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ags/tag2.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306" r:id="rId4"/>
    <p:sldMasterId id="2147484393" r:id="rId5"/>
  </p:sldMasterIdLst>
  <p:notesMasterIdLst>
    <p:notesMasterId r:id="rId37"/>
  </p:notesMasterIdLst>
  <p:handoutMasterIdLst>
    <p:handoutMasterId r:id="rId38"/>
  </p:handoutMasterIdLst>
  <p:sldIdLst>
    <p:sldId id="812" r:id="rId6"/>
    <p:sldId id="817" r:id="rId7"/>
    <p:sldId id="2147483606" r:id="rId8"/>
    <p:sldId id="1447" r:id="rId9"/>
    <p:sldId id="559" r:id="rId10"/>
    <p:sldId id="2147481379" r:id="rId11"/>
    <p:sldId id="3371" r:id="rId12"/>
    <p:sldId id="1070" r:id="rId13"/>
    <p:sldId id="278" r:id="rId14"/>
    <p:sldId id="280" r:id="rId15"/>
    <p:sldId id="1029" r:id="rId16"/>
    <p:sldId id="3208" r:id="rId17"/>
    <p:sldId id="743" r:id="rId18"/>
    <p:sldId id="591" r:id="rId19"/>
    <p:sldId id="3367" r:id="rId20"/>
    <p:sldId id="780" r:id="rId21"/>
    <p:sldId id="594" r:id="rId22"/>
    <p:sldId id="746" r:id="rId23"/>
    <p:sldId id="3206" r:id="rId24"/>
    <p:sldId id="477" r:id="rId25"/>
    <p:sldId id="3229" r:id="rId26"/>
    <p:sldId id="610" r:id="rId27"/>
    <p:sldId id="3207" r:id="rId28"/>
    <p:sldId id="622" r:id="rId29"/>
    <p:sldId id="3219" r:id="rId30"/>
    <p:sldId id="624" r:id="rId31"/>
    <p:sldId id="3220" r:id="rId32"/>
    <p:sldId id="3221" r:id="rId33"/>
    <p:sldId id="3222" r:id="rId34"/>
    <p:sldId id="3225" r:id="rId35"/>
    <p:sldId id="3227" r:id="rId36"/>
  </p:sldIdLst>
  <p:sldSz cx="12192000" cy="6858000"/>
  <p:notesSz cx="7315200" cy="96012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6A38"/>
    <a:srgbClr val="DDE9D2"/>
    <a:srgbClr val="26890D"/>
    <a:srgbClr val="D0D8D3"/>
    <a:srgbClr val="D2DED1"/>
    <a:srgbClr val="D4E7D2"/>
    <a:srgbClr val="00ABAB"/>
    <a:srgbClr val="DEFEEF"/>
    <a:srgbClr val="007CAB"/>
    <a:srgbClr val="3556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05" autoAdjust="0"/>
    <p:restoredTop sz="93372" autoAdjust="0"/>
  </p:normalViewPr>
  <p:slideViewPr>
    <p:cSldViewPr snapToGrid="0" showGuides="1">
      <p:cViewPr varScale="1">
        <p:scale>
          <a:sx n="80" d="100"/>
          <a:sy n="80" d="100"/>
        </p:scale>
        <p:origin x="84" y="380"/>
      </p:cViewPr>
      <p:guideLst/>
    </p:cSldViewPr>
  </p:slideViewPr>
  <p:outlineViewPr>
    <p:cViewPr>
      <p:scale>
        <a:sx n="33" d="100"/>
        <a:sy n="33" d="100"/>
      </p:scale>
      <p:origin x="0" y="-59190"/>
    </p:cViewPr>
  </p:outlineViewPr>
  <p:notesTextViewPr>
    <p:cViewPr>
      <p:scale>
        <a:sx n="100" d="100"/>
        <a:sy n="100" d="100"/>
      </p:scale>
      <p:origin x="0" y="0"/>
    </p:cViewPr>
  </p:notesTextViewPr>
  <p:sorterViewPr>
    <p:cViewPr>
      <p:scale>
        <a:sx n="81" d="100"/>
        <a:sy n="81" d="100"/>
      </p:scale>
      <p:origin x="0" y="0"/>
    </p:cViewPr>
  </p:sorterViewPr>
  <p:notesViewPr>
    <p:cSldViewPr snapToGrid="0" showGuides="1">
      <p:cViewPr varScale="1">
        <p:scale>
          <a:sx n="43" d="100"/>
          <a:sy n="43" d="100"/>
        </p:scale>
        <p:origin x="2744" y="4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gs" Target="tags/tag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8300C1-69B6-4842-8FF9-F2633B30555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9EB075AA-E00A-47E7-B653-487A504EB40B}">
      <dgm:prSet phldrT="[Text]" custT="1"/>
      <dgm:spPr/>
      <dgm:t>
        <a:bodyPr/>
        <a:lstStyle/>
        <a:p>
          <a:r>
            <a:rPr lang="en-US" sz="1400" dirty="0">
              <a:latin typeface="Calibri" panose="020F0502020204030204" pitchFamily="34" charset="0"/>
              <a:cs typeface="Calibri" panose="020F0502020204030204" pitchFamily="34" charset="0"/>
            </a:rPr>
            <a:t>Automatic Route </a:t>
          </a:r>
        </a:p>
      </dgm:t>
    </dgm:pt>
    <dgm:pt modelId="{3D6AA6D0-5110-49C6-8AFA-5C63BF7BDB3E}" type="parTrans" cxnId="{0F6D0B4A-B2BA-43E3-AB86-0DC856F7E014}">
      <dgm:prSet/>
      <dgm:spPr/>
      <dgm:t>
        <a:bodyPr/>
        <a:lstStyle/>
        <a:p>
          <a:endParaRPr lang="en-US"/>
        </a:p>
      </dgm:t>
    </dgm:pt>
    <dgm:pt modelId="{3089924F-4D7A-4D6B-8EF2-F9C5E1A1C78E}" type="sibTrans" cxnId="{0F6D0B4A-B2BA-43E3-AB86-0DC856F7E014}">
      <dgm:prSet/>
      <dgm:spPr/>
      <dgm:t>
        <a:bodyPr/>
        <a:lstStyle/>
        <a:p>
          <a:endParaRPr lang="en-US"/>
        </a:p>
      </dgm:t>
    </dgm:pt>
    <dgm:pt modelId="{2F946E0C-5199-4077-B927-B689CE3A549A}">
      <dgm:prSet phldrT="[Text]" custT="1"/>
      <dgm:spPr/>
      <dgm:t>
        <a:bodyPr/>
        <a:lstStyle/>
        <a:p>
          <a:r>
            <a:rPr lang="en-US" sz="1400" dirty="0">
              <a:latin typeface="Calibri" panose="020F0502020204030204" pitchFamily="34" charset="0"/>
              <a:cs typeface="Calibri" panose="020F0502020204030204" pitchFamily="34" charset="0"/>
            </a:rPr>
            <a:t>Approval Route </a:t>
          </a:r>
        </a:p>
      </dgm:t>
    </dgm:pt>
    <dgm:pt modelId="{584E2137-200E-487E-94CE-15FDCC85B512}" type="parTrans" cxnId="{C729CB7D-3E1F-4F30-859E-8703FFB9E8C8}">
      <dgm:prSet/>
      <dgm:spPr/>
      <dgm:t>
        <a:bodyPr/>
        <a:lstStyle/>
        <a:p>
          <a:endParaRPr lang="en-US"/>
        </a:p>
      </dgm:t>
    </dgm:pt>
    <dgm:pt modelId="{99BB1A0A-8484-4038-B98A-65BE14092638}" type="sibTrans" cxnId="{C729CB7D-3E1F-4F30-859E-8703FFB9E8C8}">
      <dgm:prSet/>
      <dgm:spPr/>
      <dgm:t>
        <a:bodyPr/>
        <a:lstStyle/>
        <a:p>
          <a:endParaRPr lang="en-US"/>
        </a:p>
      </dgm:t>
    </dgm:pt>
    <dgm:pt modelId="{5EDF9ADD-33D5-47CB-87CB-17D11A4EC2A5}">
      <dgm:prSet phldrT="[Text]" custT="1"/>
      <dgm:spPr/>
      <dgm:t>
        <a:bodyPr/>
        <a:lstStyle/>
        <a:p>
          <a:r>
            <a:rPr lang="en-US" sz="1400" dirty="0">
              <a:latin typeface="Calibri" panose="020F0502020204030204" pitchFamily="34" charset="0"/>
              <a:cs typeface="Calibri" panose="020F0502020204030204" pitchFamily="34" charset="0"/>
            </a:rPr>
            <a:t>Restricted List </a:t>
          </a:r>
        </a:p>
      </dgm:t>
    </dgm:pt>
    <dgm:pt modelId="{9CC1C30B-8D21-4EB3-A874-16A02D0D64AE}" type="parTrans" cxnId="{B8AD5E72-CD56-48CA-8D16-376BCE740D33}">
      <dgm:prSet/>
      <dgm:spPr/>
      <dgm:t>
        <a:bodyPr/>
        <a:lstStyle/>
        <a:p>
          <a:endParaRPr lang="en-US"/>
        </a:p>
      </dgm:t>
    </dgm:pt>
    <dgm:pt modelId="{7DDA537D-7FC4-4823-8293-A3286D87E755}" type="sibTrans" cxnId="{B8AD5E72-CD56-48CA-8D16-376BCE740D33}">
      <dgm:prSet/>
      <dgm:spPr/>
      <dgm:t>
        <a:bodyPr/>
        <a:lstStyle/>
        <a:p>
          <a:endParaRPr lang="en-US"/>
        </a:p>
      </dgm:t>
    </dgm:pt>
    <dgm:pt modelId="{8FB64C63-B8D0-438F-9FD0-C9A9FB34145B}">
      <dgm:prSet custT="1"/>
      <dgm:spPr/>
      <dgm:t>
        <a:bodyPr/>
        <a:lstStyle/>
        <a:p>
          <a:pPr algn="just"/>
          <a:r>
            <a:rPr lang="en-IN" sz="1200" dirty="0">
              <a:latin typeface="Calibri" panose="020F0502020204030204" pitchFamily="34" charset="0"/>
              <a:cs typeface="Calibri" panose="020F0502020204030204" pitchFamily="34" charset="0"/>
            </a:rPr>
            <a:t>No prior approval required only post investment filing.</a:t>
          </a:r>
        </a:p>
      </dgm:t>
    </dgm:pt>
    <dgm:pt modelId="{4BC740D3-EF59-4B87-8689-AA8328D5C490}" type="parTrans" cxnId="{3CB57A61-C2BC-4293-969C-C4A6E73ECF6C}">
      <dgm:prSet/>
      <dgm:spPr/>
      <dgm:t>
        <a:bodyPr/>
        <a:lstStyle/>
        <a:p>
          <a:endParaRPr lang="en-US"/>
        </a:p>
      </dgm:t>
    </dgm:pt>
    <dgm:pt modelId="{20165EC9-6B03-4F01-B54B-4565518CBF7C}" type="sibTrans" cxnId="{3CB57A61-C2BC-4293-969C-C4A6E73ECF6C}">
      <dgm:prSet/>
      <dgm:spPr/>
      <dgm:t>
        <a:bodyPr/>
        <a:lstStyle/>
        <a:p>
          <a:endParaRPr lang="en-US"/>
        </a:p>
      </dgm:t>
    </dgm:pt>
    <dgm:pt modelId="{DA7C9E7E-8FB5-4173-96CC-114E2362AD91}">
      <dgm:prSet custT="1"/>
      <dgm:spPr/>
      <dgm:t>
        <a:bodyPr/>
        <a:lstStyle/>
        <a:p>
          <a:pPr algn="just"/>
          <a:r>
            <a:rPr lang="en-IN" sz="1200" dirty="0">
              <a:latin typeface="Calibri" panose="020F0502020204030204" pitchFamily="34" charset="0"/>
              <a:cs typeface="Calibri" panose="020F0502020204030204" pitchFamily="34" charset="0"/>
            </a:rPr>
            <a:t>Remittance through normal banking channels</a:t>
          </a:r>
        </a:p>
      </dgm:t>
    </dgm:pt>
    <dgm:pt modelId="{19E764AF-6BFA-48E1-97EF-48FAF26BC9B6}" type="parTrans" cxnId="{1FCEDE21-EC9A-4708-B81E-F22CE5ACA130}">
      <dgm:prSet/>
      <dgm:spPr/>
      <dgm:t>
        <a:bodyPr/>
        <a:lstStyle/>
        <a:p>
          <a:endParaRPr lang="en-US"/>
        </a:p>
      </dgm:t>
    </dgm:pt>
    <dgm:pt modelId="{84544D7C-51D0-48D3-A1E8-E772A3E79140}" type="sibTrans" cxnId="{1FCEDE21-EC9A-4708-B81E-F22CE5ACA130}">
      <dgm:prSet/>
      <dgm:spPr/>
      <dgm:t>
        <a:bodyPr/>
        <a:lstStyle/>
        <a:p>
          <a:endParaRPr lang="en-US"/>
        </a:p>
      </dgm:t>
    </dgm:pt>
    <dgm:pt modelId="{4950C146-B9F7-40BF-A027-E6C00C306296}">
      <dgm:prSet custT="1"/>
      <dgm:spPr/>
      <dgm:t>
        <a:bodyPr/>
        <a:lstStyle/>
        <a:p>
          <a:pPr algn="just"/>
          <a:r>
            <a:rPr lang="en-IN" sz="1200" dirty="0">
              <a:latin typeface="Calibri" panose="020F0502020204030204" pitchFamily="34" charset="0"/>
              <a:cs typeface="Calibri" panose="020F0502020204030204" pitchFamily="34" charset="0"/>
            </a:rPr>
            <a:t>Subject to </a:t>
          </a:r>
          <a:r>
            <a:rPr lang="en-US" sz="1200" dirty="0">
              <a:latin typeface="Calibri" panose="020F0502020204030204" pitchFamily="34" charset="0"/>
              <a:cs typeface="Calibri" panose="020F0502020204030204" pitchFamily="34" charset="0"/>
            </a:rPr>
            <a:t>applicable laws or regulations, security and other conditionalities</a:t>
          </a:r>
          <a:endParaRPr lang="en-IN" sz="1200" dirty="0">
            <a:latin typeface="Calibri" panose="020F0502020204030204" pitchFamily="34" charset="0"/>
            <a:cs typeface="Calibri" panose="020F0502020204030204" pitchFamily="34" charset="0"/>
          </a:endParaRPr>
        </a:p>
      </dgm:t>
    </dgm:pt>
    <dgm:pt modelId="{D7F40B8D-6E48-4DD7-BA20-A88C5B5AF7B8}" type="parTrans" cxnId="{F7D0623A-5081-48C7-ACA3-F7773E9B21DD}">
      <dgm:prSet/>
      <dgm:spPr/>
      <dgm:t>
        <a:bodyPr/>
        <a:lstStyle/>
        <a:p>
          <a:endParaRPr lang="en-US"/>
        </a:p>
      </dgm:t>
    </dgm:pt>
    <dgm:pt modelId="{B20AFF70-337B-4D33-943C-C08487908E8D}" type="sibTrans" cxnId="{F7D0623A-5081-48C7-ACA3-F7773E9B21DD}">
      <dgm:prSet/>
      <dgm:spPr/>
      <dgm:t>
        <a:bodyPr/>
        <a:lstStyle/>
        <a:p>
          <a:endParaRPr lang="en-US"/>
        </a:p>
      </dgm:t>
    </dgm:pt>
    <dgm:pt modelId="{F949549D-9F46-40D2-9797-D8E1B838CD8A}">
      <dgm:prSet custT="1"/>
      <dgm:spPr/>
      <dgm:t>
        <a:bodyPr/>
        <a:lstStyle/>
        <a:p>
          <a:pPr algn="just"/>
          <a:r>
            <a:rPr lang="en-IN" sz="1200" dirty="0">
              <a:latin typeface="Calibri" panose="020F0502020204030204" pitchFamily="34" charset="0"/>
              <a:cs typeface="Calibri" panose="020F0502020204030204" pitchFamily="34" charset="0"/>
            </a:rPr>
            <a:t>Investment only post obtaining approval from concerned ministries alongwith Department of Industrial Policy and Promotion (‘DPIIT’).</a:t>
          </a:r>
        </a:p>
      </dgm:t>
    </dgm:pt>
    <dgm:pt modelId="{4D20264D-AA68-45DE-BE6E-FE8C38BD9D54}" type="parTrans" cxnId="{8B064DB9-6F33-4638-8FCA-A77C98CFDB41}">
      <dgm:prSet/>
      <dgm:spPr/>
      <dgm:t>
        <a:bodyPr/>
        <a:lstStyle/>
        <a:p>
          <a:endParaRPr lang="en-US"/>
        </a:p>
      </dgm:t>
    </dgm:pt>
    <dgm:pt modelId="{2A62C3E3-BA10-424A-B9D5-B8016EBCA13E}" type="sibTrans" cxnId="{8B064DB9-6F33-4638-8FCA-A77C98CFDB41}">
      <dgm:prSet/>
      <dgm:spPr/>
      <dgm:t>
        <a:bodyPr/>
        <a:lstStyle/>
        <a:p>
          <a:endParaRPr lang="en-US"/>
        </a:p>
      </dgm:t>
    </dgm:pt>
    <dgm:pt modelId="{E73DF5C6-3950-4FC0-A18F-894160643FB4}">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A5798662-06C3-43DB-A55D-2B2D92ADB5E9}" type="parTrans" cxnId="{5BDC6EA4-4F2E-477A-B1B2-F9C8F3975F77}">
      <dgm:prSet/>
      <dgm:spPr/>
      <dgm:t>
        <a:bodyPr/>
        <a:lstStyle/>
        <a:p>
          <a:endParaRPr lang="en-US"/>
        </a:p>
      </dgm:t>
    </dgm:pt>
    <dgm:pt modelId="{456F88D2-0DFF-4EF9-A544-B354683A4A92}" type="sibTrans" cxnId="{5BDC6EA4-4F2E-477A-B1B2-F9C8F3975F77}">
      <dgm:prSet/>
      <dgm:spPr/>
      <dgm:t>
        <a:bodyPr/>
        <a:lstStyle/>
        <a:p>
          <a:endParaRPr lang="en-US"/>
        </a:p>
      </dgm:t>
    </dgm:pt>
    <dgm:pt modelId="{9C368EF1-53F7-48D7-A826-ED4344244BB5}">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99434943-1C7B-4D9E-91DB-14DA29B4CC6F}" type="parTrans" cxnId="{A6462561-A175-4FCB-A5DA-E0888AC772A0}">
      <dgm:prSet/>
      <dgm:spPr/>
      <dgm:t>
        <a:bodyPr/>
        <a:lstStyle/>
        <a:p>
          <a:endParaRPr lang="en-US"/>
        </a:p>
      </dgm:t>
    </dgm:pt>
    <dgm:pt modelId="{EA916B1E-1CED-46CA-A89A-3B94472C0F19}" type="sibTrans" cxnId="{A6462561-A175-4FCB-A5DA-E0888AC772A0}">
      <dgm:prSet/>
      <dgm:spPr/>
      <dgm:t>
        <a:bodyPr/>
        <a:lstStyle/>
        <a:p>
          <a:endParaRPr lang="en-US"/>
        </a:p>
      </dgm:t>
    </dgm:pt>
    <dgm:pt modelId="{D9DF834C-57D5-4EEC-9A9C-CBBFDA0855C0}">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BE00E092-AEF8-4C4F-A7DC-92D90F453D2E}" type="parTrans" cxnId="{59633884-DE02-4A7F-A065-5238E235377E}">
      <dgm:prSet/>
      <dgm:spPr/>
      <dgm:t>
        <a:bodyPr/>
        <a:lstStyle/>
        <a:p>
          <a:endParaRPr lang="en-US"/>
        </a:p>
      </dgm:t>
    </dgm:pt>
    <dgm:pt modelId="{DAD90E02-9817-4A4F-A826-D77B615635C4}" type="sibTrans" cxnId="{59633884-DE02-4A7F-A065-5238E235377E}">
      <dgm:prSet/>
      <dgm:spPr/>
      <dgm:t>
        <a:bodyPr/>
        <a:lstStyle/>
        <a:p>
          <a:endParaRPr lang="en-US"/>
        </a:p>
      </dgm:t>
    </dgm:pt>
    <dgm:pt modelId="{E77A0E56-BDFB-4DB9-B39A-F8C92267EE1A}">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6C56281E-A04B-4FA1-A396-144F0256D149}" type="parTrans" cxnId="{11723F47-7DCA-4289-9C10-78DC728AC87B}">
      <dgm:prSet/>
      <dgm:spPr/>
      <dgm:t>
        <a:bodyPr/>
        <a:lstStyle/>
        <a:p>
          <a:endParaRPr lang="en-US"/>
        </a:p>
      </dgm:t>
    </dgm:pt>
    <dgm:pt modelId="{4B3C4F5D-86DD-45DF-9ED9-2340746B9D0E}" type="sibTrans" cxnId="{11723F47-7DCA-4289-9C10-78DC728AC87B}">
      <dgm:prSet/>
      <dgm:spPr/>
      <dgm:t>
        <a:bodyPr/>
        <a:lstStyle/>
        <a:p>
          <a:endParaRPr lang="en-US"/>
        </a:p>
      </dgm:t>
    </dgm:pt>
    <dgm:pt modelId="{A86148F6-9F3A-44DC-BE4F-341A30ADDD4F}">
      <dgm:prSet custT="1"/>
      <dgm:spPr/>
      <dgm:t>
        <a:bodyPr/>
        <a:lstStyle/>
        <a:p>
          <a:pPr algn="just"/>
          <a:r>
            <a:rPr lang="en-US" sz="1200" dirty="0">
              <a:latin typeface="Calibri" panose="020F0502020204030204" pitchFamily="34" charset="0"/>
              <a:cs typeface="Calibri" panose="020F0502020204030204" pitchFamily="34" charset="0"/>
            </a:rPr>
            <a:t>E.g. IT/ITes, Service sector, Infrastructure, Manufacturing</a:t>
          </a:r>
          <a:endParaRPr lang="en-IN" sz="1200" dirty="0">
            <a:latin typeface="Calibri" panose="020F0502020204030204" pitchFamily="34" charset="0"/>
            <a:cs typeface="Calibri" panose="020F0502020204030204" pitchFamily="34" charset="0"/>
          </a:endParaRPr>
        </a:p>
      </dgm:t>
    </dgm:pt>
    <dgm:pt modelId="{21270473-AA4F-420C-A0A5-33D9474DB6B7}" type="parTrans" cxnId="{F53433EA-7A12-4836-9818-E44D657E976B}">
      <dgm:prSet/>
      <dgm:spPr/>
      <dgm:t>
        <a:bodyPr/>
        <a:lstStyle/>
        <a:p>
          <a:endParaRPr lang="en-US"/>
        </a:p>
      </dgm:t>
    </dgm:pt>
    <dgm:pt modelId="{775E227D-7D85-46F5-A5E8-AF889DFAED32}" type="sibTrans" cxnId="{F53433EA-7A12-4836-9818-E44D657E976B}">
      <dgm:prSet/>
      <dgm:spPr/>
      <dgm:t>
        <a:bodyPr/>
        <a:lstStyle/>
        <a:p>
          <a:endParaRPr lang="en-US"/>
        </a:p>
      </dgm:t>
    </dgm:pt>
    <dgm:pt modelId="{DA1F4A5E-C13E-4BD3-82D5-636FF574275D}">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CF69F89C-2108-4EB5-BC37-D9C8B7C8F5BE}" type="parTrans" cxnId="{49224BAE-5770-421E-94AF-C0744C3E1E85}">
      <dgm:prSet/>
      <dgm:spPr/>
      <dgm:t>
        <a:bodyPr/>
        <a:lstStyle/>
        <a:p>
          <a:endParaRPr lang="en-US"/>
        </a:p>
      </dgm:t>
    </dgm:pt>
    <dgm:pt modelId="{D7F91243-E98D-44D6-BA06-010B014A8BF2}" type="sibTrans" cxnId="{49224BAE-5770-421E-94AF-C0744C3E1E85}">
      <dgm:prSet/>
      <dgm:spPr/>
      <dgm:t>
        <a:bodyPr/>
        <a:lstStyle/>
        <a:p>
          <a:endParaRPr lang="en-US"/>
        </a:p>
      </dgm:t>
    </dgm:pt>
    <dgm:pt modelId="{6AA6FD68-54D3-42AA-8037-81F2643C0DB0}">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7568F2F7-F089-4751-919F-BB5EA88043EF}" type="parTrans" cxnId="{1C5946C7-AC6D-41A8-9F43-8F35543C9B91}">
      <dgm:prSet/>
      <dgm:spPr/>
      <dgm:t>
        <a:bodyPr/>
        <a:lstStyle/>
        <a:p>
          <a:endParaRPr lang="en-US"/>
        </a:p>
      </dgm:t>
    </dgm:pt>
    <dgm:pt modelId="{A524B366-7261-44EB-900C-57A1182C09B9}" type="sibTrans" cxnId="{1C5946C7-AC6D-41A8-9F43-8F35543C9B91}">
      <dgm:prSet/>
      <dgm:spPr/>
      <dgm:t>
        <a:bodyPr/>
        <a:lstStyle/>
        <a:p>
          <a:endParaRPr lang="en-US"/>
        </a:p>
      </dgm:t>
    </dgm:pt>
    <dgm:pt modelId="{EFCDED47-95EA-46CE-971B-BB3CF5F6BFA4}">
      <dgm:prSet custT="1"/>
      <dgm:spPr/>
      <dgm:t>
        <a:bodyPr/>
        <a:lstStyle/>
        <a:p>
          <a:pPr algn="just"/>
          <a:r>
            <a:rPr lang="en-IN" sz="1200" dirty="0">
              <a:latin typeface="Calibri" panose="020F0502020204030204" pitchFamily="34" charset="0"/>
              <a:cs typeface="Calibri" panose="020F0502020204030204" pitchFamily="34" charset="0"/>
            </a:rPr>
            <a:t>E.g. Defence, Small Arms, Broadcasting, Print Media, Civil Aviation, Satellites, Telecom, Private Security Agencies, MBRT, unregulated financial services, Banking, Pharmaceuticals etc.</a:t>
          </a:r>
        </a:p>
      </dgm:t>
    </dgm:pt>
    <dgm:pt modelId="{77DF6EF7-FB61-4260-B7E8-48BA7BAB8F5A}" type="parTrans" cxnId="{BB8B7A74-BC73-46D4-920C-25483A63225E}">
      <dgm:prSet/>
      <dgm:spPr/>
      <dgm:t>
        <a:bodyPr/>
        <a:lstStyle/>
        <a:p>
          <a:endParaRPr lang="en-US"/>
        </a:p>
      </dgm:t>
    </dgm:pt>
    <dgm:pt modelId="{BAF24CE3-F4F8-46F8-BAFF-FF0654C4A2E4}" type="sibTrans" cxnId="{BB8B7A74-BC73-46D4-920C-25483A63225E}">
      <dgm:prSet/>
      <dgm:spPr/>
      <dgm:t>
        <a:bodyPr/>
        <a:lstStyle/>
        <a:p>
          <a:endParaRPr lang="en-US"/>
        </a:p>
      </dgm:t>
    </dgm:pt>
    <dgm:pt modelId="{6D35C2C5-9170-4018-93B3-2F591277DDCE}">
      <dgm:prSet phldrT="[Text]" custT="1"/>
      <dgm:spPr/>
      <dgm:t>
        <a:bodyPr/>
        <a:lstStyle/>
        <a:p>
          <a:pPr algn="just"/>
          <a:r>
            <a:rPr lang="en-US" sz="1200" dirty="0">
              <a:latin typeface="Calibri" panose="020F0502020204030204" pitchFamily="34" charset="0"/>
              <a:cs typeface="Calibri" panose="020F0502020204030204" pitchFamily="34" charset="0"/>
            </a:rPr>
            <a:t>Betting, Gambling &amp; Lottery </a:t>
          </a:r>
        </a:p>
      </dgm:t>
    </dgm:pt>
    <dgm:pt modelId="{05EF37CD-4DE1-4981-B78A-161A86BD26EC}" type="parTrans" cxnId="{80E68A94-029E-4610-A6D8-859CB679D01E}">
      <dgm:prSet/>
      <dgm:spPr/>
      <dgm:t>
        <a:bodyPr/>
        <a:lstStyle/>
        <a:p>
          <a:endParaRPr lang="en-US"/>
        </a:p>
      </dgm:t>
    </dgm:pt>
    <dgm:pt modelId="{9A437F6F-A2F2-4DE2-B229-0EF0A3A6E01D}" type="sibTrans" cxnId="{80E68A94-029E-4610-A6D8-859CB679D01E}">
      <dgm:prSet/>
      <dgm:spPr/>
      <dgm:t>
        <a:bodyPr/>
        <a:lstStyle/>
        <a:p>
          <a:endParaRPr lang="en-US"/>
        </a:p>
      </dgm:t>
    </dgm:pt>
    <dgm:pt modelId="{2029E868-8842-4611-A3A5-2CC6E80978E8}">
      <dgm:prSet phldrT="[Text]" custT="1"/>
      <dgm:spPr/>
      <dgm:t>
        <a:bodyPr/>
        <a:lstStyle/>
        <a:p>
          <a:pPr algn="just"/>
          <a:r>
            <a:rPr lang="en-IN" sz="1200" dirty="0">
              <a:latin typeface="Calibri" panose="020F0502020204030204" pitchFamily="34" charset="0"/>
              <a:cs typeface="Calibri" panose="020F0502020204030204" pitchFamily="34" charset="0"/>
            </a:rPr>
            <a:t>Sectors not falling under automatic route.</a:t>
          </a:r>
          <a:endParaRPr lang="en-US" sz="1200" dirty="0">
            <a:latin typeface="Calibri" panose="020F0502020204030204" pitchFamily="34" charset="0"/>
            <a:cs typeface="Calibri" panose="020F0502020204030204" pitchFamily="34" charset="0"/>
          </a:endParaRPr>
        </a:p>
      </dgm:t>
    </dgm:pt>
    <dgm:pt modelId="{5C114633-3F41-491B-AB0D-790A4AB34A25}" type="parTrans" cxnId="{16E30000-F573-4EF6-A384-87F256E7A31D}">
      <dgm:prSet/>
      <dgm:spPr/>
      <dgm:t>
        <a:bodyPr/>
        <a:lstStyle/>
        <a:p>
          <a:endParaRPr lang="en-US"/>
        </a:p>
      </dgm:t>
    </dgm:pt>
    <dgm:pt modelId="{F3EF2699-A182-45FB-8A06-22413919018D}" type="sibTrans" cxnId="{16E30000-F573-4EF6-A384-87F256E7A31D}">
      <dgm:prSet/>
      <dgm:spPr/>
      <dgm:t>
        <a:bodyPr/>
        <a:lstStyle/>
        <a:p>
          <a:endParaRPr lang="en-US"/>
        </a:p>
      </dgm:t>
    </dgm:pt>
    <dgm:pt modelId="{81B000E7-5E45-4367-9537-2A76CF843229}">
      <dgm:prSet phldrT="[Text]" custT="1"/>
      <dgm:spPr/>
      <dgm:t>
        <a:bodyPr/>
        <a:lstStyle/>
        <a:p>
          <a:pPr algn="just"/>
          <a:r>
            <a:rPr lang="en-IN" sz="1200" dirty="0">
              <a:latin typeface="Calibri" panose="020F0502020204030204" pitchFamily="34" charset="0"/>
              <a:cs typeface="Calibri" panose="020F0502020204030204" pitchFamily="34" charset="0"/>
            </a:rPr>
            <a:t>Permitted for most sectors </a:t>
          </a:r>
          <a:endParaRPr lang="en-US" sz="1200" dirty="0">
            <a:latin typeface="Calibri" panose="020F0502020204030204" pitchFamily="34" charset="0"/>
            <a:cs typeface="Calibri" panose="020F0502020204030204" pitchFamily="34" charset="0"/>
          </a:endParaRPr>
        </a:p>
      </dgm:t>
    </dgm:pt>
    <dgm:pt modelId="{AB90BDDF-BD5E-4B30-BFDA-AB3A2D1968F6}" type="parTrans" cxnId="{992A6422-C145-4E09-82B2-E37CA4BC5004}">
      <dgm:prSet/>
      <dgm:spPr/>
      <dgm:t>
        <a:bodyPr/>
        <a:lstStyle/>
        <a:p>
          <a:endParaRPr lang="en-US"/>
        </a:p>
      </dgm:t>
    </dgm:pt>
    <dgm:pt modelId="{552DAD6E-8BDC-4B90-98CD-DA9C053FA876}" type="sibTrans" cxnId="{992A6422-C145-4E09-82B2-E37CA4BC5004}">
      <dgm:prSet/>
      <dgm:spPr/>
      <dgm:t>
        <a:bodyPr/>
        <a:lstStyle/>
        <a:p>
          <a:endParaRPr lang="en-US"/>
        </a:p>
      </dgm:t>
    </dgm:pt>
    <dgm:pt modelId="{181FCACB-93B2-460D-87E3-34FB0B36F468}">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8812B57C-5EDC-44E8-A76E-73067A5FA67A}" type="parTrans" cxnId="{8EAC0F3C-D33F-4EDF-9763-F843D2F0C7CD}">
      <dgm:prSet/>
      <dgm:spPr/>
      <dgm:t>
        <a:bodyPr/>
        <a:lstStyle/>
        <a:p>
          <a:endParaRPr lang="en-US"/>
        </a:p>
      </dgm:t>
    </dgm:pt>
    <dgm:pt modelId="{AD42582D-E9EB-4C10-A5CE-36188544EBE9}" type="sibTrans" cxnId="{8EAC0F3C-D33F-4EDF-9763-F843D2F0C7CD}">
      <dgm:prSet/>
      <dgm:spPr/>
      <dgm:t>
        <a:bodyPr/>
        <a:lstStyle/>
        <a:p>
          <a:endParaRPr lang="en-US"/>
        </a:p>
      </dgm:t>
    </dgm:pt>
    <dgm:pt modelId="{8AF3A03A-7A80-471A-BCFF-353174F209B1}">
      <dgm:prSet custT="1"/>
      <dgm:spPr/>
      <dgm:t>
        <a:bodyPr/>
        <a:lstStyle/>
        <a:p>
          <a:pPr algn="just"/>
          <a:endParaRPr lang="en-US" sz="1200" dirty="0">
            <a:latin typeface="Calibri" panose="020F0502020204030204" pitchFamily="34" charset="0"/>
            <a:cs typeface="Calibri" panose="020F0502020204030204" pitchFamily="34" charset="0"/>
          </a:endParaRPr>
        </a:p>
      </dgm:t>
    </dgm:pt>
    <dgm:pt modelId="{24E51903-3FB1-45E4-AD7E-395DBC2E0F8D}" type="parTrans" cxnId="{C75700F5-127E-480B-B741-D9D746837A73}">
      <dgm:prSet/>
      <dgm:spPr/>
      <dgm:t>
        <a:bodyPr/>
        <a:lstStyle/>
        <a:p>
          <a:endParaRPr lang="en-US"/>
        </a:p>
      </dgm:t>
    </dgm:pt>
    <dgm:pt modelId="{86C8F294-5954-4870-B521-06145D026A17}" type="sibTrans" cxnId="{C75700F5-127E-480B-B741-D9D746837A73}">
      <dgm:prSet/>
      <dgm:spPr/>
      <dgm:t>
        <a:bodyPr/>
        <a:lstStyle/>
        <a:p>
          <a:endParaRPr lang="en-US"/>
        </a:p>
      </dgm:t>
    </dgm:pt>
    <dgm:pt modelId="{8D6A6A8D-C64B-4E17-AB6E-E9C206D690D0}">
      <dgm:prSet custT="1"/>
      <dgm:spPr/>
      <dgm:t>
        <a:bodyPr/>
        <a:lstStyle/>
        <a:p>
          <a:pPr algn="just"/>
          <a:r>
            <a:rPr lang="en-US" sz="1200" dirty="0">
              <a:latin typeface="Calibri" panose="020F0502020204030204" pitchFamily="34" charset="0"/>
              <a:cs typeface="Calibri" panose="020F0502020204030204" pitchFamily="34" charset="0"/>
            </a:rPr>
            <a:t>Chit funds &amp; Nidhi company</a:t>
          </a:r>
        </a:p>
      </dgm:t>
    </dgm:pt>
    <dgm:pt modelId="{30ED90DA-31F0-4D27-B1E4-596AD272A3C2}" type="parTrans" cxnId="{5AF2E2A0-D927-4039-AC68-0865091FB688}">
      <dgm:prSet/>
      <dgm:spPr/>
      <dgm:t>
        <a:bodyPr/>
        <a:lstStyle/>
        <a:p>
          <a:endParaRPr lang="en-US"/>
        </a:p>
      </dgm:t>
    </dgm:pt>
    <dgm:pt modelId="{066B2694-C364-4B90-96DF-27F75EE22576}" type="sibTrans" cxnId="{5AF2E2A0-D927-4039-AC68-0865091FB688}">
      <dgm:prSet/>
      <dgm:spPr/>
      <dgm:t>
        <a:bodyPr/>
        <a:lstStyle/>
        <a:p>
          <a:endParaRPr lang="en-US"/>
        </a:p>
      </dgm:t>
    </dgm:pt>
    <dgm:pt modelId="{D9D292BC-39F3-4BBB-95B0-1A59D33B2853}">
      <dgm:prSet custT="1"/>
      <dgm:spPr/>
      <dgm:t>
        <a:bodyPr/>
        <a:lstStyle/>
        <a:p>
          <a:pPr algn="just"/>
          <a:r>
            <a:rPr lang="en-US" sz="1200" dirty="0">
              <a:latin typeface="Calibri" panose="020F0502020204030204" pitchFamily="34" charset="0"/>
              <a:cs typeface="Calibri" panose="020F0502020204030204" pitchFamily="34" charset="0"/>
            </a:rPr>
            <a:t>Real estate (except construction development and REITs)</a:t>
          </a:r>
        </a:p>
      </dgm:t>
    </dgm:pt>
    <dgm:pt modelId="{B5DDE242-A456-441A-AC3E-2B3ED1A3EF49}" type="parTrans" cxnId="{0E72F8B7-4815-493B-AE65-3F4E0DD56769}">
      <dgm:prSet/>
      <dgm:spPr/>
      <dgm:t>
        <a:bodyPr/>
        <a:lstStyle/>
        <a:p>
          <a:endParaRPr lang="en-US"/>
        </a:p>
      </dgm:t>
    </dgm:pt>
    <dgm:pt modelId="{D9C0F047-020F-4DA6-8B94-6243F3BD8486}" type="sibTrans" cxnId="{0E72F8B7-4815-493B-AE65-3F4E0DD56769}">
      <dgm:prSet/>
      <dgm:spPr/>
      <dgm:t>
        <a:bodyPr/>
        <a:lstStyle/>
        <a:p>
          <a:endParaRPr lang="en-US"/>
        </a:p>
      </dgm:t>
    </dgm:pt>
    <dgm:pt modelId="{B9CB1660-8EC2-41A2-BFD5-D0DC069F0260}">
      <dgm:prSet custT="1"/>
      <dgm:spPr/>
      <dgm:t>
        <a:bodyPr/>
        <a:lstStyle/>
        <a:p>
          <a:pPr algn="just"/>
          <a:r>
            <a:rPr lang="en-US" sz="1200" dirty="0">
              <a:latin typeface="Calibri" panose="020F0502020204030204" pitchFamily="34" charset="0"/>
              <a:cs typeface="Calibri" panose="020F0502020204030204" pitchFamily="34" charset="0"/>
            </a:rPr>
            <a:t>Tobacco products</a:t>
          </a:r>
        </a:p>
      </dgm:t>
    </dgm:pt>
    <dgm:pt modelId="{74DB0AC6-68BC-4027-97F9-54C3898B11D9}" type="parTrans" cxnId="{F3C07F71-D235-494C-80D6-F56D70C4BC6D}">
      <dgm:prSet/>
      <dgm:spPr/>
      <dgm:t>
        <a:bodyPr/>
        <a:lstStyle/>
        <a:p>
          <a:endParaRPr lang="en-US"/>
        </a:p>
      </dgm:t>
    </dgm:pt>
    <dgm:pt modelId="{B19026A3-19BC-4CB7-BBD8-10F2EA00A25A}" type="sibTrans" cxnId="{F3C07F71-D235-494C-80D6-F56D70C4BC6D}">
      <dgm:prSet/>
      <dgm:spPr/>
      <dgm:t>
        <a:bodyPr/>
        <a:lstStyle/>
        <a:p>
          <a:endParaRPr lang="en-US"/>
        </a:p>
      </dgm:t>
    </dgm:pt>
    <dgm:pt modelId="{3C8474C7-EF90-45DE-855C-45EBF08980DD}">
      <dgm:prSet custT="1"/>
      <dgm:spPr/>
      <dgm:t>
        <a:bodyPr/>
        <a:lstStyle/>
        <a:p>
          <a:pPr algn="just"/>
          <a:endParaRPr lang="en-US" sz="1200" dirty="0">
            <a:latin typeface="Calibri" panose="020F0502020204030204" pitchFamily="34" charset="0"/>
            <a:cs typeface="Calibri" panose="020F0502020204030204" pitchFamily="34" charset="0"/>
          </a:endParaRPr>
        </a:p>
      </dgm:t>
    </dgm:pt>
    <dgm:pt modelId="{CF7F0DDB-891A-4C2A-BEDA-5E7E88AF585C}" type="parTrans" cxnId="{1E8A9E8E-2C3D-4A57-944D-0877B283A91B}">
      <dgm:prSet/>
      <dgm:spPr/>
      <dgm:t>
        <a:bodyPr/>
        <a:lstStyle/>
        <a:p>
          <a:endParaRPr lang="en-US"/>
        </a:p>
      </dgm:t>
    </dgm:pt>
    <dgm:pt modelId="{1AB0E4BA-31B0-4E1D-A79D-93EF7CB5E25A}" type="sibTrans" cxnId="{1E8A9E8E-2C3D-4A57-944D-0877B283A91B}">
      <dgm:prSet/>
      <dgm:spPr/>
      <dgm:t>
        <a:bodyPr/>
        <a:lstStyle/>
        <a:p>
          <a:endParaRPr lang="en-US"/>
        </a:p>
      </dgm:t>
    </dgm:pt>
    <dgm:pt modelId="{01A612F9-6343-4D5A-B23A-ABDE88139E34}">
      <dgm:prSet custT="1"/>
      <dgm:spPr/>
      <dgm:t>
        <a:bodyPr/>
        <a:lstStyle/>
        <a:p>
          <a:pPr algn="just"/>
          <a:r>
            <a:rPr lang="en-US" sz="1200" dirty="0">
              <a:latin typeface="Calibri" panose="020F0502020204030204" pitchFamily="34" charset="0"/>
              <a:cs typeface="Calibri" panose="020F0502020204030204" pitchFamily="34" charset="0"/>
            </a:rPr>
            <a:t>Trading in Transferable Development Rights </a:t>
          </a:r>
        </a:p>
      </dgm:t>
    </dgm:pt>
    <dgm:pt modelId="{7D767B79-3F92-4676-A972-3B792B2D1717}" type="parTrans" cxnId="{E84136AB-5AB3-4554-8490-11F1DA365AF9}">
      <dgm:prSet/>
      <dgm:spPr/>
      <dgm:t>
        <a:bodyPr/>
        <a:lstStyle/>
        <a:p>
          <a:endParaRPr lang="en-US"/>
        </a:p>
      </dgm:t>
    </dgm:pt>
    <dgm:pt modelId="{8A30C7A9-7AC6-4172-98E2-D7FB07A66344}" type="sibTrans" cxnId="{E84136AB-5AB3-4554-8490-11F1DA365AF9}">
      <dgm:prSet/>
      <dgm:spPr/>
      <dgm:t>
        <a:bodyPr/>
        <a:lstStyle/>
        <a:p>
          <a:endParaRPr lang="en-US"/>
        </a:p>
      </dgm:t>
    </dgm:pt>
    <dgm:pt modelId="{673BCD70-3693-4CFC-AC24-EA2E38F9ED8D}">
      <dgm:prSet custT="1"/>
      <dgm:spPr/>
      <dgm:t>
        <a:bodyPr/>
        <a:lstStyle/>
        <a:p>
          <a:pPr algn="just"/>
          <a:r>
            <a:rPr lang="en-US" sz="1200" dirty="0">
              <a:latin typeface="Calibri" panose="020F0502020204030204" pitchFamily="34" charset="0"/>
              <a:cs typeface="Calibri" panose="020F0502020204030204" pitchFamily="34" charset="0"/>
            </a:rPr>
            <a:t>Atomic Energy and Railway Operations (other than permitted activities)</a:t>
          </a:r>
        </a:p>
      </dgm:t>
    </dgm:pt>
    <dgm:pt modelId="{8C3C862B-230B-4BB9-8574-89E1AC71C6AE}" type="parTrans" cxnId="{3AA8FD91-7F42-4861-A771-B0880599FA47}">
      <dgm:prSet/>
      <dgm:spPr/>
      <dgm:t>
        <a:bodyPr/>
        <a:lstStyle/>
        <a:p>
          <a:endParaRPr lang="en-US"/>
        </a:p>
      </dgm:t>
    </dgm:pt>
    <dgm:pt modelId="{B38EE233-4AAD-49A5-A4CE-2EEBC3694256}" type="sibTrans" cxnId="{3AA8FD91-7F42-4861-A771-B0880599FA47}">
      <dgm:prSet/>
      <dgm:spPr/>
      <dgm:t>
        <a:bodyPr/>
        <a:lstStyle/>
        <a:p>
          <a:endParaRPr lang="en-US"/>
        </a:p>
      </dgm:t>
    </dgm:pt>
    <dgm:pt modelId="{8EA5FEF3-224A-43E8-A27C-CAA345658286}">
      <dgm:prSet custT="1"/>
      <dgm:spPr/>
      <dgm:t>
        <a:bodyPr/>
        <a:lstStyle/>
        <a:p>
          <a:pPr algn="just"/>
          <a:endParaRPr lang="en-IN" sz="1200" i="0" dirty="0">
            <a:latin typeface="Calibri" panose="020F0502020204030204" pitchFamily="34" charset="0"/>
            <a:cs typeface="Calibri" panose="020F0502020204030204" pitchFamily="34" charset="0"/>
          </a:endParaRPr>
        </a:p>
      </dgm:t>
    </dgm:pt>
    <dgm:pt modelId="{35B7527A-DEB0-4031-999D-0956006A73B5}" type="parTrans" cxnId="{48C58CDD-958F-46F8-A130-1CEF65B1AEE0}">
      <dgm:prSet/>
      <dgm:spPr/>
      <dgm:t>
        <a:bodyPr/>
        <a:lstStyle/>
        <a:p>
          <a:endParaRPr lang="en-US"/>
        </a:p>
      </dgm:t>
    </dgm:pt>
    <dgm:pt modelId="{07F2C949-F6B0-4952-AD0A-E423D1E8DB4C}" type="sibTrans" cxnId="{48C58CDD-958F-46F8-A130-1CEF65B1AEE0}">
      <dgm:prSet/>
      <dgm:spPr/>
      <dgm:t>
        <a:bodyPr/>
        <a:lstStyle/>
        <a:p>
          <a:endParaRPr lang="en-US"/>
        </a:p>
      </dgm:t>
    </dgm:pt>
    <dgm:pt modelId="{9434577B-8C59-4A3F-AF21-11F5ED1BA9C4}">
      <dgm:prSet custT="1"/>
      <dgm:spPr/>
      <dgm:t>
        <a:bodyPr/>
        <a:lstStyle/>
        <a:p>
          <a:pPr algn="just"/>
          <a:endParaRPr lang="en-IN" sz="1200" i="0" dirty="0">
            <a:latin typeface="Calibri" panose="020F0502020204030204" pitchFamily="34" charset="0"/>
            <a:cs typeface="Calibri" panose="020F0502020204030204" pitchFamily="34" charset="0"/>
          </a:endParaRPr>
        </a:p>
      </dgm:t>
    </dgm:pt>
    <dgm:pt modelId="{D2DD6ACE-793C-4953-A712-449823D39E68}" type="parTrans" cxnId="{F71B4F74-A2FB-4953-AB5D-83945C1661A8}">
      <dgm:prSet/>
      <dgm:spPr/>
      <dgm:t>
        <a:bodyPr/>
        <a:lstStyle/>
        <a:p>
          <a:endParaRPr lang="en-US"/>
        </a:p>
      </dgm:t>
    </dgm:pt>
    <dgm:pt modelId="{6EBA72DD-2DFA-4EE5-BF03-3F82910ADCAA}" type="sibTrans" cxnId="{F71B4F74-A2FB-4953-AB5D-83945C1661A8}">
      <dgm:prSet/>
      <dgm:spPr/>
      <dgm:t>
        <a:bodyPr/>
        <a:lstStyle/>
        <a:p>
          <a:endParaRPr lang="en-US"/>
        </a:p>
      </dgm:t>
    </dgm:pt>
    <dgm:pt modelId="{C3326AB6-7261-4A32-9511-E6B16B7E3D70}">
      <dgm:prSet custT="1"/>
      <dgm:spPr/>
      <dgm:t>
        <a:bodyPr/>
        <a:lstStyle/>
        <a:p>
          <a:pPr algn="just"/>
          <a:r>
            <a:rPr lang="en-US" sz="1200" i="0" dirty="0">
              <a:latin typeface="Calibri" panose="020F0502020204030204" pitchFamily="34" charset="0"/>
              <a:cs typeface="Calibri" panose="020F0502020204030204" pitchFamily="34" charset="0"/>
            </a:rPr>
            <a:t>Investment by a non-resident entity of a country, which shares land border with India or where the beneficial ownership of an investment into India is situated in or is a citizen of any aforesaid countries, can invest only under the Government route</a:t>
          </a:r>
          <a:endParaRPr lang="en-IN" sz="1200" i="0" dirty="0">
            <a:latin typeface="Calibri" panose="020F0502020204030204" pitchFamily="34" charset="0"/>
            <a:cs typeface="Calibri" panose="020F0502020204030204" pitchFamily="34" charset="0"/>
          </a:endParaRPr>
        </a:p>
      </dgm:t>
    </dgm:pt>
    <dgm:pt modelId="{92044533-0D21-4850-BE29-0DE612F9658E}" type="parTrans" cxnId="{E76D1EAC-784D-4077-8EE7-745A35427867}">
      <dgm:prSet/>
      <dgm:spPr/>
      <dgm:t>
        <a:bodyPr/>
        <a:lstStyle/>
        <a:p>
          <a:endParaRPr lang="en-US"/>
        </a:p>
      </dgm:t>
    </dgm:pt>
    <dgm:pt modelId="{6601EBF1-AF90-4314-86EF-8EB6F423A0F1}" type="sibTrans" cxnId="{E76D1EAC-784D-4077-8EE7-745A35427867}">
      <dgm:prSet/>
      <dgm:spPr/>
      <dgm:t>
        <a:bodyPr/>
        <a:lstStyle/>
        <a:p>
          <a:endParaRPr lang="en-US"/>
        </a:p>
      </dgm:t>
    </dgm:pt>
    <dgm:pt modelId="{E13C238F-36CD-4135-A358-070448109070}">
      <dgm:prSet custT="1"/>
      <dgm:spPr/>
      <dgm:t>
        <a:bodyPr/>
        <a:lstStyle/>
        <a:p>
          <a:pPr algn="just"/>
          <a:endParaRPr lang="en-IN" sz="1200" dirty="0">
            <a:latin typeface="Calibri" panose="020F0502020204030204" pitchFamily="34" charset="0"/>
            <a:cs typeface="Calibri" panose="020F0502020204030204" pitchFamily="34" charset="0"/>
          </a:endParaRPr>
        </a:p>
      </dgm:t>
    </dgm:pt>
    <dgm:pt modelId="{E0466CA2-4F8B-455A-870F-A479C4D75720}" type="parTrans" cxnId="{CFEE87AE-F9F4-419E-9309-97DD7F832B4A}">
      <dgm:prSet/>
      <dgm:spPr/>
      <dgm:t>
        <a:bodyPr/>
        <a:lstStyle/>
        <a:p>
          <a:endParaRPr lang="en-US"/>
        </a:p>
      </dgm:t>
    </dgm:pt>
    <dgm:pt modelId="{1C903B5C-0123-4539-9B47-8234F72AB666}" type="sibTrans" cxnId="{CFEE87AE-F9F4-419E-9309-97DD7F832B4A}">
      <dgm:prSet/>
      <dgm:spPr/>
      <dgm:t>
        <a:bodyPr/>
        <a:lstStyle/>
        <a:p>
          <a:endParaRPr lang="en-US"/>
        </a:p>
      </dgm:t>
    </dgm:pt>
    <dgm:pt modelId="{00411727-2632-48A2-BC95-12286F3DE52B}" type="pres">
      <dgm:prSet presAssocID="{568300C1-69B6-4842-8FF9-F2633B305556}" presName="Name0" presStyleCnt="0">
        <dgm:presLayoutVars>
          <dgm:dir/>
          <dgm:animLvl val="lvl"/>
          <dgm:resizeHandles val="exact"/>
        </dgm:presLayoutVars>
      </dgm:prSet>
      <dgm:spPr/>
    </dgm:pt>
    <dgm:pt modelId="{0FCE77E5-EDD4-4DA6-B547-36BDED0991B7}" type="pres">
      <dgm:prSet presAssocID="{9EB075AA-E00A-47E7-B653-487A504EB40B}" presName="composite" presStyleCnt="0"/>
      <dgm:spPr/>
    </dgm:pt>
    <dgm:pt modelId="{140E4F6A-9A8F-437C-90AC-4F25E1501789}" type="pres">
      <dgm:prSet presAssocID="{9EB075AA-E00A-47E7-B653-487A504EB40B}" presName="parTx" presStyleLbl="alignNode1" presStyleIdx="0" presStyleCnt="3">
        <dgm:presLayoutVars>
          <dgm:chMax val="0"/>
          <dgm:chPref val="0"/>
          <dgm:bulletEnabled val="1"/>
        </dgm:presLayoutVars>
      </dgm:prSet>
      <dgm:spPr/>
    </dgm:pt>
    <dgm:pt modelId="{1E5978FC-4826-4A28-AA64-51976A6F63DE}" type="pres">
      <dgm:prSet presAssocID="{9EB075AA-E00A-47E7-B653-487A504EB40B}" presName="desTx" presStyleLbl="alignAccFollowNode1" presStyleIdx="0" presStyleCnt="3">
        <dgm:presLayoutVars>
          <dgm:bulletEnabled val="1"/>
        </dgm:presLayoutVars>
      </dgm:prSet>
      <dgm:spPr/>
    </dgm:pt>
    <dgm:pt modelId="{FCCC7684-86CD-4E7D-B718-68BA40F3BB04}" type="pres">
      <dgm:prSet presAssocID="{3089924F-4D7A-4D6B-8EF2-F9C5E1A1C78E}" presName="space" presStyleCnt="0"/>
      <dgm:spPr/>
    </dgm:pt>
    <dgm:pt modelId="{C314B039-8047-4450-8863-91E556A300E2}" type="pres">
      <dgm:prSet presAssocID="{2F946E0C-5199-4077-B927-B689CE3A549A}" presName="composite" presStyleCnt="0"/>
      <dgm:spPr/>
    </dgm:pt>
    <dgm:pt modelId="{DE6F8B57-C9F4-4F70-A62D-9C5892869E52}" type="pres">
      <dgm:prSet presAssocID="{2F946E0C-5199-4077-B927-B689CE3A549A}" presName="parTx" presStyleLbl="alignNode1" presStyleIdx="1" presStyleCnt="3">
        <dgm:presLayoutVars>
          <dgm:chMax val="0"/>
          <dgm:chPref val="0"/>
          <dgm:bulletEnabled val="1"/>
        </dgm:presLayoutVars>
      </dgm:prSet>
      <dgm:spPr/>
    </dgm:pt>
    <dgm:pt modelId="{7AB2C2B8-8D67-44F1-A318-372F1607FFC1}" type="pres">
      <dgm:prSet presAssocID="{2F946E0C-5199-4077-B927-B689CE3A549A}" presName="desTx" presStyleLbl="alignAccFollowNode1" presStyleIdx="1" presStyleCnt="3">
        <dgm:presLayoutVars>
          <dgm:bulletEnabled val="1"/>
        </dgm:presLayoutVars>
      </dgm:prSet>
      <dgm:spPr/>
    </dgm:pt>
    <dgm:pt modelId="{DF37E10E-FD5B-4916-9E0D-CA7A2E802302}" type="pres">
      <dgm:prSet presAssocID="{99BB1A0A-8484-4038-B98A-65BE14092638}" presName="space" presStyleCnt="0"/>
      <dgm:spPr/>
    </dgm:pt>
    <dgm:pt modelId="{DC2ECB40-085E-4620-9A61-949E5D788C00}" type="pres">
      <dgm:prSet presAssocID="{5EDF9ADD-33D5-47CB-87CB-17D11A4EC2A5}" presName="composite" presStyleCnt="0"/>
      <dgm:spPr/>
    </dgm:pt>
    <dgm:pt modelId="{9BC21F73-9565-40CB-BE80-26CA818D7719}" type="pres">
      <dgm:prSet presAssocID="{5EDF9ADD-33D5-47CB-87CB-17D11A4EC2A5}" presName="parTx" presStyleLbl="alignNode1" presStyleIdx="2" presStyleCnt="3">
        <dgm:presLayoutVars>
          <dgm:chMax val="0"/>
          <dgm:chPref val="0"/>
          <dgm:bulletEnabled val="1"/>
        </dgm:presLayoutVars>
      </dgm:prSet>
      <dgm:spPr/>
    </dgm:pt>
    <dgm:pt modelId="{26716789-9077-4396-BE1C-393EDBB34468}" type="pres">
      <dgm:prSet presAssocID="{5EDF9ADD-33D5-47CB-87CB-17D11A4EC2A5}" presName="desTx" presStyleLbl="alignAccFollowNode1" presStyleIdx="2" presStyleCnt="3">
        <dgm:presLayoutVars>
          <dgm:bulletEnabled val="1"/>
        </dgm:presLayoutVars>
      </dgm:prSet>
      <dgm:spPr/>
    </dgm:pt>
  </dgm:ptLst>
  <dgm:cxnLst>
    <dgm:cxn modelId="{16E30000-F573-4EF6-A384-87F256E7A31D}" srcId="{2F946E0C-5199-4077-B927-B689CE3A549A}" destId="{2029E868-8842-4611-A3A5-2CC6E80978E8}" srcOrd="0" destOrd="0" parTransId="{5C114633-3F41-491B-AB0D-790A4AB34A25}" sibTransId="{F3EF2699-A182-45FB-8A06-22413919018D}"/>
    <dgm:cxn modelId="{E485A305-F1A3-47F5-8C63-54B821033E39}" type="presOf" srcId="{DA7C9E7E-8FB5-4173-96CC-114E2362AD91}" destId="{1E5978FC-4826-4A28-AA64-51976A6F63DE}" srcOrd="0" destOrd="4" presId="urn:microsoft.com/office/officeart/2005/8/layout/hList1"/>
    <dgm:cxn modelId="{11B7820B-4DAE-4FD0-A79F-59249BC15463}" type="presOf" srcId="{C3326AB6-7261-4A32-9511-E6B16B7E3D70}" destId="{7AB2C2B8-8D67-44F1-A318-372F1607FFC1}" srcOrd="0" destOrd="6" presId="urn:microsoft.com/office/officeart/2005/8/layout/hList1"/>
    <dgm:cxn modelId="{1905B50F-99D4-4795-B170-37884C715036}" type="presOf" srcId="{568300C1-69B6-4842-8FF9-F2633B305556}" destId="{00411727-2632-48A2-BC95-12286F3DE52B}" srcOrd="0" destOrd="0" presId="urn:microsoft.com/office/officeart/2005/8/layout/hList1"/>
    <dgm:cxn modelId="{1C021212-7F1C-4694-BB97-2DC96D5F0C44}" type="presOf" srcId="{8FB64C63-B8D0-438F-9FD0-C9A9FB34145B}" destId="{1E5978FC-4826-4A28-AA64-51976A6F63DE}" srcOrd="0" destOrd="2" presId="urn:microsoft.com/office/officeart/2005/8/layout/hList1"/>
    <dgm:cxn modelId="{C82FB320-3059-48A5-AB9E-7EE768BF88A2}" type="presOf" srcId="{9EB075AA-E00A-47E7-B653-487A504EB40B}" destId="{140E4F6A-9A8F-437C-90AC-4F25E1501789}" srcOrd="0" destOrd="0" presId="urn:microsoft.com/office/officeart/2005/8/layout/hList1"/>
    <dgm:cxn modelId="{1FCEDE21-EC9A-4708-B81E-F22CE5ACA130}" srcId="{9EB075AA-E00A-47E7-B653-487A504EB40B}" destId="{DA7C9E7E-8FB5-4173-96CC-114E2362AD91}" srcOrd="4" destOrd="0" parTransId="{19E764AF-6BFA-48E1-97EF-48FAF26BC9B6}" sibTransId="{84544D7C-51D0-48D3-A1E8-E772A3E79140}"/>
    <dgm:cxn modelId="{992A6422-C145-4E09-82B2-E37CA4BC5004}" srcId="{9EB075AA-E00A-47E7-B653-487A504EB40B}" destId="{81B000E7-5E45-4367-9537-2A76CF843229}" srcOrd="0" destOrd="0" parTransId="{AB90BDDF-BD5E-4B30-BFDA-AB3A2D1968F6}" sibTransId="{552DAD6E-8BDC-4B90-98CD-DA9C053FA876}"/>
    <dgm:cxn modelId="{D5109D2B-A07F-4774-ADAA-4D61643FDB26}" type="presOf" srcId="{01A612F9-6343-4D5A-B23A-ABDE88139E34}" destId="{26716789-9077-4396-BE1C-393EDBB34468}" srcOrd="0" destOrd="4" presId="urn:microsoft.com/office/officeart/2005/8/layout/hList1"/>
    <dgm:cxn modelId="{3FA7972D-53F0-4E33-BF35-FCD16AC2D6E8}" type="presOf" srcId="{9434577B-8C59-4A3F-AF21-11F5ED1BA9C4}" destId="{7AB2C2B8-8D67-44F1-A318-372F1607FFC1}" srcOrd="0" destOrd="7" presId="urn:microsoft.com/office/officeart/2005/8/layout/hList1"/>
    <dgm:cxn modelId="{91A0502E-4B5B-40D3-8E28-01A643872BA9}" type="presOf" srcId="{B9CB1660-8EC2-41A2-BFD5-D0DC069F0260}" destId="{26716789-9077-4396-BE1C-393EDBB34468}" srcOrd="0" destOrd="3" presId="urn:microsoft.com/office/officeart/2005/8/layout/hList1"/>
    <dgm:cxn modelId="{F7D0623A-5081-48C7-ACA3-F7773E9B21DD}" srcId="{9EB075AA-E00A-47E7-B653-487A504EB40B}" destId="{4950C146-B9F7-40BF-A027-E6C00C306296}" srcOrd="6" destOrd="0" parTransId="{D7F40B8D-6E48-4DD7-BA20-A88C5B5AF7B8}" sibTransId="{B20AFF70-337B-4D33-943C-C08487908E8D}"/>
    <dgm:cxn modelId="{8EAC0F3C-D33F-4EDF-9763-F843D2F0C7CD}" srcId="{9EB075AA-E00A-47E7-B653-487A504EB40B}" destId="{181FCACB-93B2-460D-87E3-34FB0B36F468}" srcOrd="7" destOrd="0" parTransId="{8812B57C-5EDC-44E8-A76E-73067A5FA67A}" sibTransId="{AD42582D-E9EB-4C10-A5CE-36188544EBE9}"/>
    <dgm:cxn modelId="{CE7B4C3D-186A-4775-A3CC-8CF6FFB19163}" type="presOf" srcId="{81B000E7-5E45-4367-9537-2A76CF843229}" destId="{1E5978FC-4826-4A28-AA64-51976A6F63DE}" srcOrd="0" destOrd="0" presId="urn:microsoft.com/office/officeart/2005/8/layout/hList1"/>
    <dgm:cxn modelId="{594BB03D-0705-447F-B5CD-41DAE418D532}" type="presOf" srcId="{DA1F4A5E-C13E-4BD3-82D5-636FF574275D}" destId="{7AB2C2B8-8D67-44F1-A318-372F1607FFC1}" srcOrd="0" destOrd="1" presId="urn:microsoft.com/office/officeart/2005/8/layout/hList1"/>
    <dgm:cxn modelId="{7ADF223E-CCA2-4D76-8636-4F9FFFC4A671}" type="presOf" srcId="{8D6A6A8D-C64B-4E17-AB6E-E9C206D690D0}" destId="{26716789-9077-4396-BE1C-393EDBB34468}" srcOrd="0" destOrd="1" presId="urn:microsoft.com/office/officeart/2005/8/layout/hList1"/>
    <dgm:cxn modelId="{42B81B60-F1DA-4D1C-B248-EC5FF55B9A47}" type="presOf" srcId="{E73DF5C6-3950-4FC0-A18F-894160643FB4}" destId="{7AB2C2B8-8D67-44F1-A318-372F1607FFC1}" srcOrd="0" destOrd="9" presId="urn:microsoft.com/office/officeart/2005/8/layout/hList1"/>
    <dgm:cxn modelId="{A6462561-A175-4FCB-A5DA-E0888AC772A0}" srcId="{9EB075AA-E00A-47E7-B653-487A504EB40B}" destId="{9C368EF1-53F7-48D7-A826-ED4344244BB5}" srcOrd="1" destOrd="0" parTransId="{99434943-1C7B-4D9E-91DB-14DA29B4CC6F}" sibTransId="{EA916B1E-1CED-46CA-A89A-3B94472C0F19}"/>
    <dgm:cxn modelId="{3CB57A61-C2BC-4293-969C-C4A6E73ECF6C}" srcId="{9EB075AA-E00A-47E7-B653-487A504EB40B}" destId="{8FB64C63-B8D0-438F-9FD0-C9A9FB34145B}" srcOrd="2" destOrd="0" parTransId="{4BC740D3-EF59-4B87-8689-AA8328D5C490}" sibTransId="{20165EC9-6B03-4F01-B54B-4565518CBF7C}"/>
    <dgm:cxn modelId="{7BEAB963-5EEE-439C-8020-D2FC3EFA8B25}" type="presOf" srcId="{8EA5FEF3-224A-43E8-A27C-CAA345658286}" destId="{7AB2C2B8-8D67-44F1-A318-372F1607FFC1}" srcOrd="0" destOrd="8" presId="urn:microsoft.com/office/officeart/2005/8/layout/hList1"/>
    <dgm:cxn modelId="{78ECDA63-220A-486C-92DE-6D2F17C203C7}" type="presOf" srcId="{3C8474C7-EF90-45DE-855C-45EBF08980DD}" destId="{26716789-9077-4396-BE1C-393EDBB34468}" srcOrd="0" destOrd="6" presId="urn:microsoft.com/office/officeart/2005/8/layout/hList1"/>
    <dgm:cxn modelId="{9D827A65-2BA5-4F3B-AADE-577B0D6E7146}" type="presOf" srcId="{EFCDED47-95EA-46CE-971B-BB3CF5F6BFA4}" destId="{7AB2C2B8-8D67-44F1-A318-372F1607FFC1}" srcOrd="0" destOrd="4" presId="urn:microsoft.com/office/officeart/2005/8/layout/hList1"/>
    <dgm:cxn modelId="{11723F47-7DCA-4289-9C10-78DC728AC87B}" srcId="{9EB075AA-E00A-47E7-B653-487A504EB40B}" destId="{E77A0E56-BDFB-4DB9-B39A-F8C92267EE1A}" srcOrd="5" destOrd="0" parTransId="{6C56281E-A04B-4FA1-A396-144F0256D149}" sibTransId="{4B3C4F5D-86DD-45DF-9ED9-2340746B9D0E}"/>
    <dgm:cxn modelId="{0F6D0B4A-B2BA-43E3-AB86-0DC856F7E014}" srcId="{568300C1-69B6-4842-8FF9-F2633B305556}" destId="{9EB075AA-E00A-47E7-B653-487A504EB40B}" srcOrd="0" destOrd="0" parTransId="{3D6AA6D0-5110-49C6-8AFA-5C63BF7BDB3E}" sibTransId="{3089924F-4D7A-4D6B-8EF2-F9C5E1A1C78E}"/>
    <dgm:cxn modelId="{0709AD6F-B0C3-4D42-B05D-2BBC3C2D296E}" type="presOf" srcId="{6D35C2C5-9170-4018-93B3-2F591277DDCE}" destId="{26716789-9077-4396-BE1C-393EDBB34468}" srcOrd="0" destOrd="0" presId="urn:microsoft.com/office/officeart/2005/8/layout/hList1"/>
    <dgm:cxn modelId="{F3C07F71-D235-494C-80D6-F56D70C4BC6D}" srcId="{5EDF9ADD-33D5-47CB-87CB-17D11A4EC2A5}" destId="{B9CB1660-8EC2-41A2-BFD5-D0DC069F0260}" srcOrd="3" destOrd="0" parTransId="{74DB0AC6-68BC-4027-97F9-54C3898B11D9}" sibTransId="{B19026A3-19BC-4CB7-BBD8-10F2EA00A25A}"/>
    <dgm:cxn modelId="{B8AD5E72-CD56-48CA-8D16-376BCE740D33}" srcId="{568300C1-69B6-4842-8FF9-F2633B305556}" destId="{5EDF9ADD-33D5-47CB-87CB-17D11A4EC2A5}" srcOrd="2" destOrd="0" parTransId="{9CC1C30B-8D21-4EB3-A874-16A02D0D64AE}" sibTransId="{7DDA537D-7FC4-4823-8293-A3286D87E755}"/>
    <dgm:cxn modelId="{F71B4F74-A2FB-4953-AB5D-83945C1661A8}" srcId="{2F946E0C-5199-4077-B927-B689CE3A549A}" destId="{9434577B-8C59-4A3F-AF21-11F5ED1BA9C4}" srcOrd="7" destOrd="0" parTransId="{D2DD6ACE-793C-4953-A712-449823D39E68}" sibTransId="{6EBA72DD-2DFA-4EE5-BF03-3F82910ADCAA}"/>
    <dgm:cxn modelId="{BB8B7A74-BC73-46D4-920C-25483A63225E}" srcId="{2F946E0C-5199-4077-B927-B689CE3A549A}" destId="{EFCDED47-95EA-46CE-971B-BB3CF5F6BFA4}" srcOrd="4" destOrd="0" parTransId="{77DF6EF7-FB61-4260-B7E8-48BA7BAB8F5A}" sibTransId="{BAF24CE3-F4F8-46F8-BAFF-FF0654C4A2E4}"/>
    <dgm:cxn modelId="{27257855-44AE-4DEE-B1D4-504BEF27A69C}" type="presOf" srcId="{181FCACB-93B2-460D-87E3-34FB0B36F468}" destId="{1E5978FC-4826-4A28-AA64-51976A6F63DE}" srcOrd="0" destOrd="7" presId="urn:microsoft.com/office/officeart/2005/8/layout/hList1"/>
    <dgm:cxn modelId="{2E58FD76-CD94-42F2-868F-E757D802274C}" type="presOf" srcId="{2029E868-8842-4611-A3A5-2CC6E80978E8}" destId="{7AB2C2B8-8D67-44F1-A318-372F1607FFC1}" srcOrd="0" destOrd="0" presId="urn:microsoft.com/office/officeart/2005/8/layout/hList1"/>
    <dgm:cxn modelId="{C729CB7D-3E1F-4F30-859E-8703FFB9E8C8}" srcId="{568300C1-69B6-4842-8FF9-F2633B305556}" destId="{2F946E0C-5199-4077-B927-B689CE3A549A}" srcOrd="1" destOrd="0" parTransId="{584E2137-200E-487E-94CE-15FDCC85B512}" sibTransId="{99BB1A0A-8484-4038-B98A-65BE14092638}"/>
    <dgm:cxn modelId="{59633884-DE02-4A7F-A065-5238E235377E}" srcId="{9EB075AA-E00A-47E7-B653-487A504EB40B}" destId="{D9DF834C-57D5-4EEC-9A9C-CBBFDA0855C0}" srcOrd="3" destOrd="0" parTransId="{BE00E092-AEF8-4C4F-A7DC-92D90F453D2E}" sibTransId="{DAD90E02-9817-4A4F-A826-D77B615635C4}"/>
    <dgm:cxn modelId="{0D89FF87-B111-477F-9D60-098AFF16DA5E}" type="presOf" srcId="{D9D292BC-39F3-4BBB-95B0-1A59D33B2853}" destId="{26716789-9077-4396-BE1C-393EDBB34468}" srcOrd="0" destOrd="2" presId="urn:microsoft.com/office/officeart/2005/8/layout/hList1"/>
    <dgm:cxn modelId="{1E8A9E8E-2C3D-4A57-944D-0877B283A91B}" srcId="{5EDF9ADD-33D5-47CB-87CB-17D11A4EC2A5}" destId="{3C8474C7-EF90-45DE-855C-45EBF08980DD}" srcOrd="6" destOrd="0" parTransId="{CF7F0DDB-891A-4C2A-BEDA-5E7E88AF585C}" sibTransId="{1AB0E4BA-31B0-4E1D-A79D-93EF7CB5E25A}"/>
    <dgm:cxn modelId="{3AA8FD91-7F42-4861-A771-B0880599FA47}" srcId="{5EDF9ADD-33D5-47CB-87CB-17D11A4EC2A5}" destId="{673BCD70-3693-4CFC-AC24-EA2E38F9ED8D}" srcOrd="5" destOrd="0" parTransId="{8C3C862B-230B-4BB9-8574-89E1AC71C6AE}" sibTransId="{B38EE233-4AAD-49A5-A4CE-2EEBC3694256}"/>
    <dgm:cxn modelId="{43407E94-7368-49BA-8089-D642E8AC7B9B}" type="presOf" srcId="{E13C238F-36CD-4135-A358-070448109070}" destId="{7AB2C2B8-8D67-44F1-A318-372F1607FFC1}" srcOrd="0" destOrd="5" presId="urn:microsoft.com/office/officeart/2005/8/layout/hList1"/>
    <dgm:cxn modelId="{80E68A94-029E-4610-A6D8-859CB679D01E}" srcId="{5EDF9ADD-33D5-47CB-87CB-17D11A4EC2A5}" destId="{6D35C2C5-9170-4018-93B3-2F591277DDCE}" srcOrd="0" destOrd="0" parTransId="{05EF37CD-4DE1-4981-B78A-161A86BD26EC}" sibTransId="{9A437F6F-A2F2-4DE2-B229-0EF0A3A6E01D}"/>
    <dgm:cxn modelId="{48725F95-9022-4881-9A2E-BC1025BDDE5B}" type="presOf" srcId="{2F946E0C-5199-4077-B927-B689CE3A549A}" destId="{DE6F8B57-C9F4-4F70-A62D-9C5892869E52}" srcOrd="0" destOrd="0" presId="urn:microsoft.com/office/officeart/2005/8/layout/hList1"/>
    <dgm:cxn modelId="{7FA2199D-3E20-448A-8A7A-2580B64B3D96}" type="presOf" srcId="{6AA6FD68-54D3-42AA-8037-81F2643C0DB0}" destId="{7AB2C2B8-8D67-44F1-A318-372F1607FFC1}" srcOrd="0" destOrd="3" presId="urn:microsoft.com/office/officeart/2005/8/layout/hList1"/>
    <dgm:cxn modelId="{5AF2E2A0-D927-4039-AC68-0865091FB688}" srcId="{5EDF9ADD-33D5-47CB-87CB-17D11A4EC2A5}" destId="{8D6A6A8D-C64B-4E17-AB6E-E9C206D690D0}" srcOrd="1" destOrd="0" parTransId="{30ED90DA-31F0-4D27-B1E4-596AD272A3C2}" sibTransId="{066B2694-C364-4B90-96DF-27F75EE22576}"/>
    <dgm:cxn modelId="{1A582BA3-C24F-4045-8737-ADF73A50F35D}" type="presOf" srcId="{E77A0E56-BDFB-4DB9-B39A-F8C92267EE1A}" destId="{1E5978FC-4826-4A28-AA64-51976A6F63DE}" srcOrd="0" destOrd="5" presId="urn:microsoft.com/office/officeart/2005/8/layout/hList1"/>
    <dgm:cxn modelId="{5BDC6EA4-4F2E-477A-B1B2-F9C8F3975F77}" srcId="{8EA5FEF3-224A-43E8-A27C-CAA345658286}" destId="{E73DF5C6-3950-4FC0-A18F-894160643FB4}" srcOrd="0" destOrd="0" parTransId="{A5798662-06C3-43DB-A55D-2B2D92ADB5E9}" sibTransId="{456F88D2-0DFF-4EF9-A544-B354683A4A92}"/>
    <dgm:cxn modelId="{F07695A7-6EE1-4601-9F0E-2EF84E3F4163}" type="presOf" srcId="{A86148F6-9F3A-44DC-BE4F-341A30ADDD4F}" destId="{1E5978FC-4826-4A28-AA64-51976A6F63DE}" srcOrd="0" destOrd="8" presId="urn:microsoft.com/office/officeart/2005/8/layout/hList1"/>
    <dgm:cxn modelId="{E84136AB-5AB3-4554-8490-11F1DA365AF9}" srcId="{5EDF9ADD-33D5-47CB-87CB-17D11A4EC2A5}" destId="{01A612F9-6343-4D5A-B23A-ABDE88139E34}" srcOrd="4" destOrd="0" parTransId="{7D767B79-3F92-4676-A972-3B792B2D1717}" sibTransId="{8A30C7A9-7AC6-4172-98E2-D7FB07A66344}"/>
    <dgm:cxn modelId="{E76D1EAC-784D-4077-8EE7-745A35427867}" srcId="{2F946E0C-5199-4077-B927-B689CE3A549A}" destId="{C3326AB6-7261-4A32-9511-E6B16B7E3D70}" srcOrd="6" destOrd="0" parTransId="{92044533-0D21-4850-BE29-0DE612F9658E}" sibTransId="{6601EBF1-AF90-4314-86EF-8EB6F423A0F1}"/>
    <dgm:cxn modelId="{49224BAE-5770-421E-94AF-C0744C3E1E85}" srcId="{2F946E0C-5199-4077-B927-B689CE3A549A}" destId="{DA1F4A5E-C13E-4BD3-82D5-636FF574275D}" srcOrd="1" destOrd="0" parTransId="{CF69F89C-2108-4EB5-BC37-D9C8B7C8F5BE}" sibTransId="{D7F91243-E98D-44D6-BA06-010B014A8BF2}"/>
    <dgm:cxn modelId="{CFEE87AE-F9F4-419E-9309-97DD7F832B4A}" srcId="{2F946E0C-5199-4077-B927-B689CE3A549A}" destId="{E13C238F-36CD-4135-A358-070448109070}" srcOrd="5" destOrd="0" parTransId="{E0466CA2-4F8B-455A-870F-A479C4D75720}" sibTransId="{1C903B5C-0123-4539-9B47-8234F72AB666}"/>
    <dgm:cxn modelId="{433A31B2-7B9C-438F-A844-A1059C5D02BC}" type="presOf" srcId="{4950C146-B9F7-40BF-A027-E6C00C306296}" destId="{1E5978FC-4826-4A28-AA64-51976A6F63DE}" srcOrd="0" destOrd="6" presId="urn:microsoft.com/office/officeart/2005/8/layout/hList1"/>
    <dgm:cxn modelId="{0E72F8B7-4815-493B-AE65-3F4E0DD56769}" srcId="{5EDF9ADD-33D5-47CB-87CB-17D11A4EC2A5}" destId="{D9D292BC-39F3-4BBB-95B0-1A59D33B2853}" srcOrd="2" destOrd="0" parTransId="{B5DDE242-A456-441A-AC3E-2B3ED1A3EF49}" sibTransId="{D9C0F047-020F-4DA6-8B94-6243F3BD8486}"/>
    <dgm:cxn modelId="{8B064DB9-6F33-4638-8FCA-A77C98CFDB41}" srcId="{2F946E0C-5199-4077-B927-B689CE3A549A}" destId="{F949549D-9F46-40D2-9797-D8E1B838CD8A}" srcOrd="2" destOrd="0" parTransId="{4D20264D-AA68-45DE-BE6E-FE8C38BD9D54}" sibTransId="{2A62C3E3-BA10-424A-B9D5-B8016EBCA13E}"/>
    <dgm:cxn modelId="{64261DBE-AA5D-4590-916A-C6FB01337F53}" type="presOf" srcId="{9C368EF1-53F7-48D7-A826-ED4344244BB5}" destId="{1E5978FC-4826-4A28-AA64-51976A6F63DE}" srcOrd="0" destOrd="1" presId="urn:microsoft.com/office/officeart/2005/8/layout/hList1"/>
    <dgm:cxn modelId="{65815DBE-F81E-4052-942B-435C7F254773}" type="presOf" srcId="{5EDF9ADD-33D5-47CB-87CB-17D11A4EC2A5}" destId="{9BC21F73-9565-40CB-BE80-26CA818D7719}" srcOrd="0" destOrd="0" presId="urn:microsoft.com/office/officeart/2005/8/layout/hList1"/>
    <dgm:cxn modelId="{1C5946C7-AC6D-41A8-9F43-8F35543C9B91}" srcId="{2F946E0C-5199-4077-B927-B689CE3A549A}" destId="{6AA6FD68-54D3-42AA-8037-81F2643C0DB0}" srcOrd="3" destOrd="0" parTransId="{7568F2F7-F089-4751-919F-BB5EA88043EF}" sibTransId="{A524B366-7261-44EB-900C-57A1182C09B9}"/>
    <dgm:cxn modelId="{63FDBBC9-A52E-438E-B29C-E9FD9A5E397D}" type="presOf" srcId="{F949549D-9F46-40D2-9797-D8E1B838CD8A}" destId="{7AB2C2B8-8D67-44F1-A318-372F1607FFC1}" srcOrd="0" destOrd="2" presId="urn:microsoft.com/office/officeart/2005/8/layout/hList1"/>
    <dgm:cxn modelId="{F1E3F1DA-8B6F-4565-BD88-99DDA53E60BE}" type="presOf" srcId="{673BCD70-3693-4CFC-AC24-EA2E38F9ED8D}" destId="{26716789-9077-4396-BE1C-393EDBB34468}" srcOrd="0" destOrd="5" presId="urn:microsoft.com/office/officeart/2005/8/layout/hList1"/>
    <dgm:cxn modelId="{7CA035DB-0039-44E2-8383-4B46C9D1905E}" type="presOf" srcId="{D9DF834C-57D5-4EEC-9A9C-CBBFDA0855C0}" destId="{1E5978FC-4826-4A28-AA64-51976A6F63DE}" srcOrd="0" destOrd="3" presId="urn:microsoft.com/office/officeart/2005/8/layout/hList1"/>
    <dgm:cxn modelId="{48C58CDD-958F-46F8-A130-1CEF65B1AEE0}" srcId="{2F946E0C-5199-4077-B927-B689CE3A549A}" destId="{8EA5FEF3-224A-43E8-A27C-CAA345658286}" srcOrd="8" destOrd="0" parTransId="{35B7527A-DEB0-4031-999D-0956006A73B5}" sibTransId="{07F2C949-F6B0-4952-AD0A-E423D1E8DB4C}"/>
    <dgm:cxn modelId="{736BAAE2-F621-44B8-A94D-488E48ABBE83}" type="presOf" srcId="{8AF3A03A-7A80-471A-BCFF-353174F209B1}" destId="{26716789-9077-4396-BE1C-393EDBB34468}" srcOrd="0" destOrd="7" presId="urn:microsoft.com/office/officeart/2005/8/layout/hList1"/>
    <dgm:cxn modelId="{F53433EA-7A12-4836-9818-E44D657E976B}" srcId="{9EB075AA-E00A-47E7-B653-487A504EB40B}" destId="{A86148F6-9F3A-44DC-BE4F-341A30ADDD4F}" srcOrd="8" destOrd="0" parTransId="{21270473-AA4F-420C-A0A5-33D9474DB6B7}" sibTransId="{775E227D-7D85-46F5-A5E8-AF889DFAED32}"/>
    <dgm:cxn modelId="{C75700F5-127E-480B-B741-D9D746837A73}" srcId="{5EDF9ADD-33D5-47CB-87CB-17D11A4EC2A5}" destId="{8AF3A03A-7A80-471A-BCFF-353174F209B1}" srcOrd="7" destOrd="0" parTransId="{24E51903-3FB1-45E4-AD7E-395DBC2E0F8D}" sibTransId="{86C8F294-5954-4870-B521-06145D026A17}"/>
    <dgm:cxn modelId="{A2416DBD-5046-4FFB-9223-B6A406B8FE18}" type="presParOf" srcId="{00411727-2632-48A2-BC95-12286F3DE52B}" destId="{0FCE77E5-EDD4-4DA6-B547-36BDED0991B7}" srcOrd="0" destOrd="0" presId="urn:microsoft.com/office/officeart/2005/8/layout/hList1"/>
    <dgm:cxn modelId="{FDE17410-FB44-4DB9-B04E-C96F3485E79D}" type="presParOf" srcId="{0FCE77E5-EDD4-4DA6-B547-36BDED0991B7}" destId="{140E4F6A-9A8F-437C-90AC-4F25E1501789}" srcOrd="0" destOrd="0" presId="urn:microsoft.com/office/officeart/2005/8/layout/hList1"/>
    <dgm:cxn modelId="{F0FFFFF7-9A01-443A-B312-76B69CF50AE1}" type="presParOf" srcId="{0FCE77E5-EDD4-4DA6-B547-36BDED0991B7}" destId="{1E5978FC-4826-4A28-AA64-51976A6F63DE}" srcOrd="1" destOrd="0" presId="urn:microsoft.com/office/officeart/2005/8/layout/hList1"/>
    <dgm:cxn modelId="{54949945-1C74-4648-812D-EBAAAE4B701F}" type="presParOf" srcId="{00411727-2632-48A2-BC95-12286F3DE52B}" destId="{FCCC7684-86CD-4E7D-B718-68BA40F3BB04}" srcOrd="1" destOrd="0" presId="urn:microsoft.com/office/officeart/2005/8/layout/hList1"/>
    <dgm:cxn modelId="{5D9D91F9-B438-473D-B849-910E44759ACE}" type="presParOf" srcId="{00411727-2632-48A2-BC95-12286F3DE52B}" destId="{C314B039-8047-4450-8863-91E556A300E2}" srcOrd="2" destOrd="0" presId="urn:microsoft.com/office/officeart/2005/8/layout/hList1"/>
    <dgm:cxn modelId="{5B4E5DBD-A3F2-4801-B737-213DD796A1AB}" type="presParOf" srcId="{C314B039-8047-4450-8863-91E556A300E2}" destId="{DE6F8B57-C9F4-4F70-A62D-9C5892869E52}" srcOrd="0" destOrd="0" presId="urn:microsoft.com/office/officeart/2005/8/layout/hList1"/>
    <dgm:cxn modelId="{82B26515-6F8B-4A95-8967-D4B118FACB81}" type="presParOf" srcId="{C314B039-8047-4450-8863-91E556A300E2}" destId="{7AB2C2B8-8D67-44F1-A318-372F1607FFC1}" srcOrd="1" destOrd="0" presId="urn:microsoft.com/office/officeart/2005/8/layout/hList1"/>
    <dgm:cxn modelId="{8F92EE70-6385-4E29-A1A6-983090F1DBBB}" type="presParOf" srcId="{00411727-2632-48A2-BC95-12286F3DE52B}" destId="{DF37E10E-FD5B-4916-9E0D-CA7A2E802302}" srcOrd="3" destOrd="0" presId="urn:microsoft.com/office/officeart/2005/8/layout/hList1"/>
    <dgm:cxn modelId="{5610654C-9139-4981-BECC-9647C022A5C8}" type="presParOf" srcId="{00411727-2632-48A2-BC95-12286F3DE52B}" destId="{DC2ECB40-085E-4620-9A61-949E5D788C00}" srcOrd="4" destOrd="0" presId="urn:microsoft.com/office/officeart/2005/8/layout/hList1"/>
    <dgm:cxn modelId="{0612AF41-3096-4047-947D-2ED47260769C}" type="presParOf" srcId="{DC2ECB40-085E-4620-9A61-949E5D788C00}" destId="{9BC21F73-9565-40CB-BE80-26CA818D7719}" srcOrd="0" destOrd="0" presId="urn:microsoft.com/office/officeart/2005/8/layout/hList1"/>
    <dgm:cxn modelId="{C6600B7C-04EB-4102-AECE-CE1C39E26D46}" type="presParOf" srcId="{DC2ECB40-085E-4620-9A61-949E5D788C00}" destId="{26716789-9077-4396-BE1C-393EDBB3446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81764E-30AA-4AA2-BB06-6084CE2E164A}" type="doc">
      <dgm:prSet loTypeId="urn:microsoft.com/office/officeart/2005/8/layout/hierarchy3" loCatId="list" qsTypeId="urn:microsoft.com/office/officeart/2005/8/quickstyle/simple1" qsCatId="simple" csTypeId="urn:microsoft.com/office/officeart/2005/8/colors/colorful1" csCatId="colorful" phldr="1"/>
      <dgm:spPr/>
      <dgm:t>
        <a:bodyPr/>
        <a:lstStyle/>
        <a:p>
          <a:endParaRPr lang="en-US"/>
        </a:p>
      </dgm:t>
    </dgm:pt>
    <dgm:pt modelId="{821861FE-C3E1-4BA5-81F4-817C5803A393}">
      <dgm:prSet phldrT="[Text]" custT="1"/>
      <dgm:spPr/>
      <dgm:t>
        <a:bodyPr/>
        <a:lstStyle/>
        <a:p>
          <a:r>
            <a:rPr lang="en-US" sz="1200" dirty="0">
              <a:latin typeface="Calibri" panose="020F0502020204030204" pitchFamily="34" charset="0"/>
              <a:cs typeface="Calibri" panose="020F0502020204030204" pitchFamily="34" charset="0"/>
            </a:rPr>
            <a:t>Filing of Application</a:t>
          </a:r>
        </a:p>
      </dgm:t>
    </dgm:pt>
    <dgm:pt modelId="{02748F96-616A-4EF9-A488-E66487371FF0}" type="parTrans" cxnId="{84961064-CC4F-4C86-A439-26A183B6D440}">
      <dgm:prSet/>
      <dgm:spPr/>
      <dgm:t>
        <a:bodyPr/>
        <a:lstStyle/>
        <a:p>
          <a:endParaRPr lang="en-US" sz="1400"/>
        </a:p>
      </dgm:t>
    </dgm:pt>
    <dgm:pt modelId="{C4E0642B-F19C-47DE-943D-858EF3811385}" type="sibTrans" cxnId="{84961064-CC4F-4C86-A439-26A183B6D440}">
      <dgm:prSet/>
      <dgm:spPr/>
      <dgm:t>
        <a:bodyPr/>
        <a:lstStyle/>
        <a:p>
          <a:endParaRPr lang="en-US" sz="1400"/>
        </a:p>
      </dgm:t>
    </dgm:pt>
    <dgm:pt modelId="{376FF100-EECA-40C8-BC9A-46D35218FEEF}">
      <dgm:prSet phldrT="[Text]" custT="1"/>
      <dgm:spPr/>
      <dgm:t>
        <a:bodyPr/>
        <a:lstStyle/>
        <a:p>
          <a:r>
            <a:rPr lang="en-US" sz="1200" dirty="0">
              <a:latin typeface="Calibri" panose="020F0502020204030204" pitchFamily="34" charset="0"/>
              <a:cs typeface="Calibri" panose="020F0502020204030204" pitchFamily="34" charset="0"/>
            </a:rPr>
            <a:t>Scrutiny of application by RBI</a:t>
          </a:r>
        </a:p>
      </dgm:t>
    </dgm:pt>
    <dgm:pt modelId="{59414E9D-3B0A-4791-BE4D-401C9AFFD5DE}" type="parTrans" cxnId="{E72D009E-EBB8-4E11-BD36-8EAC2F3E5489}">
      <dgm:prSet/>
      <dgm:spPr/>
      <dgm:t>
        <a:bodyPr/>
        <a:lstStyle/>
        <a:p>
          <a:endParaRPr lang="en-US" sz="1400"/>
        </a:p>
      </dgm:t>
    </dgm:pt>
    <dgm:pt modelId="{E98B1EE8-0ED0-46DE-81DA-CC861A09344C}" type="sibTrans" cxnId="{E72D009E-EBB8-4E11-BD36-8EAC2F3E5489}">
      <dgm:prSet/>
      <dgm:spPr/>
      <dgm:t>
        <a:bodyPr/>
        <a:lstStyle/>
        <a:p>
          <a:endParaRPr lang="en-US" sz="1400"/>
        </a:p>
      </dgm:t>
    </dgm:pt>
    <dgm:pt modelId="{ACCAC208-BC1C-4FA9-A8A1-8684B45AAD7A}">
      <dgm:prSet phldrT="[Text]" custT="1"/>
      <dgm:spPr/>
      <dgm:t>
        <a:bodyPr/>
        <a:lstStyle/>
        <a:p>
          <a:r>
            <a:rPr lang="en-US" sz="1200" dirty="0">
              <a:latin typeface="Calibri" panose="020F0502020204030204" pitchFamily="34" charset="0"/>
              <a:cs typeface="Calibri" panose="020F0502020204030204" pitchFamily="34" charset="0"/>
            </a:rPr>
            <a:t>Replying to the queries</a:t>
          </a:r>
        </a:p>
      </dgm:t>
    </dgm:pt>
    <dgm:pt modelId="{206BB123-4DBB-47F1-B368-294297B69DD3}" type="parTrans" cxnId="{FD32F781-A0D7-4AC1-982F-A62045243623}">
      <dgm:prSet/>
      <dgm:spPr/>
      <dgm:t>
        <a:bodyPr/>
        <a:lstStyle/>
        <a:p>
          <a:endParaRPr lang="en-US" sz="1400"/>
        </a:p>
      </dgm:t>
    </dgm:pt>
    <dgm:pt modelId="{FA27B771-2438-4BDC-931F-AD046C938134}" type="sibTrans" cxnId="{FD32F781-A0D7-4AC1-982F-A62045243623}">
      <dgm:prSet/>
      <dgm:spPr/>
      <dgm:t>
        <a:bodyPr/>
        <a:lstStyle/>
        <a:p>
          <a:endParaRPr lang="en-US" sz="1400"/>
        </a:p>
      </dgm:t>
    </dgm:pt>
    <dgm:pt modelId="{A5A49396-8E71-49D6-B79E-CA81B4110BB3}">
      <dgm:prSet phldrT="[Text]" custT="1"/>
      <dgm:spPr/>
      <dgm:t>
        <a:bodyPr/>
        <a:lstStyle/>
        <a:p>
          <a:r>
            <a:rPr lang="en-US" sz="1200" dirty="0">
              <a:latin typeface="Calibri" panose="020F0502020204030204" pitchFamily="34" charset="0"/>
              <a:cs typeface="Calibri" panose="020F0502020204030204" pitchFamily="34" charset="0"/>
            </a:rPr>
            <a:t>Hearing by RBI</a:t>
          </a:r>
        </a:p>
      </dgm:t>
    </dgm:pt>
    <dgm:pt modelId="{7C06CF08-A2F8-4A7A-889E-2403C84C089F}" type="parTrans" cxnId="{E26E1C9D-76AC-4729-9CA8-F655DEB90B7B}">
      <dgm:prSet/>
      <dgm:spPr/>
      <dgm:t>
        <a:bodyPr/>
        <a:lstStyle/>
        <a:p>
          <a:endParaRPr lang="en-US" sz="1400"/>
        </a:p>
      </dgm:t>
    </dgm:pt>
    <dgm:pt modelId="{CEDF8587-9D10-474D-9CD7-5276DF6FBDAC}" type="sibTrans" cxnId="{E26E1C9D-76AC-4729-9CA8-F655DEB90B7B}">
      <dgm:prSet/>
      <dgm:spPr/>
      <dgm:t>
        <a:bodyPr/>
        <a:lstStyle/>
        <a:p>
          <a:endParaRPr lang="en-US" sz="1400"/>
        </a:p>
      </dgm:t>
    </dgm:pt>
    <dgm:pt modelId="{C6CFE498-41FC-4F2B-9663-4346EB5290C8}">
      <dgm:prSet phldrT="[Text]" custT="1"/>
      <dgm:spPr/>
      <dgm:t>
        <a:bodyPr/>
        <a:lstStyle/>
        <a:p>
          <a:r>
            <a:rPr lang="en-US" sz="1200" dirty="0">
              <a:latin typeface="Calibri" panose="020F0502020204030204" pitchFamily="34" charset="0"/>
              <a:cs typeface="Calibri" panose="020F0502020204030204" pitchFamily="34" charset="0"/>
            </a:rPr>
            <a:t>Compounding order and payment of fee</a:t>
          </a:r>
        </a:p>
      </dgm:t>
    </dgm:pt>
    <dgm:pt modelId="{AF230104-4F70-41C9-B2B1-751E575BD7A6}" type="parTrans" cxnId="{112DFB8D-7F08-4555-BDD7-9FEB1DA2B26C}">
      <dgm:prSet/>
      <dgm:spPr/>
      <dgm:t>
        <a:bodyPr/>
        <a:lstStyle/>
        <a:p>
          <a:endParaRPr lang="en-US" sz="1400"/>
        </a:p>
      </dgm:t>
    </dgm:pt>
    <dgm:pt modelId="{09641BB9-0E63-4186-91BD-21B3B0571364}" type="sibTrans" cxnId="{112DFB8D-7F08-4555-BDD7-9FEB1DA2B26C}">
      <dgm:prSet/>
      <dgm:spPr/>
      <dgm:t>
        <a:bodyPr/>
        <a:lstStyle/>
        <a:p>
          <a:endParaRPr lang="en-US" sz="1400"/>
        </a:p>
      </dgm:t>
    </dgm:pt>
    <dgm:pt modelId="{00586A16-9766-4182-8394-62043A562441}" type="pres">
      <dgm:prSet presAssocID="{4F81764E-30AA-4AA2-BB06-6084CE2E164A}" presName="diagram" presStyleCnt="0">
        <dgm:presLayoutVars>
          <dgm:chPref val="1"/>
          <dgm:dir/>
          <dgm:animOne val="branch"/>
          <dgm:animLvl val="lvl"/>
          <dgm:resizeHandles/>
        </dgm:presLayoutVars>
      </dgm:prSet>
      <dgm:spPr/>
    </dgm:pt>
    <dgm:pt modelId="{28A6167C-27F7-4B65-ADBE-55F7A534BD03}" type="pres">
      <dgm:prSet presAssocID="{821861FE-C3E1-4BA5-81F4-817C5803A393}" presName="root" presStyleCnt="0"/>
      <dgm:spPr/>
    </dgm:pt>
    <dgm:pt modelId="{34B4D810-0236-4E63-ABAD-9B9CD16A9783}" type="pres">
      <dgm:prSet presAssocID="{821861FE-C3E1-4BA5-81F4-817C5803A393}" presName="rootComposite" presStyleCnt="0"/>
      <dgm:spPr/>
    </dgm:pt>
    <dgm:pt modelId="{94DD3D0C-27EB-4005-8126-953917149866}" type="pres">
      <dgm:prSet presAssocID="{821861FE-C3E1-4BA5-81F4-817C5803A393}" presName="rootText" presStyleLbl="node1" presStyleIdx="0" presStyleCnt="5"/>
      <dgm:spPr/>
    </dgm:pt>
    <dgm:pt modelId="{8FA0E419-3FDB-4890-BBBD-721633786AC0}" type="pres">
      <dgm:prSet presAssocID="{821861FE-C3E1-4BA5-81F4-817C5803A393}" presName="rootConnector" presStyleLbl="node1" presStyleIdx="0" presStyleCnt="5"/>
      <dgm:spPr/>
    </dgm:pt>
    <dgm:pt modelId="{96E071F6-9062-445B-A2D2-C2D9E59D6B8C}" type="pres">
      <dgm:prSet presAssocID="{821861FE-C3E1-4BA5-81F4-817C5803A393}" presName="childShape" presStyleCnt="0"/>
      <dgm:spPr/>
    </dgm:pt>
    <dgm:pt modelId="{893D5A89-FD8C-4F33-B773-4E17F35E09CE}" type="pres">
      <dgm:prSet presAssocID="{376FF100-EECA-40C8-BC9A-46D35218FEEF}" presName="root" presStyleCnt="0"/>
      <dgm:spPr/>
    </dgm:pt>
    <dgm:pt modelId="{BBB88B02-01EC-4C1D-96BF-68ABA696E6DF}" type="pres">
      <dgm:prSet presAssocID="{376FF100-EECA-40C8-BC9A-46D35218FEEF}" presName="rootComposite" presStyleCnt="0"/>
      <dgm:spPr/>
    </dgm:pt>
    <dgm:pt modelId="{DD9A2366-133E-4AC4-8296-914CC7CEEBBE}" type="pres">
      <dgm:prSet presAssocID="{376FF100-EECA-40C8-BC9A-46D35218FEEF}" presName="rootText" presStyleLbl="node1" presStyleIdx="1" presStyleCnt="5" custLinFactNeighborX="6060" custLinFactNeighborY="-304"/>
      <dgm:spPr/>
    </dgm:pt>
    <dgm:pt modelId="{636BF24F-9E53-4ECC-AB45-07029493841A}" type="pres">
      <dgm:prSet presAssocID="{376FF100-EECA-40C8-BC9A-46D35218FEEF}" presName="rootConnector" presStyleLbl="node1" presStyleIdx="1" presStyleCnt="5"/>
      <dgm:spPr/>
    </dgm:pt>
    <dgm:pt modelId="{41516FD4-6865-41F9-A263-EFE938519D8D}" type="pres">
      <dgm:prSet presAssocID="{376FF100-EECA-40C8-BC9A-46D35218FEEF}" presName="childShape" presStyleCnt="0"/>
      <dgm:spPr/>
    </dgm:pt>
    <dgm:pt modelId="{A0B90238-1734-4484-844A-23FC8D75CDD3}" type="pres">
      <dgm:prSet presAssocID="{ACCAC208-BC1C-4FA9-A8A1-8684B45AAD7A}" presName="root" presStyleCnt="0"/>
      <dgm:spPr/>
    </dgm:pt>
    <dgm:pt modelId="{3A7A2669-A0FE-48D6-B861-207C4E0BA02D}" type="pres">
      <dgm:prSet presAssocID="{ACCAC208-BC1C-4FA9-A8A1-8684B45AAD7A}" presName="rootComposite" presStyleCnt="0"/>
      <dgm:spPr/>
    </dgm:pt>
    <dgm:pt modelId="{E0D4DE78-8D7C-4B48-9A25-D5292486A6CD}" type="pres">
      <dgm:prSet presAssocID="{ACCAC208-BC1C-4FA9-A8A1-8684B45AAD7A}" presName="rootText" presStyleLbl="node1" presStyleIdx="2" presStyleCnt="5"/>
      <dgm:spPr/>
    </dgm:pt>
    <dgm:pt modelId="{8AD0D5AD-0D28-4280-9BDD-86AC78B57D72}" type="pres">
      <dgm:prSet presAssocID="{ACCAC208-BC1C-4FA9-A8A1-8684B45AAD7A}" presName="rootConnector" presStyleLbl="node1" presStyleIdx="2" presStyleCnt="5"/>
      <dgm:spPr/>
    </dgm:pt>
    <dgm:pt modelId="{7301572B-8B0E-4AEB-B926-E05AEAA2D632}" type="pres">
      <dgm:prSet presAssocID="{ACCAC208-BC1C-4FA9-A8A1-8684B45AAD7A}" presName="childShape" presStyleCnt="0"/>
      <dgm:spPr/>
    </dgm:pt>
    <dgm:pt modelId="{DF86F5FF-F20D-4941-88B4-EC30C776B45F}" type="pres">
      <dgm:prSet presAssocID="{A5A49396-8E71-49D6-B79E-CA81B4110BB3}" presName="root" presStyleCnt="0"/>
      <dgm:spPr/>
    </dgm:pt>
    <dgm:pt modelId="{0FBAA7E3-5912-4998-930B-6C8F90812F17}" type="pres">
      <dgm:prSet presAssocID="{A5A49396-8E71-49D6-B79E-CA81B4110BB3}" presName="rootComposite" presStyleCnt="0"/>
      <dgm:spPr/>
    </dgm:pt>
    <dgm:pt modelId="{D353257E-E599-4DE9-AA4F-DA22ED3126B0}" type="pres">
      <dgm:prSet presAssocID="{A5A49396-8E71-49D6-B79E-CA81B4110BB3}" presName="rootText" presStyleLbl="node1" presStyleIdx="3" presStyleCnt="5"/>
      <dgm:spPr/>
    </dgm:pt>
    <dgm:pt modelId="{A017FD61-7453-4141-8B43-DEFC1AD7741E}" type="pres">
      <dgm:prSet presAssocID="{A5A49396-8E71-49D6-B79E-CA81B4110BB3}" presName="rootConnector" presStyleLbl="node1" presStyleIdx="3" presStyleCnt="5"/>
      <dgm:spPr/>
    </dgm:pt>
    <dgm:pt modelId="{377BEC07-E777-4106-BA41-724C26A27164}" type="pres">
      <dgm:prSet presAssocID="{A5A49396-8E71-49D6-B79E-CA81B4110BB3}" presName="childShape" presStyleCnt="0"/>
      <dgm:spPr/>
    </dgm:pt>
    <dgm:pt modelId="{880EF568-14C1-41F8-B552-AEC77FC0E880}" type="pres">
      <dgm:prSet presAssocID="{C6CFE498-41FC-4F2B-9663-4346EB5290C8}" presName="root" presStyleCnt="0"/>
      <dgm:spPr/>
    </dgm:pt>
    <dgm:pt modelId="{D7173760-6EE9-45AD-A65D-2A2CE8FD985A}" type="pres">
      <dgm:prSet presAssocID="{C6CFE498-41FC-4F2B-9663-4346EB5290C8}" presName="rootComposite" presStyleCnt="0"/>
      <dgm:spPr/>
    </dgm:pt>
    <dgm:pt modelId="{0F9E83DB-0DA8-4388-8849-E6F59F478C86}" type="pres">
      <dgm:prSet presAssocID="{C6CFE498-41FC-4F2B-9663-4346EB5290C8}" presName="rootText" presStyleLbl="node1" presStyleIdx="4" presStyleCnt="5"/>
      <dgm:spPr/>
    </dgm:pt>
    <dgm:pt modelId="{668A39F8-6911-4E05-9A30-BCF2A6B2D362}" type="pres">
      <dgm:prSet presAssocID="{C6CFE498-41FC-4F2B-9663-4346EB5290C8}" presName="rootConnector" presStyleLbl="node1" presStyleIdx="4" presStyleCnt="5"/>
      <dgm:spPr/>
    </dgm:pt>
    <dgm:pt modelId="{886BD651-7684-4B1E-8CDE-519C97C1537D}" type="pres">
      <dgm:prSet presAssocID="{C6CFE498-41FC-4F2B-9663-4346EB5290C8}" presName="childShape" presStyleCnt="0"/>
      <dgm:spPr/>
    </dgm:pt>
  </dgm:ptLst>
  <dgm:cxnLst>
    <dgm:cxn modelId="{AFD6AF31-8648-4432-BDAC-66A3C1D9417A}" type="presOf" srcId="{821861FE-C3E1-4BA5-81F4-817C5803A393}" destId="{94DD3D0C-27EB-4005-8126-953917149866}" srcOrd="0" destOrd="0" presId="urn:microsoft.com/office/officeart/2005/8/layout/hierarchy3"/>
    <dgm:cxn modelId="{A25DFD32-C354-4D51-A330-75DA227C9279}" type="presOf" srcId="{A5A49396-8E71-49D6-B79E-CA81B4110BB3}" destId="{D353257E-E599-4DE9-AA4F-DA22ED3126B0}" srcOrd="0" destOrd="0" presId="urn:microsoft.com/office/officeart/2005/8/layout/hierarchy3"/>
    <dgm:cxn modelId="{7B47EC3B-82F0-495C-8988-28C1D0C56692}" type="presOf" srcId="{376FF100-EECA-40C8-BC9A-46D35218FEEF}" destId="{DD9A2366-133E-4AC4-8296-914CC7CEEBBE}" srcOrd="0" destOrd="0" presId="urn:microsoft.com/office/officeart/2005/8/layout/hierarchy3"/>
    <dgm:cxn modelId="{84961064-CC4F-4C86-A439-26A183B6D440}" srcId="{4F81764E-30AA-4AA2-BB06-6084CE2E164A}" destId="{821861FE-C3E1-4BA5-81F4-817C5803A393}" srcOrd="0" destOrd="0" parTransId="{02748F96-616A-4EF9-A488-E66487371FF0}" sibTransId="{C4E0642B-F19C-47DE-943D-858EF3811385}"/>
    <dgm:cxn modelId="{86751870-D3D8-4811-8E93-ADEB5DA98FCE}" type="presOf" srcId="{ACCAC208-BC1C-4FA9-A8A1-8684B45AAD7A}" destId="{E0D4DE78-8D7C-4B48-9A25-D5292486A6CD}" srcOrd="0" destOrd="0" presId="urn:microsoft.com/office/officeart/2005/8/layout/hierarchy3"/>
    <dgm:cxn modelId="{B47B0D52-765F-492A-9D42-520B49159445}" type="presOf" srcId="{A5A49396-8E71-49D6-B79E-CA81B4110BB3}" destId="{A017FD61-7453-4141-8B43-DEFC1AD7741E}" srcOrd="1" destOrd="0" presId="urn:microsoft.com/office/officeart/2005/8/layout/hierarchy3"/>
    <dgm:cxn modelId="{E6F85C73-4879-4558-8530-E0546A1CACF4}" type="presOf" srcId="{376FF100-EECA-40C8-BC9A-46D35218FEEF}" destId="{636BF24F-9E53-4ECC-AB45-07029493841A}" srcOrd="1" destOrd="0" presId="urn:microsoft.com/office/officeart/2005/8/layout/hierarchy3"/>
    <dgm:cxn modelId="{B3A61F57-65AE-447C-8065-930AE7CABA62}" type="presOf" srcId="{C6CFE498-41FC-4F2B-9663-4346EB5290C8}" destId="{0F9E83DB-0DA8-4388-8849-E6F59F478C86}" srcOrd="0" destOrd="0" presId="urn:microsoft.com/office/officeart/2005/8/layout/hierarchy3"/>
    <dgm:cxn modelId="{CC7D5C58-0331-4001-A3B8-DCED8C818CDA}" type="presOf" srcId="{821861FE-C3E1-4BA5-81F4-817C5803A393}" destId="{8FA0E419-3FDB-4890-BBBD-721633786AC0}" srcOrd="1" destOrd="0" presId="urn:microsoft.com/office/officeart/2005/8/layout/hierarchy3"/>
    <dgm:cxn modelId="{FD32F781-A0D7-4AC1-982F-A62045243623}" srcId="{4F81764E-30AA-4AA2-BB06-6084CE2E164A}" destId="{ACCAC208-BC1C-4FA9-A8A1-8684B45AAD7A}" srcOrd="2" destOrd="0" parTransId="{206BB123-4DBB-47F1-B368-294297B69DD3}" sibTransId="{FA27B771-2438-4BDC-931F-AD046C938134}"/>
    <dgm:cxn modelId="{112DFB8D-7F08-4555-BDD7-9FEB1DA2B26C}" srcId="{4F81764E-30AA-4AA2-BB06-6084CE2E164A}" destId="{C6CFE498-41FC-4F2B-9663-4346EB5290C8}" srcOrd="4" destOrd="0" parTransId="{AF230104-4F70-41C9-B2B1-751E575BD7A6}" sibTransId="{09641BB9-0E63-4186-91BD-21B3B0571364}"/>
    <dgm:cxn modelId="{309ABE98-C55B-4CC8-905F-B1E31441A684}" type="presOf" srcId="{ACCAC208-BC1C-4FA9-A8A1-8684B45AAD7A}" destId="{8AD0D5AD-0D28-4280-9BDD-86AC78B57D72}" srcOrd="1" destOrd="0" presId="urn:microsoft.com/office/officeart/2005/8/layout/hierarchy3"/>
    <dgm:cxn modelId="{815FC49A-7783-40FA-B5CD-ED7DBB168D47}" type="presOf" srcId="{4F81764E-30AA-4AA2-BB06-6084CE2E164A}" destId="{00586A16-9766-4182-8394-62043A562441}" srcOrd="0" destOrd="0" presId="urn:microsoft.com/office/officeart/2005/8/layout/hierarchy3"/>
    <dgm:cxn modelId="{E26E1C9D-76AC-4729-9CA8-F655DEB90B7B}" srcId="{4F81764E-30AA-4AA2-BB06-6084CE2E164A}" destId="{A5A49396-8E71-49D6-B79E-CA81B4110BB3}" srcOrd="3" destOrd="0" parTransId="{7C06CF08-A2F8-4A7A-889E-2403C84C089F}" sibTransId="{CEDF8587-9D10-474D-9CD7-5276DF6FBDAC}"/>
    <dgm:cxn modelId="{E72D009E-EBB8-4E11-BD36-8EAC2F3E5489}" srcId="{4F81764E-30AA-4AA2-BB06-6084CE2E164A}" destId="{376FF100-EECA-40C8-BC9A-46D35218FEEF}" srcOrd="1" destOrd="0" parTransId="{59414E9D-3B0A-4791-BE4D-401C9AFFD5DE}" sibTransId="{E98B1EE8-0ED0-46DE-81DA-CC861A09344C}"/>
    <dgm:cxn modelId="{44223AE5-A410-4562-ABBA-300FC724CA04}" type="presOf" srcId="{C6CFE498-41FC-4F2B-9663-4346EB5290C8}" destId="{668A39F8-6911-4E05-9A30-BCF2A6B2D362}" srcOrd="1" destOrd="0" presId="urn:microsoft.com/office/officeart/2005/8/layout/hierarchy3"/>
    <dgm:cxn modelId="{7CA27BAD-358A-43F2-AC27-00F0FAAA903A}" type="presParOf" srcId="{00586A16-9766-4182-8394-62043A562441}" destId="{28A6167C-27F7-4B65-ADBE-55F7A534BD03}" srcOrd="0" destOrd="0" presId="urn:microsoft.com/office/officeart/2005/8/layout/hierarchy3"/>
    <dgm:cxn modelId="{91827D5C-0BE3-41A0-AAD6-A9FBFC84B3F1}" type="presParOf" srcId="{28A6167C-27F7-4B65-ADBE-55F7A534BD03}" destId="{34B4D810-0236-4E63-ABAD-9B9CD16A9783}" srcOrd="0" destOrd="0" presId="urn:microsoft.com/office/officeart/2005/8/layout/hierarchy3"/>
    <dgm:cxn modelId="{B4728D9E-7D53-40FD-995D-87F32749780D}" type="presParOf" srcId="{34B4D810-0236-4E63-ABAD-9B9CD16A9783}" destId="{94DD3D0C-27EB-4005-8126-953917149866}" srcOrd="0" destOrd="0" presId="urn:microsoft.com/office/officeart/2005/8/layout/hierarchy3"/>
    <dgm:cxn modelId="{F7BA6A66-5CCD-4C60-A9C0-3B62E20FC4F7}" type="presParOf" srcId="{34B4D810-0236-4E63-ABAD-9B9CD16A9783}" destId="{8FA0E419-3FDB-4890-BBBD-721633786AC0}" srcOrd="1" destOrd="0" presId="urn:microsoft.com/office/officeart/2005/8/layout/hierarchy3"/>
    <dgm:cxn modelId="{18709476-F603-448B-80AE-8145A26FD1B6}" type="presParOf" srcId="{28A6167C-27F7-4B65-ADBE-55F7A534BD03}" destId="{96E071F6-9062-445B-A2D2-C2D9E59D6B8C}" srcOrd="1" destOrd="0" presId="urn:microsoft.com/office/officeart/2005/8/layout/hierarchy3"/>
    <dgm:cxn modelId="{46945549-D050-4D06-9B59-1DEE24A4D230}" type="presParOf" srcId="{00586A16-9766-4182-8394-62043A562441}" destId="{893D5A89-FD8C-4F33-B773-4E17F35E09CE}" srcOrd="1" destOrd="0" presId="urn:microsoft.com/office/officeart/2005/8/layout/hierarchy3"/>
    <dgm:cxn modelId="{35D62108-0665-4C5F-8A4E-BFA35D8E27D6}" type="presParOf" srcId="{893D5A89-FD8C-4F33-B773-4E17F35E09CE}" destId="{BBB88B02-01EC-4C1D-96BF-68ABA696E6DF}" srcOrd="0" destOrd="0" presId="urn:microsoft.com/office/officeart/2005/8/layout/hierarchy3"/>
    <dgm:cxn modelId="{30D45C21-8BEA-4361-8521-8C08E8721540}" type="presParOf" srcId="{BBB88B02-01EC-4C1D-96BF-68ABA696E6DF}" destId="{DD9A2366-133E-4AC4-8296-914CC7CEEBBE}" srcOrd="0" destOrd="0" presId="urn:microsoft.com/office/officeart/2005/8/layout/hierarchy3"/>
    <dgm:cxn modelId="{BF9A7251-24CD-45F5-9D65-60F6DF70FAF8}" type="presParOf" srcId="{BBB88B02-01EC-4C1D-96BF-68ABA696E6DF}" destId="{636BF24F-9E53-4ECC-AB45-07029493841A}" srcOrd="1" destOrd="0" presId="urn:microsoft.com/office/officeart/2005/8/layout/hierarchy3"/>
    <dgm:cxn modelId="{1C5481AF-969E-458B-9A99-974A305EC2F9}" type="presParOf" srcId="{893D5A89-FD8C-4F33-B773-4E17F35E09CE}" destId="{41516FD4-6865-41F9-A263-EFE938519D8D}" srcOrd="1" destOrd="0" presId="urn:microsoft.com/office/officeart/2005/8/layout/hierarchy3"/>
    <dgm:cxn modelId="{35C550AF-85DF-4857-A5C0-ABA2ECE2B82C}" type="presParOf" srcId="{00586A16-9766-4182-8394-62043A562441}" destId="{A0B90238-1734-4484-844A-23FC8D75CDD3}" srcOrd="2" destOrd="0" presId="urn:microsoft.com/office/officeart/2005/8/layout/hierarchy3"/>
    <dgm:cxn modelId="{5B6AFE29-78DC-4245-8CD4-98316846F7A2}" type="presParOf" srcId="{A0B90238-1734-4484-844A-23FC8D75CDD3}" destId="{3A7A2669-A0FE-48D6-B861-207C4E0BA02D}" srcOrd="0" destOrd="0" presId="urn:microsoft.com/office/officeart/2005/8/layout/hierarchy3"/>
    <dgm:cxn modelId="{8495BC45-B841-4A0D-9CFA-43C77C7F741E}" type="presParOf" srcId="{3A7A2669-A0FE-48D6-B861-207C4E0BA02D}" destId="{E0D4DE78-8D7C-4B48-9A25-D5292486A6CD}" srcOrd="0" destOrd="0" presId="urn:microsoft.com/office/officeart/2005/8/layout/hierarchy3"/>
    <dgm:cxn modelId="{ED3DE663-CF74-444F-9C1D-445534B0C458}" type="presParOf" srcId="{3A7A2669-A0FE-48D6-B861-207C4E0BA02D}" destId="{8AD0D5AD-0D28-4280-9BDD-86AC78B57D72}" srcOrd="1" destOrd="0" presId="urn:microsoft.com/office/officeart/2005/8/layout/hierarchy3"/>
    <dgm:cxn modelId="{66ED6EF8-4F08-4C6D-A675-D9D8F989FD7C}" type="presParOf" srcId="{A0B90238-1734-4484-844A-23FC8D75CDD3}" destId="{7301572B-8B0E-4AEB-B926-E05AEAA2D632}" srcOrd="1" destOrd="0" presId="urn:microsoft.com/office/officeart/2005/8/layout/hierarchy3"/>
    <dgm:cxn modelId="{CA1A7C18-CF22-4E58-B3F1-A8BA1EEE650F}" type="presParOf" srcId="{00586A16-9766-4182-8394-62043A562441}" destId="{DF86F5FF-F20D-4941-88B4-EC30C776B45F}" srcOrd="3" destOrd="0" presId="urn:microsoft.com/office/officeart/2005/8/layout/hierarchy3"/>
    <dgm:cxn modelId="{D115444E-52F7-4C31-9625-4396186FA3A0}" type="presParOf" srcId="{DF86F5FF-F20D-4941-88B4-EC30C776B45F}" destId="{0FBAA7E3-5912-4998-930B-6C8F90812F17}" srcOrd="0" destOrd="0" presId="urn:microsoft.com/office/officeart/2005/8/layout/hierarchy3"/>
    <dgm:cxn modelId="{FDDE9E1E-66F9-4827-9D32-6652A2941A1F}" type="presParOf" srcId="{0FBAA7E3-5912-4998-930B-6C8F90812F17}" destId="{D353257E-E599-4DE9-AA4F-DA22ED3126B0}" srcOrd="0" destOrd="0" presId="urn:microsoft.com/office/officeart/2005/8/layout/hierarchy3"/>
    <dgm:cxn modelId="{22095FD1-CF7A-43FD-ACD2-B1C3FE7D5C2E}" type="presParOf" srcId="{0FBAA7E3-5912-4998-930B-6C8F90812F17}" destId="{A017FD61-7453-4141-8B43-DEFC1AD7741E}" srcOrd="1" destOrd="0" presId="urn:microsoft.com/office/officeart/2005/8/layout/hierarchy3"/>
    <dgm:cxn modelId="{829B0BF7-9A97-4C0A-8768-9C1F559ABB9C}" type="presParOf" srcId="{DF86F5FF-F20D-4941-88B4-EC30C776B45F}" destId="{377BEC07-E777-4106-BA41-724C26A27164}" srcOrd="1" destOrd="0" presId="urn:microsoft.com/office/officeart/2005/8/layout/hierarchy3"/>
    <dgm:cxn modelId="{B2DEF36A-D1E6-4E3A-93F2-D92EE6A64B0F}" type="presParOf" srcId="{00586A16-9766-4182-8394-62043A562441}" destId="{880EF568-14C1-41F8-B552-AEC77FC0E880}" srcOrd="4" destOrd="0" presId="urn:microsoft.com/office/officeart/2005/8/layout/hierarchy3"/>
    <dgm:cxn modelId="{223C6D3F-FD67-472B-85B8-2E21B6492675}" type="presParOf" srcId="{880EF568-14C1-41F8-B552-AEC77FC0E880}" destId="{D7173760-6EE9-45AD-A65D-2A2CE8FD985A}" srcOrd="0" destOrd="0" presId="urn:microsoft.com/office/officeart/2005/8/layout/hierarchy3"/>
    <dgm:cxn modelId="{A6CDA019-150C-4184-BFF4-7EFBF7736E8C}" type="presParOf" srcId="{D7173760-6EE9-45AD-A65D-2A2CE8FD985A}" destId="{0F9E83DB-0DA8-4388-8849-E6F59F478C86}" srcOrd="0" destOrd="0" presId="urn:microsoft.com/office/officeart/2005/8/layout/hierarchy3"/>
    <dgm:cxn modelId="{E2E799D8-7B8B-4E38-8119-E3E2B1A265E0}" type="presParOf" srcId="{D7173760-6EE9-45AD-A65D-2A2CE8FD985A}" destId="{668A39F8-6911-4E05-9A30-BCF2A6B2D362}" srcOrd="1" destOrd="0" presId="urn:microsoft.com/office/officeart/2005/8/layout/hierarchy3"/>
    <dgm:cxn modelId="{A3F9DDE7-25F1-4595-97BF-5B3F3FEDFAC6}" type="presParOf" srcId="{880EF568-14C1-41F8-B552-AEC77FC0E880}" destId="{886BD651-7684-4B1E-8CDE-519C97C1537D}"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0E4F6A-9A8F-437C-90AC-4F25E1501789}">
      <dsp:nvSpPr>
        <dsp:cNvPr id="0" name=""/>
        <dsp:cNvSpPr/>
      </dsp:nvSpPr>
      <dsp:spPr>
        <a:xfrm>
          <a:off x="2709" y="41599"/>
          <a:ext cx="2642168" cy="374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Calibri" panose="020F0502020204030204" pitchFamily="34" charset="0"/>
              <a:cs typeface="Calibri" panose="020F0502020204030204" pitchFamily="34" charset="0"/>
            </a:rPr>
            <a:t>Automatic Route </a:t>
          </a:r>
        </a:p>
      </dsp:txBody>
      <dsp:txXfrm>
        <a:off x="2709" y="41599"/>
        <a:ext cx="2642168" cy="374400"/>
      </dsp:txXfrm>
    </dsp:sp>
    <dsp:sp modelId="{1E5978FC-4826-4A28-AA64-51976A6F63DE}">
      <dsp:nvSpPr>
        <dsp:cNvPr id="0" name=""/>
        <dsp:cNvSpPr/>
      </dsp:nvSpPr>
      <dsp:spPr>
        <a:xfrm>
          <a:off x="2709" y="415999"/>
          <a:ext cx="2642168" cy="46100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Permitted for most sectors </a:t>
          </a:r>
          <a:endParaRPr lang="en-US"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No prior approval required only post investment filing.</a:t>
          </a: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Remittance through normal banking channels</a:t>
          </a: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Subject to </a:t>
          </a:r>
          <a:r>
            <a:rPr lang="en-US" sz="1200" kern="1200" dirty="0">
              <a:latin typeface="Calibri" panose="020F0502020204030204" pitchFamily="34" charset="0"/>
              <a:cs typeface="Calibri" panose="020F0502020204030204" pitchFamily="34" charset="0"/>
            </a:rPr>
            <a:t>applicable laws or regulations, security and other conditionalities</a:t>
          </a: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E.g. IT/ITes, Service sector, Infrastructure, Manufacturing</a:t>
          </a:r>
          <a:endParaRPr lang="en-IN" sz="1200" kern="1200" dirty="0">
            <a:latin typeface="Calibri" panose="020F0502020204030204" pitchFamily="34" charset="0"/>
            <a:cs typeface="Calibri" panose="020F0502020204030204" pitchFamily="34" charset="0"/>
          </a:endParaRPr>
        </a:p>
      </dsp:txBody>
      <dsp:txXfrm>
        <a:off x="2709" y="415999"/>
        <a:ext cx="2642168" cy="4610055"/>
      </dsp:txXfrm>
    </dsp:sp>
    <dsp:sp modelId="{DE6F8B57-C9F4-4F70-A62D-9C5892869E52}">
      <dsp:nvSpPr>
        <dsp:cNvPr id="0" name=""/>
        <dsp:cNvSpPr/>
      </dsp:nvSpPr>
      <dsp:spPr>
        <a:xfrm>
          <a:off x="3014782" y="41599"/>
          <a:ext cx="2642168" cy="374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Calibri" panose="020F0502020204030204" pitchFamily="34" charset="0"/>
              <a:cs typeface="Calibri" panose="020F0502020204030204" pitchFamily="34" charset="0"/>
            </a:rPr>
            <a:t>Approval Route </a:t>
          </a:r>
        </a:p>
      </dsp:txBody>
      <dsp:txXfrm>
        <a:off x="3014782" y="41599"/>
        <a:ext cx="2642168" cy="374400"/>
      </dsp:txXfrm>
    </dsp:sp>
    <dsp:sp modelId="{7AB2C2B8-8D67-44F1-A318-372F1607FFC1}">
      <dsp:nvSpPr>
        <dsp:cNvPr id="0" name=""/>
        <dsp:cNvSpPr/>
      </dsp:nvSpPr>
      <dsp:spPr>
        <a:xfrm>
          <a:off x="3014782" y="415999"/>
          <a:ext cx="2642168" cy="46100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Sectors not falling under automatic route.</a:t>
          </a:r>
          <a:endParaRPr lang="en-US"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Investment only post obtaining approval from concerned ministries alongwith Department of Industrial Policy and Promotion (‘DPIIT’).</a:t>
          </a: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IN" sz="1200" kern="1200" dirty="0">
              <a:latin typeface="Calibri" panose="020F0502020204030204" pitchFamily="34" charset="0"/>
              <a:cs typeface="Calibri" panose="020F0502020204030204" pitchFamily="34" charset="0"/>
            </a:rPr>
            <a:t>E.g. Defence, Small Arms, Broadcasting, Print Media, Civil Aviation, Satellites, Telecom, Private Security Agencies, MBRT, unregulated financial services, Banking, Pharmaceuticals etc.</a:t>
          </a:r>
        </a:p>
        <a:p>
          <a:pPr marL="114300" lvl="1"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r>
            <a:rPr lang="en-US" sz="1200" i="0" kern="1200" dirty="0">
              <a:latin typeface="Calibri" panose="020F0502020204030204" pitchFamily="34" charset="0"/>
              <a:cs typeface="Calibri" panose="020F0502020204030204" pitchFamily="34" charset="0"/>
            </a:rPr>
            <a:t>Investment by a non-resident entity of a country, which shares land border with India or where the beneficial ownership of an investment into India is situated in or is a citizen of any aforesaid countries, can invest only under the Government route</a:t>
          </a:r>
          <a:endParaRPr lang="en-IN" sz="1200" i="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IN" sz="1200" i="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IN" sz="1200" i="0" kern="1200" dirty="0">
            <a:latin typeface="Calibri" panose="020F0502020204030204" pitchFamily="34" charset="0"/>
            <a:cs typeface="Calibri" panose="020F0502020204030204" pitchFamily="34" charset="0"/>
          </a:endParaRPr>
        </a:p>
        <a:p>
          <a:pPr marL="228600" lvl="2" indent="-114300" algn="just" defTabSz="533400">
            <a:lnSpc>
              <a:spcPct val="90000"/>
            </a:lnSpc>
            <a:spcBef>
              <a:spcPct val="0"/>
            </a:spcBef>
            <a:spcAft>
              <a:spcPct val="15000"/>
            </a:spcAft>
            <a:buChar char="•"/>
          </a:pPr>
          <a:endParaRPr lang="en-IN" sz="1200" kern="1200" dirty="0">
            <a:latin typeface="Calibri" panose="020F0502020204030204" pitchFamily="34" charset="0"/>
            <a:cs typeface="Calibri" panose="020F0502020204030204" pitchFamily="34" charset="0"/>
          </a:endParaRPr>
        </a:p>
      </dsp:txBody>
      <dsp:txXfrm>
        <a:off x="3014782" y="415999"/>
        <a:ext cx="2642168" cy="4610055"/>
      </dsp:txXfrm>
    </dsp:sp>
    <dsp:sp modelId="{9BC21F73-9565-40CB-BE80-26CA818D7719}">
      <dsp:nvSpPr>
        <dsp:cNvPr id="0" name=""/>
        <dsp:cNvSpPr/>
      </dsp:nvSpPr>
      <dsp:spPr>
        <a:xfrm>
          <a:off x="6026855" y="41599"/>
          <a:ext cx="2642168" cy="374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Calibri" panose="020F0502020204030204" pitchFamily="34" charset="0"/>
              <a:cs typeface="Calibri" panose="020F0502020204030204" pitchFamily="34" charset="0"/>
            </a:rPr>
            <a:t>Restricted List </a:t>
          </a:r>
        </a:p>
      </dsp:txBody>
      <dsp:txXfrm>
        <a:off x="6026855" y="41599"/>
        <a:ext cx="2642168" cy="374400"/>
      </dsp:txXfrm>
    </dsp:sp>
    <dsp:sp modelId="{26716789-9077-4396-BE1C-393EDBB34468}">
      <dsp:nvSpPr>
        <dsp:cNvPr id="0" name=""/>
        <dsp:cNvSpPr/>
      </dsp:nvSpPr>
      <dsp:spPr>
        <a:xfrm>
          <a:off x="6026855" y="415999"/>
          <a:ext cx="2642168" cy="46100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Betting, Gambling &amp; Lottery </a:t>
          </a: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Chit funds &amp; Nidhi company</a:t>
          </a: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Real estate (except construction development and REITs)</a:t>
          </a: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Tobacco products</a:t>
          </a: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Trading in Transferable Development Rights </a:t>
          </a:r>
        </a:p>
        <a:p>
          <a:pPr marL="114300" lvl="1" indent="-114300" algn="just" defTabSz="533400">
            <a:lnSpc>
              <a:spcPct val="90000"/>
            </a:lnSpc>
            <a:spcBef>
              <a:spcPct val="0"/>
            </a:spcBef>
            <a:spcAft>
              <a:spcPct val="15000"/>
            </a:spcAft>
            <a:buChar char="•"/>
          </a:pPr>
          <a:r>
            <a:rPr lang="en-US" sz="1200" kern="1200" dirty="0">
              <a:latin typeface="Calibri" panose="020F0502020204030204" pitchFamily="34" charset="0"/>
              <a:cs typeface="Calibri" panose="020F0502020204030204" pitchFamily="34" charset="0"/>
            </a:rPr>
            <a:t>Atomic Energy and Railway Operations (other than permitted activities)</a:t>
          </a:r>
        </a:p>
        <a:p>
          <a:pPr marL="114300" lvl="1" indent="-114300" algn="just" defTabSz="533400">
            <a:lnSpc>
              <a:spcPct val="90000"/>
            </a:lnSpc>
            <a:spcBef>
              <a:spcPct val="0"/>
            </a:spcBef>
            <a:spcAft>
              <a:spcPct val="15000"/>
            </a:spcAft>
            <a:buChar char="•"/>
          </a:pPr>
          <a:endParaRPr lang="en-US" sz="1200" kern="1200" dirty="0">
            <a:latin typeface="Calibri" panose="020F0502020204030204" pitchFamily="34" charset="0"/>
            <a:cs typeface="Calibri" panose="020F0502020204030204" pitchFamily="34" charset="0"/>
          </a:endParaRPr>
        </a:p>
        <a:p>
          <a:pPr marL="114300" lvl="1" indent="-114300" algn="just" defTabSz="533400">
            <a:lnSpc>
              <a:spcPct val="90000"/>
            </a:lnSpc>
            <a:spcBef>
              <a:spcPct val="0"/>
            </a:spcBef>
            <a:spcAft>
              <a:spcPct val="15000"/>
            </a:spcAft>
            <a:buChar char="•"/>
          </a:pPr>
          <a:endParaRPr lang="en-US" sz="1200" kern="1200" dirty="0">
            <a:latin typeface="Calibri" panose="020F0502020204030204" pitchFamily="34" charset="0"/>
            <a:cs typeface="Calibri" panose="020F0502020204030204" pitchFamily="34" charset="0"/>
          </a:endParaRPr>
        </a:p>
      </dsp:txBody>
      <dsp:txXfrm>
        <a:off x="6026855" y="415999"/>
        <a:ext cx="2642168" cy="46100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DD3D0C-27EB-4005-8126-953917149866}">
      <dsp:nvSpPr>
        <dsp:cNvPr id="0" name=""/>
        <dsp:cNvSpPr/>
      </dsp:nvSpPr>
      <dsp:spPr>
        <a:xfrm>
          <a:off x="5264" y="325279"/>
          <a:ext cx="1795294" cy="89764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panose="020F0502020204030204" pitchFamily="34" charset="0"/>
              <a:cs typeface="Calibri" panose="020F0502020204030204" pitchFamily="34" charset="0"/>
            </a:rPr>
            <a:t>Filing of Application</a:t>
          </a:r>
        </a:p>
      </dsp:txBody>
      <dsp:txXfrm>
        <a:off x="31555" y="351570"/>
        <a:ext cx="1742712" cy="845065"/>
      </dsp:txXfrm>
    </dsp:sp>
    <dsp:sp modelId="{DD9A2366-133E-4AC4-8296-914CC7CEEBBE}">
      <dsp:nvSpPr>
        <dsp:cNvPr id="0" name=""/>
        <dsp:cNvSpPr/>
      </dsp:nvSpPr>
      <dsp:spPr>
        <a:xfrm>
          <a:off x="2358177" y="322551"/>
          <a:ext cx="1795294" cy="89764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panose="020F0502020204030204" pitchFamily="34" charset="0"/>
              <a:cs typeface="Calibri" panose="020F0502020204030204" pitchFamily="34" charset="0"/>
            </a:rPr>
            <a:t>Scrutiny of application by RBI</a:t>
          </a:r>
        </a:p>
      </dsp:txBody>
      <dsp:txXfrm>
        <a:off x="2384468" y="348842"/>
        <a:ext cx="1742712" cy="845065"/>
      </dsp:txXfrm>
    </dsp:sp>
    <dsp:sp modelId="{E0D4DE78-8D7C-4B48-9A25-D5292486A6CD}">
      <dsp:nvSpPr>
        <dsp:cNvPr id="0" name=""/>
        <dsp:cNvSpPr/>
      </dsp:nvSpPr>
      <dsp:spPr>
        <a:xfrm>
          <a:off x="4493501" y="325279"/>
          <a:ext cx="1795294" cy="89764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panose="020F0502020204030204" pitchFamily="34" charset="0"/>
              <a:cs typeface="Calibri" panose="020F0502020204030204" pitchFamily="34" charset="0"/>
            </a:rPr>
            <a:t>Replying to the queries</a:t>
          </a:r>
        </a:p>
      </dsp:txBody>
      <dsp:txXfrm>
        <a:off x="4519792" y="351570"/>
        <a:ext cx="1742712" cy="845065"/>
      </dsp:txXfrm>
    </dsp:sp>
    <dsp:sp modelId="{D353257E-E599-4DE9-AA4F-DA22ED3126B0}">
      <dsp:nvSpPr>
        <dsp:cNvPr id="0" name=""/>
        <dsp:cNvSpPr/>
      </dsp:nvSpPr>
      <dsp:spPr>
        <a:xfrm>
          <a:off x="6737619" y="325279"/>
          <a:ext cx="1795294" cy="89764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panose="020F0502020204030204" pitchFamily="34" charset="0"/>
              <a:cs typeface="Calibri" panose="020F0502020204030204" pitchFamily="34" charset="0"/>
            </a:rPr>
            <a:t>Hearing by RBI</a:t>
          </a:r>
        </a:p>
      </dsp:txBody>
      <dsp:txXfrm>
        <a:off x="6763910" y="351570"/>
        <a:ext cx="1742712" cy="845065"/>
      </dsp:txXfrm>
    </dsp:sp>
    <dsp:sp modelId="{0F9E83DB-0DA8-4388-8849-E6F59F478C86}">
      <dsp:nvSpPr>
        <dsp:cNvPr id="0" name=""/>
        <dsp:cNvSpPr/>
      </dsp:nvSpPr>
      <dsp:spPr>
        <a:xfrm>
          <a:off x="8981737" y="325279"/>
          <a:ext cx="1795294" cy="897647"/>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Calibri" panose="020F0502020204030204" pitchFamily="34" charset="0"/>
              <a:cs typeface="Calibri" panose="020F0502020204030204" pitchFamily="34" charset="0"/>
            </a:rPr>
            <a:t>Compounding order and payment of fee</a:t>
          </a:r>
        </a:p>
      </dsp:txBody>
      <dsp:txXfrm>
        <a:off x="9008028" y="351570"/>
        <a:ext cx="1742712" cy="845065"/>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3170138" cy="479539"/>
          </a:xfrm>
          <a:prstGeom prst="rect">
            <a:avLst/>
          </a:prstGeom>
        </p:spPr>
        <p:txBody>
          <a:bodyPr vert="horz" lIns="90913" tIns="45457" rIns="90913" bIns="45457" rtlCol="0"/>
          <a:lstStyle>
            <a:lvl1pPr algn="l">
              <a:defRPr sz="11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4143427" y="1"/>
            <a:ext cx="3170138" cy="479539"/>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12/27/2025</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4" y="9120173"/>
            <a:ext cx="3170138" cy="479539"/>
          </a:xfrm>
          <a:prstGeom prst="rect">
            <a:avLst/>
          </a:prstGeom>
        </p:spPr>
        <p:txBody>
          <a:bodyPr vert="horz" lIns="90913" tIns="45457" rIns="90913" bIns="45457" rtlCol="0" anchor="b"/>
          <a:lstStyle>
            <a:lvl1pPr algn="l">
              <a:defRPr sz="11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4143427" y="9120173"/>
            <a:ext cx="3170138" cy="479539"/>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4143589" y="1"/>
            <a:ext cx="3169920" cy="480060"/>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12/27/2025</a:t>
            </a:fld>
            <a:endParaRPr lang="en-US"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8478" tIns="49238" rIns="98478" bIns="49238" rtlCol="0" anchor="ctr"/>
          <a:lstStyle/>
          <a:p>
            <a:endParaRPr lang="en-GB"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8478" tIns="49238" rIns="98478" bIns="4923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4143589" y="9119475"/>
            <a:ext cx="3169920" cy="480060"/>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a:t>
            </a:fld>
            <a:endParaRPr lang="en-US" dirty="0"/>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Arial" panose="020B0604020202020204" pitchFamily="34" charset="0"/>
        <a:ea typeface="+mn-ea"/>
        <a:cs typeface="+mn-cs"/>
      </a:defRPr>
    </a:lvl1pPr>
    <a:lvl2pPr marL="609585" algn="l" defTabSz="1219170" rtl="0" eaLnBrk="1" latinLnBrk="0" hangingPunct="1">
      <a:defRPr sz="1600" kern="1200">
        <a:solidFill>
          <a:schemeClr val="tx1"/>
        </a:solidFill>
        <a:latin typeface="Arial" panose="020B0604020202020204" pitchFamily="34" charset="0"/>
        <a:ea typeface="+mn-ea"/>
        <a:cs typeface="+mn-cs"/>
      </a:defRPr>
    </a:lvl2pPr>
    <a:lvl3pPr marL="1219170" algn="l" defTabSz="1219170" rtl="0" eaLnBrk="1" latinLnBrk="0" hangingPunct="1">
      <a:defRPr sz="1600" kern="1200">
        <a:solidFill>
          <a:schemeClr val="tx1"/>
        </a:solidFill>
        <a:latin typeface="Arial" panose="020B0604020202020204" pitchFamily="34" charset="0"/>
        <a:ea typeface="+mn-ea"/>
        <a:cs typeface="+mn-cs"/>
      </a:defRPr>
    </a:lvl3pPr>
    <a:lvl4pPr marL="1828754" algn="l" defTabSz="1219170" rtl="0" eaLnBrk="1" latinLnBrk="0" hangingPunct="1">
      <a:defRPr sz="1600" kern="1200">
        <a:solidFill>
          <a:schemeClr val="tx1"/>
        </a:solidFill>
        <a:latin typeface="Arial" panose="020B0604020202020204" pitchFamily="34" charset="0"/>
        <a:ea typeface="+mn-ea"/>
        <a:cs typeface="+mn-cs"/>
      </a:defRPr>
    </a:lvl4pPr>
    <a:lvl5pPr marL="2438339" algn="l" defTabSz="1219170" rtl="0" eaLnBrk="1" latinLnBrk="0" hangingPunct="1">
      <a:defRPr sz="1600" kern="1200">
        <a:solidFill>
          <a:schemeClr val="tx1"/>
        </a:solidFill>
        <a:latin typeface="Arial" panose="020B0604020202020204"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2150"/>
            <a:ext cx="6153150" cy="34623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0F4A2C8-6C88-4E71-83EE-698B9D4FE22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330943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F2D8F9-E8F2-482F-A6C3-2BCCEF8E8378}" type="slidenum">
              <a:rPr lang="en-US" smtClean="0"/>
              <a:t>21</a:t>
            </a:fld>
            <a:endParaRPr lang="en-US" dirty="0"/>
          </a:p>
        </p:txBody>
      </p:sp>
    </p:spTree>
    <p:extLst>
      <p:ext uri="{BB962C8B-B14F-4D97-AF65-F5344CB8AC3E}">
        <p14:creationId xmlns:p14="http://schemas.microsoft.com/office/powerpoint/2010/main" val="2122380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B19E439-0A36-4389-B1D4-036D35E9F4EA}" type="slidenum">
              <a:rPr lang="en-US" smtClean="0"/>
              <a:pPr>
                <a:defRPr/>
              </a:pPr>
              <a:t>27</a:t>
            </a:fld>
            <a:endParaRPr lang="en-US" dirty="0"/>
          </a:p>
        </p:txBody>
      </p:sp>
    </p:spTree>
    <p:extLst>
      <p:ext uri="{BB962C8B-B14F-4D97-AF65-F5344CB8AC3E}">
        <p14:creationId xmlns:p14="http://schemas.microsoft.com/office/powerpoint/2010/main" val="2612484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FB3BC0C-A08C-411C-ADEE-6CA1F575E484}" type="slidenum">
              <a:rPr lang="en-IN" smtClean="0"/>
              <a:t>28</a:t>
            </a:fld>
            <a:endParaRPr lang="en-IN"/>
          </a:p>
        </p:txBody>
      </p:sp>
    </p:spTree>
    <p:extLst>
      <p:ext uri="{BB962C8B-B14F-4D97-AF65-F5344CB8AC3E}">
        <p14:creationId xmlns:p14="http://schemas.microsoft.com/office/powerpoint/2010/main" val="1524160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endParaRPr lang="en-US" dirty="0"/>
          </a:p>
        </p:txBody>
      </p:sp>
      <p:sp>
        <p:nvSpPr>
          <p:cNvPr id="5" name="Slide Number Placeholder 4"/>
          <p:cNvSpPr>
            <a:spLocks noGrp="1"/>
          </p:cNvSpPr>
          <p:nvPr>
            <p:ph type="sldNum" sz="quarter" idx="10"/>
          </p:nvPr>
        </p:nvSpPr>
        <p:spPr/>
        <p:txBody>
          <a:bodyPr/>
          <a:lstStyle/>
          <a:p>
            <a:fld id="{C0F4A2C8-6C88-4E71-83EE-698B9D4FE22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525110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30</a:t>
            </a:fld>
            <a:endParaRPr lang="en-US" dirty="0"/>
          </a:p>
        </p:txBody>
      </p:sp>
    </p:spTree>
    <p:extLst>
      <p:ext uri="{BB962C8B-B14F-4D97-AF65-F5344CB8AC3E}">
        <p14:creationId xmlns:p14="http://schemas.microsoft.com/office/powerpoint/2010/main" val="1750390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F4A2C8-6C88-4E71-83EE-698B9D4FE22F}" type="slidenum">
              <a:rPr lang="en-US" smtClean="0"/>
              <a:pPr/>
              <a:t>2</a:t>
            </a:fld>
            <a:endParaRPr lang="en-US" dirty="0"/>
          </a:p>
        </p:txBody>
      </p:sp>
    </p:spTree>
    <p:extLst>
      <p:ext uri="{BB962C8B-B14F-4D97-AF65-F5344CB8AC3E}">
        <p14:creationId xmlns:p14="http://schemas.microsoft.com/office/powerpoint/2010/main" val="479157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5518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5518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2150"/>
            <a:ext cx="6153150" cy="34623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C0F4A2C8-6C88-4E71-83EE-698B9D4FE22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30943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C6F2D8F9-E8F2-482F-A6C3-2BCCEF8E8378}" type="slidenum">
              <a:rPr kumimoji="0" lang="en-US" sz="11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14</a:t>
            </a:fld>
            <a:endParaRPr kumimoji="0" lang="en-US"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91874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C6F2D8F9-E8F2-482F-A6C3-2BCCEF8E8378}" type="slidenum">
              <a:rPr kumimoji="0" lang="en-US" sz="11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15</a:t>
            </a:fld>
            <a:endParaRPr kumimoji="0" lang="en-US" sz="11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4354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F2D8F9-E8F2-482F-A6C3-2BCCEF8E8378}" type="slidenum">
              <a:rPr lang="en-US" smtClean="0"/>
              <a:t>16</a:t>
            </a:fld>
            <a:endParaRPr lang="en-US" dirty="0"/>
          </a:p>
        </p:txBody>
      </p:sp>
    </p:spTree>
    <p:extLst>
      <p:ext uri="{BB962C8B-B14F-4D97-AF65-F5344CB8AC3E}">
        <p14:creationId xmlns:p14="http://schemas.microsoft.com/office/powerpoint/2010/main" val="251318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881434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 Black">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505856" y="727200"/>
            <a:ext cx="7200000" cy="5400000"/>
          </a:xfrm>
          <a:prstGeom prst="rect">
            <a:avLst/>
          </a:prstGeom>
        </p:spPr>
        <p:txBody>
          <a:bodyPr/>
          <a:lstStyle>
            <a:lvl1pPr>
              <a:defRPr>
                <a:solidFill>
                  <a:schemeClr val="bg1"/>
                </a:solidFill>
              </a:defRPr>
            </a:lvl1pPr>
          </a:lstStyle>
          <a:p>
            <a:r>
              <a:rPr lang="en-US" noProof="0" dirty="0"/>
              <a:t>Click icon to add picture</a:t>
            </a:r>
          </a:p>
        </p:txBody>
      </p:sp>
      <p:sp>
        <p:nvSpPr>
          <p:cNvPr id="3" name="Subtitle 2"/>
          <p:cNvSpPr>
            <a:spLocks noGrp="1"/>
          </p:cNvSpPr>
          <p:nvPr>
            <p:ph type="subTitle" idx="1" hasCustomPrompt="1"/>
          </p:nvPr>
        </p:nvSpPr>
        <p:spPr bwMode="gray">
          <a:xfrm>
            <a:off x="503990" y="5864229"/>
            <a:ext cx="5592010"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bg1"/>
                </a:solidFill>
              </a:defRPr>
            </a:lvl1pPr>
            <a:lvl2pPr marL="0" marR="0" indent="0" algn="l" defTabSz="914417" rtl="0" eaLnBrk="1" fontAlgn="auto" latinLnBrk="0" hangingPunct="1">
              <a:lnSpc>
                <a:spcPct val="100000"/>
              </a:lnSpc>
              <a:spcBef>
                <a:spcPts val="0"/>
              </a:spcBef>
              <a:spcAft>
                <a:spcPts val="0"/>
              </a:spcAft>
              <a:buClrTx/>
              <a:buSzPct val="100000"/>
              <a:buFont typeface="Arial"/>
              <a:buNone/>
              <a:tabLst/>
              <a:defRPr sz="1600" b="0">
                <a:solidFill>
                  <a:schemeClr val="bg1"/>
                </a:solidFill>
              </a:defRPr>
            </a:lvl2pPr>
            <a:lvl3pPr marL="0" indent="0" algn="l">
              <a:spcAft>
                <a:spcPts val="0"/>
              </a:spcAft>
              <a:buNone/>
              <a:defRPr sz="1600">
                <a:solidFill>
                  <a:schemeClr val="bg1"/>
                </a:solidFill>
              </a:defRPr>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dirty="0"/>
              <a:t>Click to edit Master title style</a:t>
            </a:r>
          </a:p>
          <a:p>
            <a:pPr marL="0" marR="0" lvl="1" indent="0" algn="l" defTabSz="914417" rtl="0" eaLnBrk="1" fontAlgn="auto" latinLnBrk="0" hangingPunct="1">
              <a:lnSpc>
                <a:spcPct val="100000"/>
              </a:lnSpc>
              <a:spcBef>
                <a:spcPts val="0"/>
              </a:spcBef>
              <a:spcAft>
                <a:spcPts val="0"/>
              </a:spcAft>
              <a:buClrTx/>
              <a:buSzPct val="100000"/>
              <a:buFont typeface="Arial"/>
              <a:buNone/>
              <a:tabLst/>
              <a:defRPr/>
            </a:pPr>
            <a:r>
              <a:rPr lang="en-US"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6" name="Group 15"/>
          <p:cNvGrpSpPr>
            <a:grpSpLocks noChangeAspect="1"/>
          </p:cNvGrpSpPr>
          <p:nvPr/>
        </p:nvGrpSpPr>
        <p:grpSpPr>
          <a:xfrm>
            <a:off x="501588" y="384728"/>
            <a:ext cx="3650538" cy="572001"/>
            <a:chOff x="719138" y="-4006851"/>
            <a:chExt cx="6234113" cy="1228726"/>
          </a:xfrm>
          <a:solidFill>
            <a:schemeClr val="bg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246645097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Divider - Deloitte white">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tx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tx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Tree>
    <p:extLst>
      <p:ext uri="{BB962C8B-B14F-4D97-AF65-F5344CB8AC3E}">
        <p14:creationId xmlns:p14="http://schemas.microsoft.com/office/powerpoint/2010/main" val="995567770"/>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Key statement dark green">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152370"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a:t>
            </a:r>
            <a:r>
              <a:rPr lang="fr-FR" sz="650" baseline="0" noProof="0" dirty="0">
                <a:solidFill>
                  <a:schemeClr val="bg1"/>
                </a:solidFill>
              </a:rPr>
              <a:t> </a:t>
            </a:r>
            <a:r>
              <a:rPr lang="fr-FR" sz="650" noProof="0" dirty="0">
                <a:solidFill>
                  <a:schemeClr val="bg1"/>
                </a:solidFill>
              </a:rPr>
              <a:t>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30718735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Key statement dark blu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7200"/>
            <a:ext cx="9277349" cy="4759584"/>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76964021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ey statement teal">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48513677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Key statement black">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58490852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ey statement whit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tx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dirty="0"/>
              <a:t>Click to edit Master text styles</a:t>
            </a:r>
          </a:p>
        </p:txBody>
      </p:sp>
    </p:spTree>
    <p:extLst>
      <p:ext uri="{BB962C8B-B14F-4D97-AF65-F5344CB8AC3E}">
        <p14:creationId xmlns:p14="http://schemas.microsoft.com/office/powerpoint/2010/main" val="14990699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501651" y="1665289"/>
            <a:ext cx="9277349" cy="4716463"/>
          </a:xfrm>
          <a:prstGeom prst="rect">
            <a:avLst/>
          </a:prstGeom>
        </p:spPr>
        <p:txBody>
          <a:bodyPr/>
          <a:lstStyle>
            <a:lvl1pPr>
              <a:tabLst>
                <a:tab pos="6729541" algn="r"/>
              </a:tabLst>
              <a:defRPr/>
            </a:lvl1pPr>
            <a:lvl2pPr>
              <a:tabLst>
                <a:tab pos="6729541" algn="r"/>
              </a:tabLst>
              <a:defRPr/>
            </a:lvl2pPr>
            <a:lvl3pPr>
              <a:tabLst>
                <a:tab pos="6729541" algn="r"/>
              </a:tabLst>
              <a:defRPr/>
            </a:lvl3pPr>
            <a:lvl4pPr>
              <a:tabLst>
                <a:tab pos="6729541" algn="r"/>
              </a:tabLst>
              <a:defRPr/>
            </a:lvl4pPr>
            <a:lvl5pPr>
              <a:tabLst>
                <a:tab pos="5029296" algn="r"/>
              </a:tabLst>
              <a:defRPr baseline="0"/>
            </a:lvl5pPr>
            <a:lvl6pPr>
              <a:tabLst>
                <a:tab pos="6729541" algn="r"/>
              </a:tabLst>
              <a:defRPr/>
            </a:lvl6pPr>
            <a:lvl7pPr>
              <a:tabLst>
                <a:tab pos="6729541" algn="r"/>
              </a:tabLst>
              <a:defRPr/>
            </a:lvl7pPr>
            <a:lvl8pPr>
              <a:tabLst>
                <a:tab pos="6729541" algn="r"/>
              </a:tabLst>
              <a:defRPr/>
            </a:lvl8pPr>
            <a:lvl9pPr>
              <a:tabLst>
                <a:tab pos="6729541" algn="r"/>
              </a:tabLst>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hasCustomPrompt="1"/>
          </p:nvPr>
        </p:nvSpPr>
        <p:spPr>
          <a:xfrm>
            <a:off x="501652" y="317500"/>
            <a:ext cx="11180232" cy="698501"/>
          </a:xfrm>
          <a:prstGeom prst="rect">
            <a:avLst/>
          </a:prstGeom>
        </p:spPr>
        <p:txBody>
          <a:bodyPr vert="horz" lIns="0" tIns="0" rIns="0" bIns="0" rtlCol="0" anchor="t" anchorCtr="0">
            <a:noAutofit/>
          </a:bodyPr>
          <a:lstStyle>
            <a:lvl1pPr>
              <a:defRPr/>
            </a:lvl1pPr>
          </a:lstStyle>
          <a:p>
            <a:r>
              <a:rPr lang="en-US" dirty="0"/>
              <a:t>Click to add title</a:t>
            </a:r>
          </a:p>
        </p:txBody>
      </p:sp>
    </p:spTree>
    <p:extLst>
      <p:ext uri="{BB962C8B-B14F-4D97-AF65-F5344CB8AC3E}">
        <p14:creationId xmlns:p14="http://schemas.microsoft.com/office/powerpoint/2010/main" val="206693767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5" name="Picture Placeholder 9"/>
          <p:cNvSpPr>
            <a:spLocks noGrp="1"/>
          </p:cNvSpPr>
          <p:nvPr>
            <p:ph type="pic" sz="quarter" idx="15"/>
          </p:nvPr>
        </p:nvSpPr>
        <p:spPr>
          <a:xfrm>
            <a:off x="5450351" y="1701801"/>
            <a:ext cx="6240000" cy="4679950"/>
          </a:xfrm>
        </p:spPr>
        <p:txBody>
          <a:bodyPr/>
          <a:lstStyle/>
          <a:p>
            <a:r>
              <a:rPr lang="en-US" noProof="0" dirty="0"/>
              <a:t>Click icon to add picture</a:t>
            </a:r>
          </a:p>
        </p:txBody>
      </p:sp>
      <p:sp>
        <p:nvSpPr>
          <p:cNvPr id="6" name="Content Placeholder 3"/>
          <p:cNvSpPr>
            <a:spLocks noGrp="1"/>
          </p:cNvSpPr>
          <p:nvPr>
            <p:ph sz="quarter" idx="10"/>
          </p:nvPr>
        </p:nvSpPr>
        <p:spPr>
          <a:xfrm>
            <a:off x="501652" y="1665289"/>
            <a:ext cx="4456429" cy="4716463"/>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30601010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US" noProof="0"/>
              <a:t>Click to edit Master title style</a:t>
            </a:r>
            <a:endParaRPr lang="en-US" noProof="0" dirty="0"/>
          </a:p>
        </p:txBody>
      </p:sp>
      <p:sp>
        <p:nvSpPr>
          <p:cNvPr id="14" name="Text Placeholder 18"/>
          <p:cNvSpPr>
            <a:spLocks noGrp="1"/>
          </p:cNvSpPr>
          <p:nvPr>
            <p:ph idx="1"/>
          </p:nvPr>
        </p:nvSpPr>
        <p:spPr>
          <a:xfrm>
            <a:off x="501652" y="1665289"/>
            <a:ext cx="11165416" cy="47164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69416686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1650" y="317500"/>
            <a:ext cx="11162350" cy="3341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501652" y="1665288"/>
            <a:ext cx="11165416" cy="471391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33713140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 White">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489813" y="727200"/>
            <a:ext cx="7200000" cy="5400000"/>
          </a:xfrm>
          <a:prstGeom prst="rect">
            <a:avLst/>
          </a:prstGeom>
        </p:spPr>
        <p:txBody>
          <a:bodyPr/>
          <a:lstStyle/>
          <a:p>
            <a:r>
              <a:rPr lang="en-US" noProof="0" dirty="0"/>
              <a:t>Click icon to add picture</a:t>
            </a:r>
          </a:p>
        </p:txBody>
      </p:sp>
      <p:sp>
        <p:nvSpPr>
          <p:cNvPr id="3" name="Subtitle 2"/>
          <p:cNvSpPr>
            <a:spLocks noGrp="1"/>
          </p:cNvSpPr>
          <p:nvPr>
            <p:ph type="subTitle" idx="1" hasCustomPrompt="1"/>
          </p:nvPr>
        </p:nvSpPr>
        <p:spPr bwMode="gray">
          <a:xfrm>
            <a:off x="501651" y="5864229"/>
            <a:ext cx="5594348"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tx1"/>
                </a:solidFill>
              </a:defRPr>
            </a:lvl1pPr>
            <a:lvl2pPr marL="0" indent="0" algn="l">
              <a:buNone/>
              <a:defRPr sz="1600" b="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dirty="0"/>
              <a:t>Click to edit Master title style</a:t>
            </a:r>
          </a:p>
          <a:p>
            <a:pPr lvl="1"/>
            <a:r>
              <a:rPr lang="en-US"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49" name="Group 48"/>
          <p:cNvGrpSpPr>
            <a:grpSpLocks noChangeAspect="1"/>
          </p:cNvGrpSpPr>
          <p:nvPr/>
        </p:nvGrpSpPr>
        <p:grpSpPr>
          <a:xfrm>
            <a:off x="501588" y="384728"/>
            <a:ext cx="3650538" cy="572001"/>
            <a:chOff x="719138" y="-4006851"/>
            <a:chExt cx="6234113" cy="1228726"/>
          </a:xfrm>
          <a:solidFill>
            <a:schemeClr val="tx1"/>
          </a:solidFill>
        </p:grpSpPr>
        <p:sp>
          <p:nvSpPr>
            <p:cNvPr id="50"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7"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8"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9"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0"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1"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2"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3"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4"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5"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6"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7"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8"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9"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0"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1"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2"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3"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4"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5"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6"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7"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8"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364547874"/>
      </p:ext>
    </p:extLst>
  </p:cSld>
  <p:clrMapOvr>
    <a:masterClrMapping/>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subtitle &amp; 1 column - larg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1650" y="317500"/>
            <a:ext cx="11162350" cy="3341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501652" y="1700213"/>
            <a:ext cx="11165416" cy="4678986"/>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931825574"/>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6"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7" name="Chart Placeholder 3"/>
          <p:cNvSpPr>
            <a:spLocks noGrp="1"/>
          </p:cNvSpPr>
          <p:nvPr>
            <p:ph type="chart" sz="quarter" idx="15"/>
          </p:nvPr>
        </p:nvSpPr>
        <p:spPr>
          <a:xfrm>
            <a:off x="501653" y="2052000"/>
            <a:ext cx="11188699" cy="4069013"/>
          </a:xfrm>
          <a:prstGeom prst="rect">
            <a:avLst/>
          </a:prstGeom>
        </p:spPr>
        <p:txBody>
          <a:bodyPr/>
          <a:lstStyle/>
          <a:p>
            <a:r>
              <a:rPr lang="en-US" noProof="0" dirty="0"/>
              <a:t>Click icon to add chart</a:t>
            </a:r>
          </a:p>
        </p:txBody>
      </p:sp>
      <p:sp>
        <p:nvSpPr>
          <p:cNvPr id="18" name="Text Placeholder 8"/>
          <p:cNvSpPr>
            <a:spLocks noGrp="1"/>
          </p:cNvSpPr>
          <p:nvPr>
            <p:ph type="body" sz="quarter" idx="18"/>
          </p:nvPr>
        </p:nvSpPr>
        <p:spPr>
          <a:xfrm>
            <a:off x="501653" y="1665289"/>
            <a:ext cx="11188699" cy="392112"/>
          </a:xfrm>
        </p:spPr>
        <p:txBody>
          <a:bodyPr/>
          <a:lstStyle/>
          <a:p>
            <a:pPr lvl="0"/>
            <a:r>
              <a:rPr lang="en-US" noProof="0"/>
              <a:t>Click to edit Master text styles</a:t>
            </a:r>
          </a:p>
        </p:txBody>
      </p:sp>
      <p:sp>
        <p:nvSpPr>
          <p:cNvPr id="19" name="Text Placeholder 7"/>
          <p:cNvSpPr>
            <a:spLocks noGrp="1"/>
          </p:cNvSpPr>
          <p:nvPr>
            <p:ph type="body" sz="quarter" idx="23"/>
          </p:nvPr>
        </p:nvSpPr>
        <p:spPr>
          <a:xfrm>
            <a:off x="501651" y="6121014"/>
            <a:ext cx="11188700" cy="260737"/>
          </a:xfrm>
        </p:spPr>
        <p:txBody>
          <a:bodyPr>
            <a:noAutofit/>
          </a:bodyPr>
          <a:lstStyle>
            <a:lvl1pPr>
              <a:spcAft>
                <a:spcPts val="0"/>
              </a:spcAft>
              <a:defRPr sz="907"/>
            </a:lvl1pPr>
          </a:lstStyle>
          <a:p>
            <a:pPr lvl="0"/>
            <a:r>
              <a:rPr lang="en-US" noProof="0"/>
              <a:t>Click to edit Master text styles</a:t>
            </a:r>
          </a:p>
        </p:txBody>
      </p:sp>
    </p:spTree>
    <p:extLst>
      <p:ext uri="{BB962C8B-B14F-4D97-AF65-F5344CB8AC3E}">
        <p14:creationId xmlns:p14="http://schemas.microsoft.com/office/powerpoint/2010/main" val="65420750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6"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7" name="Chart Placeholder 3"/>
          <p:cNvSpPr>
            <a:spLocks noGrp="1"/>
          </p:cNvSpPr>
          <p:nvPr>
            <p:ph type="chart" sz="quarter" idx="15"/>
          </p:nvPr>
        </p:nvSpPr>
        <p:spPr>
          <a:xfrm>
            <a:off x="504000" y="2051999"/>
            <a:ext cx="3549549" cy="4069014"/>
          </a:xfrm>
          <a:prstGeom prst="rect">
            <a:avLst/>
          </a:prstGeom>
        </p:spPr>
        <p:txBody>
          <a:bodyPr/>
          <a:lstStyle/>
          <a:p>
            <a:r>
              <a:rPr lang="en-US" noProof="0" dirty="0"/>
              <a:t>Click icon to add chart</a:t>
            </a:r>
          </a:p>
        </p:txBody>
      </p:sp>
      <p:sp>
        <p:nvSpPr>
          <p:cNvPr id="18" name="Text Placeholder 8"/>
          <p:cNvSpPr>
            <a:spLocks noGrp="1"/>
          </p:cNvSpPr>
          <p:nvPr>
            <p:ph type="body" sz="quarter" idx="18"/>
          </p:nvPr>
        </p:nvSpPr>
        <p:spPr>
          <a:xfrm>
            <a:off x="501650" y="1665289"/>
            <a:ext cx="3562351" cy="392112"/>
          </a:xfrm>
        </p:spPr>
        <p:txBody>
          <a:bodyPr/>
          <a:lstStyle/>
          <a:p>
            <a:pPr lvl="0"/>
            <a:r>
              <a:rPr lang="en-US" noProof="0"/>
              <a:t>Click to edit Master text styles</a:t>
            </a:r>
          </a:p>
        </p:txBody>
      </p:sp>
      <p:sp>
        <p:nvSpPr>
          <p:cNvPr id="7" name="Chart Placeholder 3"/>
          <p:cNvSpPr>
            <a:spLocks noGrp="1"/>
          </p:cNvSpPr>
          <p:nvPr>
            <p:ph type="chart" sz="quarter" idx="19"/>
          </p:nvPr>
        </p:nvSpPr>
        <p:spPr>
          <a:xfrm>
            <a:off x="4303184" y="2051999"/>
            <a:ext cx="3561616" cy="4069014"/>
          </a:xfrm>
          <a:prstGeom prst="rect">
            <a:avLst/>
          </a:prstGeom>
        </p:spPr>
        <p:txBody>
          <a:bodyPr/>
          <a:lstStyle/>
          <a:p>
            <a:r>
              <a:rPr lang="en-US" noProof="0" dirty="0"/>
              <a:t>Click icon to add chart</a:t>
            </a:r>
          </a:p>
        </p:txBody>
      </p:sp>
      <p:sp>
        <p:nvSpPr>
          <p:cNvPr id="8" name="Text Placeholder 8"/>
          <p:cNvSpPr>
            <a:spLocks noGrp="1"/>
          </p:cNvSpPr>
          <p:nvPr>
            <p:ph type="body" sz="quarter" idx="20"/>
          </p:nvPr>
        </p:nvSpPr>
        <p:spPr>
          <a:xfrm>
            <a:off x="4303185" y="1665289"/>
            <a:ext cx="3561615" cy="392112"/>
          </a:xfrm>
        </p:spPr>
        <p:txBody>
          <a:bodyPr/>
          <a:lstStyle/>
          <a:p>
            <a:pPr lvl="0"/>
            <a:r>
              <a:rPr lang="en-US" noProof="0"/>
              <a:t>Click to edit Master text styles</a:t>
            </a:r>
          </a:p>
        </p:txBody>
      </p:sp>
      <p:sp>
        <p:nvSpPr>
          <p:cNvPr id="9" name="Chart Placeholder 3"/>
          <p:cNvSpPr>
            <a:spLocks noGrp="1"/>
          </p:cNvSpPr>
          <p:nvPr>
            <p:ph type="chart" sz="quarter" idx="21"/>
          </p:nvPr>
        </p:nvSpPr>
        <p:spPr>
          <a:xfrm>
            <a:off x="8126397" y="2051999"/>
            <a:ext cx="3563953" cy="4069014"/>
          </a:xfrm>
          <a:prstGeom prst="rect">
            <a:avLst/>
          </a:prstGeom>
        </p:spPr>
        <p:txBody>
          <a:bodyPr/>
          <a:lstStyle/>
          <a:p>
            <a:r>
              <a:rPr lang="en-US" noProof="0" dirty="0"/>
              <a:t>Click icon to add chart</a:t>
            </a:r>
          </a:p>
        </p:txBody>
      </p:sp>
      <p:sp>
        <p:nvSpPr>
          <p:cNvPr id="10" name="Text Placeholder 8"/>
          <p:cNvSpPr>
            <a:spLocks noGrp="1"/>
          </p:cNvSpPr>
          <p:nvPr>
            <p:ph type="body" sz="quarter" idx="22"/>
          </p:nvPr>
        </p:nvSpPr>
        <p:spPr>
          <a:xfrm>
            <a:off x="8126397" y="1659145"/>
            <a:ext cx="3563954" cy="398256"/>
          </a:xfrm>
        </p:spPr>
        <p:txBody>
          <a:bodyPr/>
          <a:lstStyle/>
          <a:p>
            <a:pPr lvl="0"/>
            <a:r>
              <a:rPr lang="en-US" noProof="0"/>
              <a:t>Click to edit Master text styles</a:t>
            </a:r>
          </a:p>
        </p:txBody>
      </p:sp>
      <p:sp>
        <p:nvSpPr>
          <p:cNvPr id="12" name="Text Placeholder 7"/>
          <p:cNvSpPr>
            <a:spLocks noGrp="1"/>
          </p:cNvSpPr>
          <p:nvPr>
            <p:ph type="body" sz="quarter" idx="23"/>
          </p:nvPr>
        </p:nvSpPr>
        <p:spPr>
          <a:xfrm>
            <a:off x="501649" y="6121014"/>
            <a:ext cx="11165419" cy="260737"/>
          </a:xfrm>
        </p:spPr>
        <p:txBody>
          <a:bodyPr>
            <a:noAutofit/>
          </a:bodyPr>
          <a:lstStyle>
            <a:lvl1pPr>
              <a:spcAft>
                <a:spcPts val="0"/>
              </a:spcAft>
              <a:defRPr sz="907"/>
            </a:lvl1pPr>
          </a:lstStyle>
          <a:p>
            <a:pPr lvl="0"/>
            <a:r>
              <a:rPr lang="en-US" noProof="0"/>
              <a:t>Click to edit Master text styles</a:t>
            </a:r>
          </a:p>
        </p:txBody>
      </p:sp>
    </p:spTree>
    <p:extLst>
      <p:ext uri="{BB962C8B-B14F-4D97-AF65-F5344CB8AC3E}">
        <p14:creationId xmlns:p14="http://schemas.microsoft.com/office/powerpoint/2010/main" val="166512457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 columns of text">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501651" y="317500"/>
            <a:ext cx="11202669"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9" name="Text Placeholder 8"/>
          <p:cNvSpPr>
            <a:spLocks noGrp="1"/>
          </p:cNvSpPr>
          <p:nvPr>
            <p:ph type="body" sz="quarter" idx="13" hasCustomPrompt="1"/>
          </p:nvPr>
        </p:nvSpPr>
        <p:spPr>
          <a:xfrm>
            <a:off x="501651" y="651601"/>
            <a:ext cx="11202669"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3" name="Content Placeholder 3"/>
          <p:cNvSpPr>
            <a:spLocks noGrp="1"/>
          </p:cNvSpPr>
          <p:nvPr>
            <p:ph sz="quarter" idx="10"/>
          </p:nvPr>
        </p:nvSpPr>
        <p:spPr>
          <a:xfrm>
            <a:off x="501651" y="1665288"/>
            <a:ext cx="5305578" cy="4716461"/>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Content Placeholder 3"/>
          <p:cNvSpPr>
            <a:spLocks noGrp="1"/>
          </p:cNvSpPr>
          <p:nvPr>
            <p:ph sz="quarter" idx="20"/>
          </p:nvPr>
        </p:nvSpPr>
        <p:spPr>
          <a:xfrm>
            <a:off x="6381539" y="1665288"/>
            <a:ext cx="5322782" cy="4716461"/>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96279162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 columns - larg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8" name="Title Placeholder 1"/>
          <p:cNvSpPr>
            <a:spLocks noGrp="1"/>
          </p:cNvSpPr>
          <p:nvPr>
            <p:ph type="title" hasCustomPrompt="1"/>
          </p:nvPr>
        </p:nvSpPr>
        <p:spPr>
          <a:xfrm>
            <a:off x="501650" y="317500"/>
            <a:ext cx="11188700" cy="3341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1" name="Content Placeholder 3"/>
          <p:cNvSpPr>
            <a:spLocks noGrp="1"/>
          </p:cNvSpPr>
          <p:nvPr>
            <p:ph sz="quarter" idx="10"/>
          </p:nvPr>
        </p:nvSpPr>
        <p:spPr>
          <a:xfrm>
            <a:off x="501650" y="1665288"/>
            <a:ext cx="5305581" cy="4716461"/>
          </a:xfrm>
          <a:prstGeom prst="rect">
            <a:avLst/>
          </a:prstGeom>
        </p:spPr>
        <p:txBody>
          <a:bodyPr>
            <a:noAutofit/>
          </a:bodyPr>
          <a:lstStyle>
            <a:lvl1pPr>
              <a:tabLst>
                <a:tab pos="5029296" algn="r"/>
              </a:tabLst>
              <a:defRPr sz="1600"/>
            </a:lvl1pPr>
            <a:lvl2pPr>
              <a:tabLst>
                <a:tab pos="5029296" algn="r"/>
              </a:tabLst>
              <a:defRPr sz="1600"/>
            </a:lvl2pPr>
            <a:lvl3pPr>
              <a:tabLst>
                <a:tab pos="5029296" algn="r"/>
              </a:tabLst>
              <a:defRPr sz="1600"/>
            </a:lvl3pPr>
            <a:lvl4pPr>
              <a:tabLst>
                <a:tab pos="5029296" algn="r"/>
              </a:tabLst>
              <a:defRPr sz="1600"/>
            </a:lvl4pPr>
            <a:lvl5pPr>
              <a:tabLst>
                <a:tab pos="5029296" algn="r"/>
              </a:tabLst>
              <a:defRPr baseline="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6384000" y="1665288"/>
            <a:ext cx="5306350" cy="4716461"/>
          </a:xfrm>
          <a:prstGeom prst="rect">
            <a:avLst/>
          </a:prstGeom>
        </p:spPr>
        <p:txBody>
          <a:bodyPr>
            <a:noAutofit/>
          </a:bodyPr>
          <a:lstStyle>
            <a:lvl1pPr>
              <a:tabLst>
                <a:tab pos="5029296" algn="r"/>
              </a:tabLst>
              <a:defRPr sz="1600"/>
            </a:lvl1pPr>
            <a:lvl2pPr>
              <a:tabLst>
                <a:tab pos="5029296" algn="r"/>
              </a:tabLst>
              <a:defRPr sz="1600"/>
            </a:lvl2pPr>
            <a:lvl3pPr>
              <a:tabLst>
                <a:tab pos="5029296" algn="r"/>
              </a:tabLst>
              <a:defRPr sz="1600"/>
            </a:lvl3pPr>
            <a:lvl4pPr>
              <a:tabLst>
                <a:tab pos="5029296" algn="r"/>
              </a:tabLst>
              <a:defRPr sz="1600"/>
            </a:lvl4pPr>
            <a:lvl5pPr>
              <a:tabLst>
                <a:tab pos="5029296" algn="r"/>
              </a:tabLst>
              <a:defRPr baseline="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001911186"/>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1652" y="1665289"/>
            <a:ext cx="5355166" cy="4455725"/>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Chart Placeholder 2"/>
          <p:cNvSpPr>
            <a:spLocks noGrp="1"/>
          </p:cNvSpPr>
          <p:nvPr>
            <p:ph type="chart" sz="quarter" idx="21"/>
          </p:nvPr>
        </p:nvSpPr>
        <p:spPr>
          <a:xfrm>
            <a:off x="6341223" y="2125013"/>
            <a:ext cx="5349128" cy="3996000"/>
          </a:xfrm>
        </p:spPr>
        <p:txBody>
          <a:bodyPr/>
          <a:lstStyle/>
          <a:p>
            <a:r>
              <a:rPr lang="en-US" noProof="0" dirty="0"/>
              <a:t>Click icon to add chart</a:t>
            </a:r>
          </a:p>
        </p:txBody>
      </p:sp>
      <p:sp>
        <p:nvSpPr>
          <p:cNvPr id="6" name="Text Placeholder 5"/>
          <p:cNvSpPr>
            <a:spLocks noGrp="1"/>
          </p:cNvSpPr>
          <p:nvPr>
            <p:ph type="body" sz="quarter" idx="22"/>
          </p:nvPr>
        </p:nvSpPr>
        <p:spPr>
          <a:xfrm>
            <a:off x="6341223" y="1665288"/>
            <a:ext cx="5349128" cy="420687"/>
          </a:xfrm>
        </p:spPr>
        <p:txBody>
          <a:bodyPr/>
          <a:lstStyle/>
          <a:p>
            <a:pPr lvl="0"/>
            <a:r>
              <a:rPr lang="en-US" noProof="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5" name="Text Placeholder 7"/>
          <p:cNvSpPr>
            <a:spLocks noGrp="1"/>
          </p:cNvSpPr>
          <p:nvPr>
            <p:ph type="body" sz="quarter" idx="23"/>
          </p:nvPr>
        </p:nvSpPr>
        <p:spPr>
          <a:xfrm>
            <a:off x="501650" y="6121014"/>
            <a:ext cx="11188700" cy="260737"/>
          </a:xfrm>
        </p:spPr>
        <p:txBody>
          <a:bodyPr>
            <a:normAutofit/>
          </a:bodyPr>
          <a:lstStyle>
            <a:lvl1pPr>
              <a:spcAft>
                <a:spcPts val="0"/>
              </a:spcAft>
              <a:defRPr sz="907"/>
            </a:lvl1pPr>
          </a:lstStyle>
          <a:p>
            <a:pPr lvl="0"/>
            <a:r>
              <a:rPr lang="en-US" noProof="0"/>
              <a:t>Click to edit Master text styles</a:t>
            </a:r>
          </a:p>
        </p:txBody>
      </p:sp>
    </p:spTree>
    <p:extLst>
      <p:ext uri="{BB962C8B-B14F-4D97-AF65-F5344CB8AC3E}">
        <p14:creationId xmlns:p14="http://schemas.microsoft.com/office/powerpoint/2010/main" val="405846778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341221" y="2125013"/>
            <a:ext cx="5349129" cy="3996000"/>
          </a:xfrm>
        </p:spPr>
        <p:txBody>
          <a:bodyPr/>
          <a:lstStyle/>
          <a:p>
            <a:r>
              <a:rPr lang="en-US" noProof="0" dirty="0"/>
              <a:t>Click icon to add chart</a:t>
            </a:r>
          </a:p>
        </p:txBody>
      </p:sp>
      <p:sp>
        <p:nvSpPr>
          <p:cNvPr id="6" name="Text Placeholder 5"/>
          <p:cNvSpPr>
            <a:spLocks noGrp="1"/>
          </p:cNvSpPr>
          <p:nvPr>
            <p:ph type="body" sz="quarter" idx="22"/>
          </p:nvPr>
        </p:nvSpPr>
        <p:spPr>
          <a:xfrm>
            <a:off x="6341222" y="1665288"/>
            <a:ext cx="5349129" cy="420687"/>
          </a:xfrm>
        </p:spPr>
        <p:txBody>
          <a:bodyPr/>
          <a:lstStyle/>
          <a:p>
            <a:pPr lvl="0"/>
            <a:r>
              <a:rPr lang="en-US" noProof="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5" name="Text Placeholder 7"/>
          <p:cNvSpPr>
            <a:spLocks noGrp="1"/>
          </p:cNvSpPr>
          <p:nvPr>
            <p:ph type="body" sz="quarter" idx="23"/>
          </p:nvPr>
        </p:nvSpPr>
        <p:spPr>
          <a:xfrm>
            <a:off x="501649" y="6121014"/>
            <a:ext cx="11165419" cy="260737"/>
          </a:xfrm>
        </p:spPr>
        <p:txBody>
          <a:bodyPr>
            <a:normAutofit/>
          </a:bodyPr>
          <a:lstStyle>
            <a:lvl1pPr>
              <a:spcAft>
                <a:spcPts val="0"/>
              </a:spcAft>
              <a:defRPr sz="907"/>
            </a:lvl1pPr>
          </a:lstStyle>
          <a:p>
            <a:pPr lvl="0"/>
            <a:r>
              <a:rPr lang="en-US" noProof="0"/>
              <a:t>Click to edit Master text styles</a:t>
            </a:r>
          </a:p>
        </p:txBody>
      </p:sp>
      <p:sp>
        <p:nvSpPr>
          <p:cNvPr id="9" name="Chart Placeholder 2"/>
          <p:cNvSpPr>
            <a:spLocks noGrp="1"/>
          </p:cNvSpPr>
          <p:nvPr>
            <p:ph type="chart" sz="quarter" idx="24"/>
          </p:nvPr>
        </p:nvSpPr>
        <p:spPr>
          <a:xfrm>
            <a:off x="501651" y="2125013"/>
            <a:ext cx="5339063" cy="3996000"/>
          </a:xfrm>
        </p:spPr>
        <p:txBody>
          <a:bodyPr/>
          <a:lstStyle/>
          <a:p>
            <a:r>
              <a:rPr lang="en-US" noProof="0" dirty="0"/>
              <a:t>Click icon to add chart</a:t>
            </a:r>
          </a:p>
        </p:txBody>
      </p:sp>
      <p:sp>
        <p:nvSpPr>
          <p:cNvPr id="12" name="Text Placeholder 5"/>
          <p:cNvSpPr>
            <a:spLocks noGrp="1"/>
          </p:cNvSpPr>
          <p:nvPr>
            <p:ph type="body" sz="quarter" idx="25"/>
          </p:nvPr>
        </p:nvSpPr>
        <p:spPr>
          <a:xfrm>
            <a:off x="501650" y="1665288"/>
            <a:ext cx="5339064" cy="420687"/>
          </a:xfrm>
        </p:spPr>
        <p:txBody>
          <a:bodyPr/>
          <a:lstStyle/>
          <a:p>
            <a:pPr lvl="0"/>
            <a:r>
              <a:rPr lang="en-US" noProof="0"/>
              <a:t>Click to edit Master text styles</a:t>
            </a:r>
          </a:p>
        </p:txBody>
      </p:sp>
    </p:spTree>
    <p:extLst>
      <p:ext uri="{BB962C8B-B14F-4D97-AF65-F5344CB8AC3E}">
        <p14:creationId xmlns:p14="http://schemas.microsoft.com/office/powerpoint/2010/main" val="362164115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 column content">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3" y="317500"/>
            <a:ext cx="11188699"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6" name="Content Placeholder 3"/>
          <p:cNvSpPr>
            <a:spLocks noGrp="1"/>
          </p:cNvSpPr>
          <p:nvPr>
            <p:ph sz="quarter" idx="10"/>
          </p:nvPr>
        </p:nvSpPr>
        <p:spPr>
          <a:xfrm>
            <a:off x="501651" y="1665289"/>
            <a:ext cx="4431857" cy="4716463"/>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Content Placeholder 3"/>
          <p:cNvSpPr>
            <a:spLocks noGrp="1"/>
          </p:cNvSpPr>
          <p:nvPr>
            <p:ph sz="quarter" idx="16"/>
          </p:nvPr>
        </p:nvSpPr>
        <p:spPr>
          <a:xfrm>
            <a:off x="5450350" y="1700214"/>
            <a:ext cx="6240000" cy="4681537"/>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209284912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 content with quote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0"/>
            <a:ext cx="11188700" cy="3341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6" name="Content Placeholder 3"/>
          <p:cNvSpPr>
            <a:spLocks noGrp="1"/>
          </p:cNvSpPr>
          <p:nvPr>
            <p:ph sz="quarter" idx="10"/>
          </p:nvPr>
        </p:nvSpPr>
        <p:spPr>
          <a:xfrm>
            <a:off x="7577882" y="1658680"/>
            <a:ext cx="4112468" cy="4723072"/>
          </a:xfrm>
          <a:prstGeom prst="rect">
            <a:avLst/>
          </a:prstGeom>
        </p:spPr>
        <p:txBody>
          <a:bodyPr>
            <a:noAutofit/>
          </a:bodyPr>
          <a:lstStyle>
            <a:lvl1pPr>
              <a:tabLst>
                <a:tab pos="5029296" algn="r"/>
              </a:tabLst>
              <a:defRPr sz="2400">
                <a:solidFill>
                  <a:schemeClr val="accent3"/>
                </a:solidFill>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p:txBody>
      </p:sp>
      <p:sp>
        <p:nvSpPr>
          <p:cNvPr id="8" name="Content Placeholder 3"/>
          <p:cNvSpPr>
            <a:spLocks noGrp="1"/>
          </p:cNvSpPr>
          <p:nvPr>
            <p:ph sz="quarter" idx="16"/>
          </p:nvPr>
        </p:nvSpPr>
        <p:spPr>
          <a:xfrm>
            <a:off x="501651" y="1665289"/>
            <a:ext cx="6506348" cy="4716462"/>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1653" y="651601"/>
            <a:ext cx="11188699"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94677582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am profil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334100"/>
          </a:xfrm>
        </p:spPr>
        <p:txBody>
          <a:bodyPr/>
          <a:lstStyle/>
          <a:p>
            <a:r>
              <a:rPr lang="en-US" noProof="0"/>
              <a:t>Click to edit Master title style</a:t>
            </a:r>
            <a:endParaRPr lang="en-US" noProof="0" dirty="0"/>
          </a:p>
        </p:txBody>
      </p:sp>
      <p:sp>
        <p:nvSpPr>
          <p:cNvPr id="4" name="Picture Placeholder 6"/>
          <p:cNvSpPr>
            <a:spLocks noGrp="1"/>
          </p:cNvSpPr>
          <p:nvPr>
            <p:ph type="pic" sz="quarter" idx="13"/>
          </p:nvPr>
        </p:nvSpPr>
        <p:spPr>
          <a:xfrm>
            <a:off x="501650" y="1700213"/>
            <a:ext cx="2712000" cy="1260000"/>
          </a:xfrm>
        </p:spPr>
        <p:txBody>
          <a:bodyPr lIns="0" tIns="0" rIns="0" bIns="0">
            <a:noAutofit/>
          </a:bodyPr>
          <a:lstStyle/>
          <a:p>
            <a:r>
              <a:rPr lang="en-US" noProof="0" dirty="0"/>
              <a:t>Click icon to add picture</a:t>
            </a:r>
          </a:p>
        </p:txBody>
      </p:sp>
      <p:sp>
        <p:nvSpPr>
          <p:cNvPr id="5" name="Picture Placeholder 6"/>
          <p:cNvSpPr>
            <a:spLocks noGrp="1"/>
          </p:cNvSpPr>
          <p:nvPr>
            <p:ph type="pic" sz="quarter" idx="14"/>
          </p:nvPr>
        </p:nvSpPr>
        <p:spPr>
          <a:xfrm>
            <a:off x="3327217" y="1700213"/>
            <a:ext cx="2712000" cy="1260000"/>
          </a:xfrm>
        </p:spPr>
        <p:txBody>
          <a:bodyPr lIns="0" tIns="0" rIns="0" bIns="0">
            <a:noAutofit/>
          </a:bodyPr>
          <a:lstStyle/>
          <a:p>
            <a:r>
              <a:rPr lang="en-US" noProof="0" dirty="0"/>
              <a:t>Click icon to add picture</a:t>
            </a:r>
          </a:p>
        </p:txBody>
      </p:sp>
      <p:sp>
        <p:nvSpPr>
          <p:cNvPr id="6" name="Picture Placeholder 6"/>
          <p:cNvSpPr>
            <a:spLocks noGrp="1"/>
          </p:cNvSpPr>
          <p:nvPr>
            <p:ph type="pic" sz="quarter" idx="15"/>
          </p:nvPr>
        </p:nvSpPr>
        <p:spPr>
          <a:xfrm>
            <a:off x="6152783" y="1700213"/>
            <a:ext cx="2712000" cy="1260000"/>
          </a:xfrm>
        </p:spPr>
        <p:txBody>
          <a:bodyPr lIns="0" tIns="0" rIns="0" bIns="0">
            <a:noAutofit/>
          </a:bodyPr>
          <a:lstStyle/>
          <a:p>
            <a:r>
              <a:rPr lang="en-US" noProof="0" dirty="0"/>
              <a:t>Click icon to add picture</a:t>
            </a:r>
          </a:p>
        </p:txBody>
      </p:sp>
      <p:sp>
        <p:nvSpPr>
          <p:cNvPr id="7" name="Picture Placeholder 6"/>
          <p:cNvSpPr>
            <a:spLocks noGrp="1"/>
          </p:cNvSpPr>
          <p:nvPr>
            <p:ph type="pic" sz="quarter" idx="16"/>
          </p:nvPr>
        </p:nvSpPr>
        <p:spPr>
          <a:xfrm>
            <a:off x="8978351" y="1700213"/>
            <a:ext cx="2712000" cy="1260000"/>
          </a:xfrm>
        </p:spPr>
        <p:txBody>
          <a:bodyPr lIns="0" tIns="0" rIns="0" bIns="0">
            <a:noAutofit/>
          </a:bodyPr>
          <a:lstStyle/>
          <a:p>
            <a:r>
              <a:rPr lang="en-US" noProof="0" dirty="0"/>
              <a:t>Click icon to add picture</a:t>
            </a:r>
          </a:p>
        </p:txBody>
      </p:sp>
      <p:sp>
        <p:nvSpPr>
          <p:cNvPr id="9" name="Text Placeholder 8"/>
          <p:cNvSpPr>
            <a:spLocks noGrp="1"/>
          </p:cNvSpPr>
          <p:nvPr>
            <p:ph type="body" sz="quarter" idx="17"/>
          </p:nvPr>
        </p:nvSpPr>
        <p:spPr>
          <a:xfrm>
            <a:off x="501651" y="3124200"/>
            <a:ext cx="2720468" cy="3257548"/>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8"/>
          </p:nvPr>
        </p:nvSpPr>
        <p:spPr>
          <a:xfrm>
            <a:off x="6149964" y="3120551"/>
            <a:ext cx="2712000" cy="3261199"/>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9"/>
          </p:nvPr>
        </p:nvSpPr>
        <p:spPr>
          <a:xfrm>
            <a:off x="3330041" y="3124200"/>
            <a:ext cx="2712000" cy="3257549"/>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8"/>
          <p:cNvSpPr>
            <a:spLocks noGrp="1"/>
          </p:cNvSpPr>
          <p:nvPr>
            <p:ph type="body" sz="quarter" idx="20"/>
          </p:nvPr>
        </p:nvSpPr>
        <p:spPr>
          <a:xfrm>
            <a:off x="8993169" y="3108508"/>
            <a:ext cx="2697182" cy="3273240"/>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Text Placeholder 8"/>
          <p:cNvSpPr>
            <a:spLocks noGrp="1"/>
          </p:cNvSpPr>
          <p:nvPr>
            <p:ph type="body" sz="quarter" idx="21" hasCustomPrompt="1"/>
          </p:nvPr>
        </p:nvSpPr>
        <p:spPr>
          <a:xfrm>
            <a:off x="501651" y="651601"/>
            <a:ext cx="11188701"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262162234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 Circle Black">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079463" cy="4038101"/>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503990" y="5864229"/>
            <a:ext cx="5592010"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bg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6" name="Group 15"/>
          <p:cNvGrpSpPr>
            <a:grpSpLocks noChangeAspect="1"/>
          </p:cNvGrpSpPr>
          <p:nvPr/>
        </p:nvGrpSpPr>
        <p:grpSpPr>
          <a:xfrm>
            <a:off x="501588" y="384728"/>
            <a:ext cx="3650538" cy="572001"/>
            <a:chOff x="719138" y="-4006851"/>
            <a:chExt cx="6234113" cy="1228726"/>
          </a:xfrm>
          <a:solidFill>
            <a:schemeClr val="bg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21127185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am profile 2">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334100"/>
          </a:xfrm>
        </p:spPr>
        <p:txBody>
          <a:bodyPr/>
          <a:lstStyle/>
          <a:p>
            <a:r>
              <a:rPr lang="en-US" noProof="0"/>
              <a:t>Click to edit Master title style</a:t>
            </a:r>
            <a:endParaRPr lang="en-US" noProof="0" dirty="0"/>
          </a:p>
        </p:txBody>
      </p:sp>
      <p:sp>
        <p:nvSpPr>
          <p:cNvPr id="4" name="Rectangle 3"/>
          <p:cNvSpPr/>
          <p:nvPr/>
        </p:nvSpPr>
        <p:spPr>
          <a:xfrm>
            <a:off x="504000" y="1707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5" name="Rectangle 4"/>
          <p:cNvSpPr/>
          <p:nvPr/>
        </p:nvSpPr>
        <p:spPr>
          <a:xfrm>
            <a:off x="6224087" y="1700213"/>
            <a:ext cx="5475066"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6" name="Rectangle 5"/>
          <p:cNvSpPr/>
          <p:nvPr/>
        </p:nvSpPr>
        <p:spPr>
          <a:xfrm>
            <a:off x="504000" y="4065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7" name="Rectangle 6"/>
          <p:cNvSpPr/>
          <p:nvPr/>
        </p:nvSpPr>
        <p:spPr>
          <a:xfrm>
            <a:off x="6224087" y="4065173"/>
            <a:ext cx="547506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8" name="Picture Placeholder 11"/>
          <p:cNvSpPr>
            <a:spLocks noGrp="1"/>
          </p:cNvSpPr>
          <p:nvPr>
            <p:ph type="pic" sz="quarter" idx="25"/>
          </p:nvPr>
        </p:nvSpPr>
        <p:spPr>
          <a:xfrm>
            <a:off x="504000" y="1880213"/>
            <a:ext cx="1968000" cy="1476000"/>
          </a:xfrm>
        </p:spPr>
        <p:txBody>
          <a:bodyPr/>
          <a:lstStyle>
            <a:lvl1pPr algn="ctr">
              <a:defRPr/>
            </a:lvl1pPr>
          </a:lstStyle>
          <a:p>
            <a:r>
              <a:rPr lang="en-US" noProof="0" dirty="0"/>
              <a:t>Click icon to add picture</a:t>
            </a:r>
          </a:p>
        </p:txBody>
      </p:sp>
      <p:sp>
        <p:nvSpPr>
          <p:cNvPr id="9" name="Picture Placeholder 11"/>
          <p:cNvSpPr>
            <a:spLocks noGrp="1"/>
          </p:cNvSpPr>
          <p:nvPr>
            <p:ph type="pic" sz="quarter" idx="27"/>
          </p:nvPr>
        </p:nvSpPr>
        <p:spPr>
          <a:xfrm>
            <a:off x="6224086" y="1880213"/>
            <a:ext cx="1968000" cy="1476000"/>
          </a:xfrm>
        </p:spPr>
        <p:txBody>
          <a:bodyPr/>
          <a:lstStyle>
            <a:lvl1pPr algn="ctr">
              <a:defRPr/>
            </a:lvl1pPr>
          </a:lstStyle>
          <a:p>
            <a:r>
              <a:rPr lang="en-US" noProof="0" dirty="0"/>
              <a:t>Click icon to add picture</a:t>
            </a:r>
          </a:p>
        </p:txBody>
      </p:sp>
      <p:sp>
        <p:nvSpPr>
          <p:cNvPr id="10" name="Picture Placeholder 11"/>
          <p:cNvSpPr>
            <a:spLocks noGrp="1"/>
          </p:cNvSpPr>
          <p:nvPr>
            <p:ph type="pic" sz="quarter" idx="29"/>
          </p:nvPr>
        </p:nvSpPr>
        <p:spPr>
          <a:xfrm>
            <a:off x="504000" y="4256213"/>
            <a:ext cx="1968000" cy="1476000"/>
          </a:xfrm>
        </p:spPr>
        <p:txBody>
          <a:bodyPr/>
          <a:lstStyle>
            <a:lvl1pPr algn="ctr">
              <a:defRPr/>
            </a:lvl1pPr>
          </a:lstStyle>
          <a:p>
            <a:r>
              <a:rPr lang="en-US" noProof="0" dirty="0"/>
              <a:t>Click icon to add picture</a:t>
            </a:r>
          </a:p>
        </p:txBody>
      </p:sp>
      <p:sp>
        <p:nvSpPr>
          <p:cNvPr id="11" name="Picture Placeholder 11"/>
          <p:cNvSpPr>
            <a:spLocks noGrp="1"/>
          </p:cNvSpPr>
          <p:nvPr>
            <p:ph type="pic" sz="quarter" idx="31"/>
          </p:nvPr>
        </p:nvSpPr>
        <p:spPr>
          <a:xfrm>
            <a:off x="6224086" y="4256213"/>
            <a:ext cx="1968000" cy="1476000"/>
          </a:xfrm>
        </p:spPr>
        <p:txBody>
          <a:bodyPr/>
          <a:lstStyle>
            <a:lvl1pPr algn="ctr">
              <a:defRPr/>
            </a:lvl1pPr>
          </a:lstStyle>
          <a:p>
            <a:r>
              <a:rPr lang="en-US" noProof="0" dirty="0"/>
              <a:t>Click icon to add picture</a:t>
            </a:r>
          </a:p>
        </p:txBody>
      </p:sp>
      <p:sp>
        <p:nvSpPr>
          <p:cNvPr id="13" name="Text Placeholder 12"/>
          <p:cNvSpPr>
            <a:spLocks noGrp="1"/>
          </p:cNvSpPr>
          <p:nvPr>
            <p:ph type="body" sz="quarter" idx="32"/>
          </p:nvPr>
        </p:nvSpPr>
        <p:spPr>
          <a:xfrm>
            <a:off x="2683483" y="1880213"/>
            <a:ext cx="3288000" cy="1944000"/>
          </a:xfrm>
        </p:spPr>
        <p:txBody>
          <a:bodyPr/>
          <a:lstStyle>
            <a:lvl1pPr>
              <a:spcAft>
                <a:spcPts val="0"/>
              </a:spcAft>
              <a:defRPr b="1"/>
            </a:lvl1pPr>
            <a:lvl2pPr>
              <a:spcAft>
                <a:spcPts val="0"/>
              </a:spcAft>
              <a:defRPr b="0"/>
            </a:lvl2pPr>
          </a:lstStyle>
          <a:p>
            <a:pPr lvl="0"/>
            <a:r>
              <a:rPr lang="en-US" noProof="0" dirty="0"/>
              <a:t>Click to edit Master text styles</a:t>
            </a:r>
          </a:p>
          <a:p>
            <a:pPr lvl="1"/>
            <a:r>
              <a:rPr lang="en-US" noProof="0" dirty="0"/>
              <a:t>Second level</a:t>
            </a:r>
          </a:p>
        </p:txBody>
      </p:sp>
      <p:sp>
        <p:nvSpPr>
          <p:cNvPr id="14" name="Text Placeholder 12"/>
          <p:cNvSpPr>
            <a:spLocks noGrp="1"/>
          </p:cNvSpPr>
          <p:nvPr>
            <p:ph type="body" sz="quarter" idx="33"/>
          </p:nvPr>
        </p:nvSpPr>
        <p:spPr>
          <a:xfrm>
            <a:off x="8396561" y="1880213"/>
            <a:ext cx="3302591"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5" name="Text Placeholder 12"/>
          <p:cNvSpPr>
            <a:spLocks noGrp="1"/>
          </p:cNvSpPr>
          <p:nvPr>
            <p:ph type="body" sz="quarter" idx="34"/>
          </p:nvPr>
        </p:nvSpPr>
        <p:spPr>
          <a:xfrm>
            <a:off x="2683483" y="4256213"/>
            <a:ext cx="3288000"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6" name="Text Placeholder 12"/>
          <p:cNvSpPr>
            <a:spLocks noGrp="1"/>
          </p:cNvSpPr>
          <p:nvPr>
            <p:ph type="body" sz="quarter" idx="35"/>
          </p:nvPr>
        </p:nvSpPr>
        <p:spPr>
          <a:xfrm>
            <a:off x="8396561" y="4256213"/>
            <a:ext cx="3302591" cy="1944000"/>
          </a:xfrm>
        </p:spPr>
        <p:txBody>
          <a:bodyPr/>
          <a:lstStyle>
            <a:lvl1pPr>
              <a:spcAft>
                <a:spcPts val="0"/>
              </a:spcAft>
              <a:defRPr b="1"/>
            </a:lvl1pPr>
            <a:lvl2pPr>
              <a:spcAft>
                <a:spcPts val="0"/>
              </a:spcAft>
              <a:defRPr b="0"/>
            </a:lvl2pPr>
          </a:lstStyle>
          <a:p>
            <a:pPr lvl="0"/>
            <a:r>
              <a:rPr lang="en-US" noProof="0"/>
              <a:t>Click to edit Master text styles</a:t>
            </a:r>
          </a:p>
          <a:p>
            <a:pPr lvl="1"/>
            <a:r>
              <a:rPr lang="en-US" noProof="0"/>
              <a:t>Second level</a:t>
            </a:r>
          </a:p>
        </p:txBody>
      </p:sp>
      <p:sp>
        <p:nvSpPr>
          <p:cNvPr id="17"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19619961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and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Picture Placeholder 7"/>
          <p:cNvSpPr>
            <a:spLocks noGrp="1"/>
          </p:cNvSpPr>
          <p:nvPr>
            <p:ph type="pic" sz="quarter" idx="13"/>
          </p:nvPr>
        </p:nvSpPr>
        <p:spPr>
          <a:xfrm>
            <a:off x="501652" y="1700214"/>
            <a:ext cx="3695700" cy="1971675"/>
          </a:xfrm>
        </p:spPr>
        <p:txBody>
          <a:bodyPr/>
          <a:lstStyle/>
          <a:p>
            <a:r>
              <a:rPr lang="en-US" noProof="0" dirty="0"/>
              <a:t>Click icon to add picture</a:t>
            </a:r>
          </a:p>
        </p:txBody>
      </p:sp>
      <p:sp>
        <p:nvSpPr>
          <p:cNvPr id="5" name="Picture Placeholder 7"/>
          <p:cNvSpPr>
            <a:spLocks noGrp="1"/>
          </p:cNvSpPr>
          <p:nvPr>
            <p:ph type="pic" sz="quarter" idx="14"/>
          </p:nvPr>
        </p:nvSpPr>
        <p:spPr>
          <a:xfrm>
            <a:off x="8006399" y="1700214"/>
            <a:ext cx="3683953" cy="1971675"/>
          </a:xfrm>
        </p:spPr>
        <p:txBody>
          <a:bodyPr/>
          <a:lstStyle/>
          <a:p>
            <a:r>
              <a:rPr lang="en-US" noProof="0" dirty="0"/>
              <a:t>Click icon to add picture</a:t>
            </a:r>
          </a:p>
        </p:txBody>
      </p:sp>
      <p:sp>
        <p:nvSpPr>
          <p:cNvPr id="6" name="Picture Placeholder 7"/>
          <p:cNvSpPr>
            <a:spLocks noGrp="1"/>
          </p:cNvSpPr>
          <p:nvPr>
            <p:ph type="pic" sz="quarter" idx="15"/>
          </p:nvPr>
        </p:nvSpPr>
        <p:spPr>
          <a:xfrm>
            <a:off x="4273075" y="1700214"/>
            <a:ext cx="3657600" cy="1971675"/>
          </a:xfrm>
        </p:spPr>
        <p:txBody>
          <a:bodyPr/>
          <a:lstStyle/>
          <a:p>
            <a:r>
              <a:rPr lang="en-US" noProof="0" dirty="0"/>
              <a:t>Click icon to add picture</a:t>
            </a:r>
          </a:p>
        </p:txBody>
      </p:sp>
      <p:sp>
        <p:nvSpPr>
          <p:cNvPr id="9" name="Text Placeholder 18"/>
          <p:cNvSpPr>
            <a:spLocks noGrp="1"/>
          </p:cNvSpPr>
          <p:nvPr>
            <p:ph idx="1" hasCustomPrompt="1"/>
          </p:nvPr>
        </p:nvSpPr>
        <p:spPr>
          <a:xfrm>
            <a:off x="501650" y="3832225"/>
            <a:ext cx="3683950"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Text Placeholder 18"/>
          <p:cNvSpPr>
            <a:spLocks noGrp="1"/>
          </p:cNvSpPr>
          <p:nvPr>
            <p:ph idx="16" hasCustomPrompt="1"/>
          </p:nvPr>
        </p:nvSpPr>
        <p:spPr>
          <a:xfrm>
            <a:off x="4267201" y="3832225"/>
            <a:ext cx="3657600"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8"/>
          <p:cNvSpPr>
            <a:spLocks noGrp="1"/>
          </p:cNvSpPr>
          <p:nvPr>
            <p:ph idx="17" hasCustomPrompt="1"/>
          </p:nvPr>
        </p:nvSpPr>
        <p:spPr>
          <a:xfrm>
            <a:off x="8006399" y="3832225"/>
            <a:ext cx="3683953" cy="20952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0" name="Text Placeholder 8"/>
          <p:cNvSpPr>
            <a:spLocks noGrp="1"/>
          </p:cNvSpPr>
          <p:nvPr>
            <p:ph type="body" sz="quarter" idx="18"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394775128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amp; subtitle">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1"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Tree>
    <p:extLst>
      <p:ext uri="{BB962C8B-B14F-4D97-AF65-F5344CB8AC3E}">
        <p14:creationId xmlns:p14="http://schemas.microsoft.com/office/powerpoint/2010/main" val="107124180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Qualifications 2 x 1">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3"/>
            <a:ext cx="5466824"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8"/>
          <p:cNvSpPr>
            <a:spLocks noGrp="1"/>
          </p:cNvSpPr>
          <p:nvPr>
            <p:ph type="body" sz="quarter" idx="21"/>
          </p:nvPr>
        </p:nvSpPr>
        <p:spPr>
          <a:xfrm>
            <a:off x="6246195" y="1857893"/>
            <a:ext cx="5444156"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5" name="Rectangle 4"/>
          <p:cNvSpPr/>
          <p:nvPr/>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6" name="Picture Placeholder 29"/>
          <p:cNvSpPr>
            <a:spLocks noGrp="1"/>
          </p:cNvSpPr>
          <p:nvPr>
            <p:ph type="pic" sz="quarter" idx="19" hasCustomPrompt="1"/>
          </p:nvPr>
        </p:nvSpPr>
        <p:spPr>
          <a:xfrm>
            <a:off x="4769493" y="1863917"/>
            <a:ext cx="1210206"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6"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720509420"/>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3"/>
            <a:ext cx="5468941"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21"/>
          </p:nvPr>
        </p:nvSpPr>
        <p:spPr>
          <a:xfrm>
            <a:off x="6246195" y="1857893"/>
            <a:ext cx="5454668"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5" name="Rectangle 4"/>
          <p:cNvSpPr/>
          <p:nvPr/>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0" name="Text Placeholder 8"/>
          <p:cNvSpPr>
            <a:spLocks noGrp="1"/>
          </p:cNvSpPr>
          <p:nvPr>
            <p:ph type="body" sz="quarter" idx="22"/>
          </p:nvPr>
        </p:nvSpPr>
        <p:spPr>
          <a:xfrm>
            <a:off x="504000" y="4249683"/>
            <a:ext cx="5466824"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23"/>
          </p:nvPr>
        </p:nvSpPr>
        <p:spPr>
          <a:xfrm>
            <a:off x="6246195" y="4249683"/>
            <a:ext cx="5452958"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Rectangle 11"/>
          <p:cNvSpPr/>
          <p:nvPr/>
        </p:nvSpPr>
        <p:spPr>
          <a:xfrm>
            <a:off x="504001" y="4103518"/>
            <a:ext cx="546894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3" name="Rectangle 12"/>
          <p:cNvSpPr/>
          <p:nvPr/>
        </p:nvSpPr>
        <p:spPr>
          <a:xfrm>
            <a:off x="6246195" y="4103518"/>
            <a:ext cx="544471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14" name="Picture Placeholder 29"/>
          <p:cNvSpPr>
            <a:spLocks noGrp="1"/>
          </p:cNvSpPr>
          <p:nvPr>
            <p:ph type="pic" sz="quarter" idx="24" hasCustomPrompt="1"/>
          </p:nvPr>
        </p:nvSpPr>
        <p:spPr>
          <a:xfrm>
            <a:off x="4754494" y="4255707"/>
            <a:ext cx="1239382"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5" name="Picture Placeholder 29"/>
          <p:cNvSpPr>
            <a:spLocks noGrp="1"/>
          </p:cNvSpPr>
          <p:nvPr>
            <p:ph type="pic" sz="quarter" idx="25" hasCustomPrompt="1"/>
          </p:nvPr>
        </p:nvSpPr>
        <p:spPr>
          <a:xfrm>
            <a:off x="10424617" y="4249683"/>
            <a:ext cx="1244160"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6" name="Text Placeholder 8"/>
          <p:cNvSpPr>
            <a:spLocks noGrp="1"/>
          </p:cNvSpPr>
          <p:nvPr>
            <p:ph type="body" sz="quarter" idx="13" hasCustomPrompt="1"/>
          </p:nvPr>
        </p:nvSpPr>
        <p:spPr>
          <a:xfrm>
            <a:off x="501651" y="651601"/>
            <a:ext cx="11197501"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17" name="Picture Placeholder 29"/>
          <p:cNvSpPr>
            <a:spLocks noGrp="1"/>
          </p:cNvSpPr>
          <p:nvPr>
            <p:ph type="pic" sz="quarter" idx="19" hasCustomPrompt="1"/>
          </p:nvPr>
        </p:nvSpPr>
        <p:spPr>
          <a:xfrm>
            <a:off x="4769493" y="1863917"/>
            <a:ext cx="1210206"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Tree>
    <p:extLst>
      <p:ext uri="{BB962C8B-B14F-4D97-AF65-F5344CB8AC3E}">
        <p14:creationId xmlns:p14="http://schemas.microsoft.com/office/powerpoint/2010/main" val="138007996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 column green lin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Rectangle 3"/>
          <p:cNvSpPr/>
          <p:nvPr/>
        </p:nvSpPr>
        <p:spPr>
          <a:xfrm>
            <a:off x="4320000" y="1705968"/>
            <a:ext cx="355611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5" name="Rectangle 4"/>
          <p:cNvSpPr/>
          <p:nvPr/>
        </p:nvSpPr>
        <p:spPr>
          <a:xfrm>
            <a:off x="504000" y="1700214"/>
            <a:ext cx="3560000" cy="59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6" name="Rectangle 5"/>
          <p:cNvSpPr/>
          <p:nvPr/>
        </p:nvSpPr>
        <p:spPr>
          <a:xfrm>
            <a:off x="8115300" y="1705968"/>
            <a:ext cx="358385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7" name="Text Placeholder 8"/>
          <p:cNvSpPr>
            <a:spLocks noGrp="1"/>
          </p:cNvSpPr>
          <p:nvPr>
            <p:ph type="body" sz="quarter" idx="17"/>
          </p:nvPr>
        </p:nvSpPr>
        <p:spPr>
          <a:xfrm>
            <a:off x="4325712" y="1851441"/>
            <a:ext cx="3540577"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8"/>
          </p:nvPr>
        </p:nvSpPr>
        <p:spPr>
          <a:xfrm>
            <a:off x="504000" y="1851441"/>
            <a:ext cx="3560000"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9"/>
          </p:nvPr>
        </p:nvSpPr>
        <p:spPr>
          <a:xfrm>
            <a:off x="8127999" y="1851441"/>
            <a:ext cx="3571153"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54161047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column ico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US" noProof="0"/>
              <a:t>Click to edit Master title style</a:t>
            </a:r>
            <a:endParaRPr lang="en-US" noProof="0" dirty="0"/>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9096836"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3368278"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32558"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1641718020"/>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4 column icon gree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1" cy="370193"/>
          </a:xfrm>
        </p:spPr>
        <p:txBody>
          <a:bodyPr/>
          <a:lstStyle>
            <a:lvl1pPr>
              <a:defRPr>
                <a:solidFill>
                  <a:schemeClr val="bg1"/>
                </a:solidFill>
              </a:defRPr>
            </a:lvl1pPr>
          </a:lstStyle>
          <a:p>
            <a:r>
              <a:rPr lang="en-US" noProof="0" dirty="0"/>
              <a:t>Click to edit Master title style</a:t>
            </a:r>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Text Placeholder 8"/>
          <p:cNvSpPr>
            <a:spLocks noGrp="1"/>
          </p:cNvSpPr>
          <p:nvPr>
            <p:ph type="body" sz="quarter" idx="18"/>
          </p:nvPr>
        </p:nvSpPr>
        <p:spPr>
          <a:xfrm>
            <a:off x="9100752"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Text Placeholder 8"/>
          <p:cNvSpPr>
            <a:spLocks noGrp="1"/>
          </p:cNvSpPr>
          <p:nvPr>
            <p:ph type="body" sz="quarter" idx="19"/>
          </p:nvPr>
        </p:nvSpPr>
        <p:spPr>
          <a:xfrm>
            <a:off x="3369584"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35168"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8" name="Text Placeholder 8"/>
          <p:cNvSpPr>
            <a:spLocks noGrp="1"/>
          </p:cNvSpPr>
          <p:nvPr>
            <p:ph type="body" sz="quarter" idx="13" hasCustomPrompt="1"/>
          </p:nvPr>
        </p:nvSpPr>
        <p:spPr>
          <a:xfrm>
            <a:off x="501651" y="687694"/>
            <a:ext cx="11188701" cy="757255"/>
          </a:xfrm>
          <a:prstGeom prst="rect">
            <a:avLst/>
          </a:prstGeom>
        </p:spPr>
        <p:txBody>
          <a:bodyPr lIns="0" tIns="0" rIns="0" bIns="0">
            <a:noAutofit/>
          </a:bodyPr>
          <a:lstStyle>
            <a:lvl1pPr marL="0" indent="0">
              <a:buNone/>
              <a:defRPr sz="1814" b="0">
                <a:solidFill>
                  <a:schemeClr val="bg1"/>
                </a:solidFill>
              </a:defRPr>
            </a:lvl1pPr>
          </a:lstStyle>
          <a:p>
            <a:pPr lvl="0"/>
            <a:r>
              <a:rPr lang="en-US" noProof="0" dirty="0"/>
              <a:t>Click to add subtitle</a:t>
            </a:r>
          </a:p>
        </p:txBody>
      </p:sp>
      <p:sp>
        <p:nvSpPr>
          <p:cNvPr id="13" name="TextBox 12"/>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5" name="TextBox 14"/>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844749960"/>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subtitle, 1 column text with charts">
    <p:spTree>
      <p:nvGrpSpPr>
        <p:cNvPr id="1" name=""/>
        <p:cNvGrpSpPr/>
        <p:nvPr/>
      </p:nvGrpSpPr>
      <p:grpSpPr>
        <a:xfrm>
          <a:off x="0" y="0"/>
          <a:ext cx="0" cy="0"/>
          <a:chOff x="0" y="0"/>
          <a:chExt cx="0" cy="0"/>
        </a:xfrm>
      </p:grpSpPr>
      <p:sp>
        <p:nvSpPr>
          <p:cNvPr id="8"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US" noProof="0" dirty="0"/>
              <a:t>Click to add subtitle</a:t>
            </a:r>
          </a:p>
        </p:txBody>
      </p:sp>
      <p:sp>
        <p:nvSpPr>
          <p:cNvPr id="9"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10" name="Text Placeholder 18"/>
          <p:cNvSpPr>
            <a:spLocks noGrp="1"/>
          </p:cNvSpPr>
          <p:nvPr>
            <p:ph idx="1"/>
          </p:nvPr>
        </p:nvSpPr>
        <p:spPr>
          <a:xfrm>
            <a:off x="501651" y="1665289"/>
            <a:ext cx="5594351" cy="47164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96650599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Click to edit Master title style</a:t>
            </a:r>
          </a:p>
        </p:txBody>
      </p:sp>
    </p:spTree>
    <p:extLst>
      <p:ext uri="{BB962C8B-B14F-4D97-AF65-F5344CB8AC3E}">
        <p14:creationId xmlns:p14="http://schemas.microsoft.com/office/powerpoint/2010/main" val="24869553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 Circle White">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079463" cy="4038101"/>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501651" y="5864229"/>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grpSp>
        <p:nvGrpSpPr>
          <p:cNvPr id="16" name="Group 15"/>
          <p:cNvGrpSpPr>
            <a:grpSpLocks noChangeAspect="1"/>
          </p:cNvGrpSpPr>
          <p:nvPr/>
        </p:nvGrpSpPr>
        <p:grpSpPr>
          <a:xfrm>
            <a:off x="501588" y="384728"/>
            <a:ext cx="3650538" cy="572001"/>
            <a:chOff x="719138" y="-4006851"/>
            <a:chExt cx="6234113" cy="1228726"/>
          </a:xfrm>
          <a:solidFill>
            <a:schemeClr val="tx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2"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284272517"/>
      </p:ext>
    </p:extLst>
  </p:cSld>
  <p:clrMapOvr>
    <a:masterClrMapping/>
  </p:clrMapOvr>
  <p:transition>
    <p:fade/>
  </p:transition>
  <p:extLst>
    <p:ext uri="{DCECCB84-F9BA-43D5-87BE-67443E8EF086}">
      <p15:sldGuideLst xmlns:p15="http://schemas.microsoft.com/office/powerpoint/2012/main">
        <p15:guide id="1" orient="horz" pos="4508">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694710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Preface Layout">
    <p:spTree>
      <p:nvGrpSpPr>
        <p:cNvPr id="1" name=""/>
        <p:cNvGrpSpPr/>
        <p:nvPr/>
      </p:nvGrpSpPr>
      <p:grpSpPr>
        <a:xfrm>
          <a:off x="0" y="0"/>
          <a:ext cx="0" cy="0"/>
          <a:chOff x="0" y="0"/>
          <a:chExt cx="0" cy="0"/>
        </a:xfrm>
      </p:grpSpPr>
      <p:sp>
        <p:nvSpPr>
          <p:cNvPr id="14" name="Title Placeholder 1"/>
          <p:cNvSpPr>
            <a:spLocks noGrp="1"/>
          </p:cNvSpPr>
          <p:nvPr>
            <p:ph type="title"/>
          </p:nvPr>
        </p:nvSpPr>
        <p:spPr>
          <a:xfrm>
            <a:off x="493484" y="295683"/>
            <a:ext cx="11184000" cy="990177"/>
          </a:xfrm>
          <a:prstGeom prst="rect">
            <a:avLst/>
          </a:prstGeom>
        </p:spPr>
        <p:txBody>
          <a:bodyPr vert="horz" lIns="0" tIns="0" rIns="0" bIns="0" rtlCol="0" anchor="t" anchorCtr="0">
            <a:noAutofit/>
          </a:bodyPr>
          <a:lstStyle/>
          <a:p>
            <a:r>
              <a:rPr lang="en-US"/>
              <a:t>Click to edit Master title style</a:t>
            </a:r>
            <a:endParaRPr lang="en-GB" dirty="0"/>
          </a:p>
        </p:txBody>
      </p:sp>
      <p:sp>
        <p:nvSpPr>
          <p:cNvPr id="20" name="Text Placeholder 19"/>
          <p:cNvSpPr>
            <a:spLocks noGrp="1"/>
          </p:cNvSpPr>
          <p:nvPr>
            <p:ph type="body" sz="quarter" idx="14"/>
          </p:nvPr>
        </p:nvSpPr>
        <p:spPr>
          <a:xfrm>
            <a:off x="494400" y="1357201"/>
            <a:ext cx="11184000" cy="5000758"/>
          </a:xfrm>
        </p:spPr>
        <p:txBody>
          <a:bodyPr/>
          <a:lstStyle>
            <a:lvl1pPr marL="0" indent="0" algn="l">
              <a:buNone/>
              <a:defRPr/>
            </a:lvl1pPr>
            <a:lvl2pPr marL="271468" indent="-271468">
              <a:buFont typeface="Arial"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493485" y="6407835"/>
            <a:ext cx="10079297" cy="252000"/>
          </a:xfrm>
          <a:prstGeom prst="rect">
            <a:avLst/>
          </a:prstGeom>
        </p:spPr>
        <p:txBody>
          <a:bodyPr vert="horz" lIns="0" tIns="0" rIns="0" bIns="0" rtlCol="0" anchor="ctr" anchorCtr="0"/>
          <a:lstStyle>
            <a:lvl1pPr algn="l">
              <a:defRPr sz="800" b="0">
                <a:solidFill>
                  <a:srgbClr val="8C8C8C"/>
                </a:solidFill>
              </a:defRPr>
            </a:lvl1pPr>
          </a:lstStyle>
          <a:p>
            <a:endParaRPr lang="en-US" dirty="0"/>
          </a:p>
        </p:txBody>
      </p:sp>
      <p:sp>
        <p:nvSpPr>
          <p:cNvPr id="6" name="Slide Number Placeholder 7"/>
          <p:cNvSpPr>
            <a:spLocks noGrp="1"/>
          </p:cNvSpPr>
          <p:nvPr>
            <p:ph type="sldNum" sz="quarter" idx="4"/>
          </p:nvPr>
        </p:nvSpPr>
        <p:spPr>
          <a:xfrm>
            <a:off x="10629328" y="6407835"/>
            <a:ext cx="1056117" cy="252000"/>
          </a:xfrm>
          <a:prstGeom prst="rect">
            <a:avLst/>
          </a:prstGeom>
        </p:spPr>
        <p:txBody>
          <a:bodyPr vert="horz" lIns="0" tIns="0" rIns="0" bIns="0" rtlCol="0" anchor="ctr" anchorCtr="0"/>
          <a:lstStyle>
            <a:lvl1pPr algn="r">
              <a:defRPr sz="800" b="0">
                <a:solidFill>
                  <a:srgbClr val="8C8C8C"/>
                </a:solidFill>
              </a:defRPr>
            </a:lvl1pPr>
          </a:lstStyle>
          <a:p>
            <a:endParaRPr lang="en-GB" dirty="0"/>
          </a:p>
        </p:txBody>
      </p:sp>
    </p:spTree>
    <p:extLst>
      <p:ext uri="{BB962C8B-B14F-4D97-AF65-F5344CB8AC3E}">
        <p14:creationId xmlns:p14="http://schemas.microsoft.com/office/powerpoint/2010/main" val="484454379"/>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469900" y="1674504"/>
            <a:ext cx="11252200" cy="4637396"/>
          </a:xfrm>
          <a:prstGeom prst="rect">
            <a:avLst/>
          </a:prstGeom>
        </p:spPr>
        <p:txBody>
          <a:bodyPr lIns="100758" tIns="50379" rIns="100758" bIns="50379">
            <a:normAutofit/>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solidFill>
                  <a:schemeClr val="tx1"/>
                </a:solidFill>
              </a:defRPr>
            </a:lvl1pPr>
          </a:lstStyle>
          <a:p>
            <a:r>
              <a:rPr lang="en-US" noProof="0"/>
              <a:t>Click to edit Master title style</a:t>
            </a:r>
          </a:p>
        </p:txBody>
      </p:sp>
      <p:sp>
        <p:nvSpPr>
          <p:cNvPr id="6" name="Slide Number Placeholder 7">
            <a:extLst>
              <a:ext uri="{FF2B5EF4-FFF2-40B4-BE49-F238E27FC236}">
                <a16:creationId xmlns:a16="http://schemas.microsoft.com/office/drawing/2014/main" id="{8023036A-F57A-4409-A9B6-0266AB01AE61}"/>
              </a:ext>
            </a:extLst>
          </p:cNvPr>
          <p:cNvSpPr>
            <a:spLocks noGrp="1"/>
          </p:cNvSpPr>
          <p:nvPr>
            <p:ph type="sldNum" sz="quarter" idx="4"/>
          </p:nvPr>
        </p:nvSpPr>
        <p:spPr>
          <a:xfrm>
            <a:off x="10629328" y="6407835"/>
            <a:ext cx="1056117" cy="252000"/>
          </a:xfrm>
          <a:prstGeom prst="rect">
            <a:avLst/>
          </a:prstGeom>
        </p:spPr>
        <p:txBody>
          <a:bodyPr vert="horz" lIns="0" tIns="0" rIns="0" bIns="0" rtlCol="0" anchor="ctr" anchorCtr="0"/>
          <a:lstStyle>
            <a:lvl1pPr algn="r">
              <a:defRPr sz="800" b="0">
                <a:solidFill>
                  <a:srgbClr val="8C8C8C"/>
                </a:solidFill>
              </a:defRPr>
            </a:lvl1pPr>
          </a:lstStyle>
          <a:p>
            <a:pPr>
              <a:defRPr/>
            </a:pPr>
            <a:fld id="{C4DE4DE2-DCE6-4762-9271-AE7F9A9A8BAA}" type="slidenum">
              <a:rPr lang="en-GB" smtClean="0"/>
              <a:pPr>
                <a:defRPr/>
              </a:pPr>
              <a:t>‹#›</a:t>
            </a:fld>
            <a:endParaRPr lang="en-GB"/>
          </a:p>
        </p:txBody>
      </p:sp>
    </p:spTree>
    <p:extLst>
      <p:ext uri="{BB962C8B-B14F-4D97-AF65-F5344CB8AC3E}">
        <p14:creationId xmlns:p14="http://schemas.microsoft.com/office/powerpoint/2010/main" val="33865849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le, subtitle &amp; 1 column text">
    <p:spTree>
      <p:nvGrpSpPr>
        <p:cNvPr id="1" name=""/>
        <p:cNvGrpSpPr/>
        <p:nvPr/>
      </p:nvGrpSpPr>
      <p:grpSpPr>
        <a:xfrm>
          <a:off x="0" y="0"/>
          <a:ext cx="0" cy="0"/>
          <a:chOff x="0" y="0"/>
          <a:chExt cx="0" cy="0"/>
        </a:xfrm>
      </p:grpSpPr>
      <p:sp>
        <p:nvSpPr>
          <p:cNvPr id="14" name="Text Placeholder 18"/>
          <p:cNvSpPr>
            <a:spLocks noGrp="1"/>
          </p:cNvSpPr>
          <p:nvPr>
            <p:ph idx="1"/>
          </p:nvPr>
        </p:nvSpPr>
        <p:spPr>
          <a:xfrm>
            <a:off x="502920" y="1665290"/>
            <a:ext cx="11187430" cy="471646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Text Placeholder 8">
            <a:extLst>
              <a:ext uri="{FF2B5EF4-FFF2-40B4-BE49-F238E27FC236}">
                <a16:creationId xmlns:a16="http://schemas.microsoft.com/office/drawing/2014/main" id="{537CC665-FE98-46D6-975E-AFF0AE8ED2C8}"/>
              </a:ext>
            </a:extLst>
          </p:cNvPr>
          <p:cNvSpPr>
            <a:spLocks noGrp="1"/>
          </p:cNvSpPr>
          <p:nvPr>
            <p:ph type="body" sz="quarter" idx="21"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8" name="Title Placeholder 1">
            <a:extLst>
              <a:ext uri="{FF2B5EF4-FFF2-40B4-BE49-F238E27FC236}">
                <a16:creationId xmlns:a16="http://schemas.microsoft.com/office/drawing/2014/main" id="{3BBABC4F-611D-45AA-96CD-C45E11F22888}"/>
              </a:ext>
            </a:extLst>
          </p:cNvPr>
          <p:cNvSpPr>
            <a:spLocks noGrp="1"/>
          </p:cNvSpPr>
          <p:nvPr>
            <p:ph type="title" hasCustomPrompt="1"/>
          </p:nvPr>
        </p:nvSpPr>
        <p:spPr>
          <a:xfrm>
            <a:off x="501650" y="317500"/>
            <a:ext cx="11188700" cy="334099"/>
          </a:xfrm>
          <a:prstGeom prst="rect">
            <a:avLst/>
          </a:prstGeom>
        </p:spPr>
        <p:txBody>
          <a:bodyPr vert="horz" lIns="0" tIns="0" rIns="0" bIns="0" rtlCol="0" anchor="t" anchorCtr="0">
            <a:noAutofit/>
          </a:bodyPr>
          <a:lstStyle>
            <a:lvl1pPr>
              <a:defRPr>
                <a:latin typeface="+mj-lt"/>
              </a:defRPr>
            </a:lvl1pPr>
          </a:lstStyle>
          <a:p>
            <a:r>
              <a:rPr lang="en-US"/>
              <a:t>Click to add title</a:t>
            </a:r>
          </a:p>
        </p:txBody>
      </p:sp>
    </p:spTree>
    <p:extLst>
      <p:ext uri="{BB962C8B-B14F-4D97-AF65-F5344CB8AC3E}">
        <p14:creationId xmlns:p14="http://schemas.microsoft.com/office/powerpoint/2010/main" val="425560632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100" b="0" i="0">
                <a:solidFill>
                  <a:srgbClr val="85BB24"/>
                </a:solidFill>
                <a:latin typeface="Carlito"/>
                <a:cs typeface="Carlito"/>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7" name="Holder 7"/>
          <p:cNvSpPr>
            <a:spLocks noGrp="1"/>
          </p:cNvSpPr>
          <p:nvPr>
            <p:ph type="sldNum" sz="quarter" idx="7"/>
          </p:nvPr>
        </p:nvSpPr>
        <p:spPr/>
        <p:txBody>
          <a:bodyPr lIns="0" tIns="0" rIns="0" bIns="0"/>
          <a:lstStyle>
            <a:lvl1pPr>
              <a:defRPr sz="900" b="0" i="0">
                <a:solidFill>
                  <a:schemeClr val="bg1"/>
                </a:solidFill>
                <a:latin typeface="Carlito"/>
                <a:cs typeface="Carlito"/>
              </a:defRPr>
            </a:lvl1pPr>
          </a:lstStyle>
          <a:p>
            <a:pPr marL="38100">
              <a:lnSpc>
                <a:spcPts val="955"/>
              </a:lnSpc>
            </a:pPr>
            <a:fld id="{81D60167-4931-47E6-BA6A-407CBD079E47}" type="slidenum">
              <a:rPr dirty="0"/>
              <a:t>‹#›</a:t>
            </a:fld>
            <a:endParaRPr/>
          </a:p>
        </p:txBody>
      </p:sp>
      <p:sp>
        <p:nvSpPr>
          <p:cNvPr id="8" name="Holder 4">
            <a:extLst>
              <a:ext uri="{FF2B5EF4-FFF2-40B4-BE49-F238E27FC236}">
                <a16:creationId xmlns:a16="http://schemas.microsoft.com/office/drawing/2014/main" id="{3E370945-235E-4182-B80C-49953EBA9CEA}"/>
              </a:ext>
            </a:extLst>
          </p:cNvPr>
          <p:cNvSpPr>
            <a:spLocks noGrp="1"/>
          </p:cNvSpPr>
          <p:nvPr>
            <p:ph type="ftr" sz="quarter" idx="5"/>
          </p:nvPr>
        </p:nvSpPr>
        <p:spPr>
          <a:xfrm>
            <a:off x="489000" y="6486474"/>
            <a:ext cx="2099310" cy="128240"/>
          </a:xfrm>
          <a:prstGeom prst="rect">
            <a:avLst/>
          </a:prstGeom>
        </p:spPr>
        <p:txBody>
          <a:bodyPr wrap="square" lIns="0" tIns="0" rIns="0" bIns="0">
            <a:spAutoFit/>
          </a:bodyPr>
          <a:lstStyle>
            <a:lvl1pPr>
              <a:defRPr sz="900" b="0" i="0">
                <a:solidFill>
                  <a:schemeClr val="bg1"/>
                </a:solidFill>
                <a:latin typeface="Carlito"/>
                <a:cs typeface="Carlito"/>
              </a:defRPr>
            </a:lvl1pPr>
          </a:lstStyle>
          <a:p>
            <a:pPr marL="12700">
              <a:lnSpc>
                <a:spcPts val="955"/>
              </a:lnSpc>
            </a:pPr>
            <a:r>
              <a:t>© 202</a:t>
            </a:r>
            <a:r>
              <a:rPr lang="en-US"/>
              <a:t>3</a:t>
            </a:r>
            <a:r>
              <a:t> </a:t>
            </a:r>
            <a:r>
              <a:rPr spc="-5"/>
              <a:t>Deloitte Touche Tohmatsu India</a:t>
            </a:r>
            <a:r>
              <a:rPr spc="-30"/>
              <a:t> </a:t>
            </a:r>
            <a:r>
              <a:t>LLP.</a:t>
            </a:r>
          </a:p>
        </p:txBody>
      </p:sp>
    </p:spTree>
    <p:extLst>
      <p:ext uri="{BB962C8B-B14F-4D97-AF65-F5344CB8AC3E}">
        <p14:creationId xmlns:p14="http://schemas.microsoft.com/office/powerpoint/2010/main" val="10002439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000000"/>
          </a:solidFill>
        </p:spPr>
        <p:txBody>
          <a:bodyPr wrap="square" lIns="0" tIns="0" rIns="0" bIns="0" rtlCol="0"/>
          <a:lstStyle/>
          <a:p>
            <a:endParaRPr/>
          </a:p>
        </p:txBody>
      </p:sp>
      <p:sp>
        <p:nvSpPr>
          <p:cNvPr id="17" name="bg object 17"/>
          <p:cNvSpPr/>
          <p:nvPr/>
        </p:nvSpPr>
        <p:spPr>
          <a:xfrm>
            <a:off x="15848" y="0"/>
            <a:ext cx="12176151" cy="6602145"/>
          </a:xfrm>
          <a:prstGeom prst="rect">
            <a:avLst/>
          </a:prstGeom>
          <a:blipFill>
            <a:blip r:embed="rId2" cstate="print"/>
            <a:stretch>
              <a:fillRect/>
            </a:stretch>
          </a:blipFill>
        </p:spPr>
        <p:txBody>
          <a:bodyPr wrap="square" lIns="0" tIns="0" rIns="0" bIns="0" rtlCol="0"/>
          <a:lstStyle/>
          <a:p>
            <a:endParaRPr/>
          </a:p>
        </p:txBody>
      </p:sp>
      <p:sp>
        <p:nvSpPr>
          <p:cNvPr id="18" name="bg object 18"/>
          <p:cNvSpPr/>
          <p:nvPr/>
        </p:nvSpPr>
        <p:spPr>
          <a:xfrm>
            <a:off x="10900772" y="176612"/>
            <a:ext cx="1163103" cy="1009905"/>
          </a:xfrm>
          <a:prstGeom prst="rect">
            <a:avLst/>
          </a:prstGeom>
          <a:blipFill>
            <a:blip r:embed="rId3"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100" b="0" i="0">
                <a:solidFill>
                  <a:srgbClr val="85BB24"/>
                </a:solidFill>
                <a:latin typeface="Carlito"/>
                <a:cs typeface="Carlito"/>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6" name="Holder 6"/>
          <p:cNvSpPr>
            <a:spLocks noGrp="1"/>
          </p:cNvSpPr>
          <p:nvPr>
            <p:ph type="sldNum" sz="quarter" idx="7"/>
          </p:nvPr>
        </p:nvSpPr>
        <p:spPr/>
        <p:txBody>
          <a:bodyPr lIns="0" tIns="0" rIns="0" bIns="0"/>
          <a:lstStyle>
            <a:lvl1pPr>
              <a:defRPr sz="900" b="0" i="0">
                <a:solidFill>
                  <a:schemeClr val="bg1"/>
                </a:solidFill>
                <a:latin typeface="Carlito"/>
                <a:cs typeface="Carlito"/>
              </a:defRPr>
            </a:lvl1pPr>
          </a:lstStyle>
          <a:p>
            <a:pPr marL="38100">
              <a:lnSpc>
                <a:spcPts val="955"/>
              </a:lnSpc>
            </a:pPr>
            <a:fld id="{81D60167-4931-47E6-BA6A-407CBD079E47}" type="slidenum">
              <a:rPr dirty="0"/>
              <a:t>‹#›</a:t>
            </a:fld>
            <a:endParaRPr/>
          </a:p>
        </p:txBody>
      </p:sp>
      <p:sp>
        <p:nvSpPr>
          <p:cNvPr id="10" name="Holder 4">
            <a:extLst>
              <a:ext uri="{FF2B5EF4-FFF2-40B4-BE49-F238E27FC236}">
                <a16:creationId xmlns:a16="http://schemas.microsoft.com/office/drawing/2014/main" id="{7A9AEA82-AA14-4E9D-9DD9-D87984B9ACB8}"/>
              </a:ext>
            </a:extLst>
          </p:cNvPr>
          <p:cNvSpPr>
            <a:spLocks noGrp="1"/>
          </p:cNvSpPr>
          <p:nvPr>
            <p:ph type="ftr" sz="quarter" idx="5"/>
          </p:nvPr>
        </p:nvSpPr>
        <p:spPr>
          <a:xfrm>
            <a:off x="489000" y="6486474"/>
            <a:ext cx="2099310" cy="128240"/>
          </a:xfrm>
          <a:prstGeom prst="rect">
            <a:avLst/>
          </a:prstGeom>
        </p:spPr>
        <p:txBody>
          <a:bodyPr wrap="square" lIns="0" tIns="0" rIns="0" bIns="0">
            <a:spAutoFit/>
          </a:bodyPr>
          <a:lstStyle>
            <a:lvl1pPr>
              <a:defRPr sz="900" b="0" i="0">
                <a:solidFill>
                  <a:schemeClr val="bg1"/>
                </a:solidFill>
                <a:latin typeface="Carlito"/>
                <a:cs typeface="Carlito"/>
              </a:defRPr>
            </a:lvl1pPr>
          </a:lstStyle>
          <a:p>
            <a:pPr marL="12700">
              <a:lnSpc>
                <a:spcPts val="955"/>
              </a:lnSpc>
            </a:pPr>
            <a:r>
              <a:t>© 202</a:t>
            </a:r>
            <a:r>
              <a:rPr lang="en-US"/>
              <a:t>3</a:t>
            </a:r>
            <a:r>
              <a:t> </a:t>
            </a:r>
            <a:r>
              <a:rPr spc="-5"/>
              <a:t>Deloitte Touche Tohmatsu India</a:t>
            </a:r>
            <a:r>
              <a:rPr spc="-30"/>
              <a:t> </a:t>
            </a:r>
            <a:r>
              <a:t>LLP.</a:t>
            </a:r>
          </a:p>
        </p:txBody>
      </p:sp>
    </p:spTree>
    <p:extLst>
      <p:ext uri="{BB962C8B-B14F-4D97-AF65-F5344CB8AC3E}">
        <p14:creationId xmlns:p14="http://schemas.microsoft.com/office/powerpoint/2010/main" val="17690329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 Black">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505856" y="727200"/>
            <a:ext cx="7200000" cy="5400000"/>
          </a:xfrm>
          <a:prstGeom prst="rect">
            <a:avLst/>
          </a:prstGeom>
        </p:spPr>
        <p:txBody>
          <a:bodyPr/>
          <a:lstStyle>
            <a:lvl1pPr>
              <a:defRPr>
                <a:solidFill>
                  <a:schemeClr val="bg1"/>
                </a:solidFill>
              </a:defRPr>
            </a:lvl1pPr>
          </a:lstStyle>
          <a:p>
            <a:r>
              <a:rPr lang="en-GB" noProof="0" dirty="0"/>
              <a:t>Click icon to add picture</a:t>
            </a:r>
          </a:p>
        </p:txBody>
      </p:sp>
      <p:sp>
        <p:nvSpPr>
          <p:cNvPr id="3" name="Subtitle 2"/>
          <p:cNvSpPr>
            <a:spLocks noGrp="1"/>
          </p:cNvSpPr>
          <p:nvPr>
            <p:ph type="subTitle" idx="1" hasCustomPrompt="1"/>
          </p:nvPr>
        </p:nvSpPr>
        <p:spPr bwMode="gray">
          <a:xfrm>
            <a:off x="503990" y="5864229"/>
            <a:ext cx="5592010"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bg1"/>
                </a:solidFill>
              </a:defRPr>
            </a:lvl1pPr>
            <a:lvl2pPr marL="0" marR="0" indent="0" algn="l" defTabSz="914417" rtl="0" eaLnBrk="1" fontAlgn="auto" latinLnBrk="0" hangingPunct="1">
              <a:lnSpc>
                <a:spcPct val="100000"/>
              </a:lnSpc>
              <a:spcBef>
                <a:spcPts val="0"/>
              </a:spcBef>
              <a:spcAft>
                <a:spcPts val="0"/>
              </a:spcAft>
              <a:buClrTx/>
              <a:buSzPct val="100000"/>
              <a:buFont typeface="Arial"/>
              <a:buNone/>
              <a:tabLst/>
              <a:defRPr sz="1600" b="0">
                <a:solidFill>
                  <a:schemeClr val="bg1"/>
                </a:solidFill>
              </a:defRPr>
            </a:lvl2pPr>
            <a:lvl3pPr marL="0" indent="0" algn="l">
              <a:spcAft>
                <a:spcPts val="0"/>
              </a:spcAft>
              <a:buNone/>
              <a:defRPr sz="1600">
                <a:solidFill>
                  <a:schemeClr val="bg1"/>
                </a:solidFill>
              </a:defRPr>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GB" noProof="0" dirty="0"/>
              <a:t>Click to edit Master title style</a:t>
            </a:r>
          </a:p>
          <a:p>
            <a:pPr marL="0" marR="0" lvl="1" indent="0" algn="l" defTabSz="914417" rtl="0" eaLnBrk="1" fontAlgn="auto" latinLnBrk="0" hangingPunct="1">
              <a:lnSpc>
                <a:spcPct val="100000"/>
              </a:lnSpc>
              <a:spcBef>
                <a:spcPts val="0"/>
              </a:spcBef>
              <a:spcAft>
                <a:spcPts val="0"/>
              </a:spcAft>
              <a:buClrTx/>
              <a:buSzPct val="100000"/>
              <a:buFont typeface="Arial"/>
              <a:buNone/>
              <a:tabLst/>
              <a:defRPr/>
            </a:pPr>
            <a:r>
              <a:rPr lang="en-GB"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a:t>Click to edit Master text styles</a:t>
            </a:r>
          </a:p>
        </p:txBody>
      </p:sp>
    </p:spTree>
    <p:extLst>
      <p:ext uri="{BB962C8B-B14F-4D97-AF65-F5344CB8AC3E}">
        <p14:creationId xmlns:p14="http://schemas.microsoft.com/office/powerpoint/2010/main" val="6140413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50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2489813" y="727200"/>
            <a:ext cx="7200000" cy="5400000"/>
          </a:xfrm>
          <a:prstGeom prst="rect">
            <a:avLst/>
          </a:prstGeom>
        </p:spPr>
        <p:txBody>
          <a:bodyPr/>
          <a:lstStyle/>
          <a:p>
            <a:r>
              <a:rPr lang="en-GB" noProof="0" dirty="0"/>
              <a:t>Click icon to add picture</a:t>
            </a:r>
          </a:p>
        </p:txBody>
      </p:sp>
      <p:sp>
        <p:nvSpPr>
          <p:cNvPr id="3" name="Subtitle 2"/>
          <p:cNvSpPr>
            <a:spLocks noGrp="1"/>
          </p:cNvSpPr>
          <p:nvPr>
            <p:ph type="subTitle" idx="1" hasCustomPrompt="1"/>
          </p:nvPr>
        </p:nvSpPr>
        <p:spPr bwMode="gray">
          <a:xfrm>
            <a:off x="501651" y="5864229"/>
            <a:ext cx="5594348"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tx1"/>
                </a:solidFill>
              </a:defRPr>
            </a:lvl1pPr>
            <a:lvl2pPr marL="0" indent="0" algn="l">
              <a:buNone/>
              <a:defRPr sz="1600" b="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GB" noProof="0" dirty="0"/>
              <a:t>Click to edit Master title style</a:t>
            </a:r>
          </a:p>
          <a:p>
            <a:pPr lvl="1"/>
            <a:r>
              <a:rPr lang="en-GB"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a:t>Click to edit Master text styles</a:t>
            </a:r>
          </a:p>
        </p:txBody>
      </p:sp>
      <p:grpSp>
        <p:nvGrpSpPr>
          <p:cNvPr id="49" name="Group 48"/>
          <p:cNvGrpSpPr>
            <a:grpSpLocks noChangeAspect="1"/>
          </p:cNvGrpSpPr>
          <p:nvPr userDrawn="1"/>
        </p:nvGrpSpPr>
        <p:grpSpPr>
          <a:xfrm>
            <a:off x="501588" y="384728"/>
            <a:ext cx="3650538" cy="572001"/>
            <a:chOff x="719138" y="-4006851"/>
            <a:chExt cx="6234113" cy="1228726"/>
          </a:xfrm>
          <a:solidFill>
            <a:schemeClr val="tx1"/>
          </a:solidFill>
        </p:grpSpPr>
        <p:sp>
          <p:nvSpPr>
            <p:cNvPr id="50"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7"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8"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9"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0"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1"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2"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3"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4"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5"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6"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7"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8"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69"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0"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1"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2"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3"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4"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5"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6"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7"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78"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847517332"/>
      </p:ext>
    </p:extLst>
  </p:cSld>
  <p:clrMapOvr>
    <a:masterClrMapping/>
  </p:clrMapOvr>
  <p:extLst>
    <p:ext uri="{DCECCB84-F9BA-43D5-87BE-67443E8EF086}">
      <p15:sldGuideLst xmlns:p15="http://schemas.microsoft.com/office/powerpoint/2012/main">
        <p15:guide id="1" orient="horz" pos="4508">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 Circle Black">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079463" cy="4038101"/>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Subtitle 2"/>
          <p:cNvSpPr>
            <a:spLocks noGrp="1"/>
          </p:cNvSpPr>
          <p:nvPr>
            <p:ph type="subTitle" idx="1"/>
          </p:nvPr>
        </p:nvSpPr>
        <p:spPr bwMode="gray">
          <a:xfrm>
            <a:off x="503990" y="5864229"/>
            <a:ext cx="5592010"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bg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GB"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a:t>Click to edit Master text styles</a:t>
            </a:r>
          </a:p>
        </p:txBody>
      </p:sp>
      <p:grpSp>
        <p:nvGrpSpPr>
          <p:cNvPr id="16" name="Group 15"/>
          <p:cNvGrpSpPr>
            <a:grpSpLocks noChangeAspect="1"/>
          </p:cNvGrpSpPr>
          <p:nvPr userDrawn="1"/>
        </p:nvGrpSpPr>
        <p:grpSpPr>
          <a:xfrm>
            <a:off x="501588" y="384728"/>
            <a:ext cx="3650538" cy="572001"/>
            <a:chOff x="719138" y="-4006851"/>
            <a:chExt cx="6234113" cy="1228726"/>
          </a:xfrm>
          <a:solidFill>
            <a:schemeClr val="bg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2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6"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354907406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50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 Circle White">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3336000" y="1368000"/>
            <a:ext cx="5079463" cy="4038101"/>
          </a:xfrm>
          <a:prstGeom prst="ellipse">
            <a:avLst/>
          </a:prstGeom>
          <a:ln w="25400">
            <a:solidFill>
              <a:schemeClr val="accent1"/>
            </a:solidFill>
          </a:ln>
        </p:spPr>
        <p:txBody>
          <a:bodyPr lIns="108000" tIns="108000" rIns="108000" bIns="108000" anchor="ctr" anchorCtr="0">
            <a:normAutofit/>
          </a:bodyPr>
          <a:lstStyle>
            <a:lvl1pPr algn="ctr">
              <a:lnSpc>
                <a:spcPts val="4200"/>
              </a:lnSpc>
              <a:defRPr sz="3600" b="0">
                <a:solidFill>
                  <a:schemeClr val="tx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Subtitle 2"/>
          <p:cNvSpPr>
            <a:spLocks noGrp="1"/>
          </p:cNvSpPr>
          <p:nvPr>
            <p:ph type="subTitle" idx="1"/>
          </p:nvPr>
        </p:nvSpPr>
        <p:spPr bwMode="gray">
          <a:xfrm>
            <a:off x="501651" y="5864229"/>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457209" indent="0" algn="ctr">
              <a:buNone/>
              <a:defRPr sz="2000"/>
            </a:lvl2pPr>
            <a:lvl3pPr marL="914417" indent="0" algn="ctr">
              <a:buNone/>
              <a:defRPr sz="1800"/>
            </a:lvl3pPr>
            <a:lvl4pPr marL="1371626" indent="0" algn="ctr">
              <a:buNone/>
              <a:defRPr sz="1600"/>
            </a:lvl4pPr>
            <a:lvl5pPr marL="1828835" indent="0" algn="ctr">
              <a:buNone/>
              <a:defRPr sz="1600"/>
            </a:lvl5pPr>
            <a:lvl6pPr marL="2286044" indent="0" algn="ctr">
              <a:buNone/>
              <a:defRPr sz="1600"/>
            </a:lvl6pPr>
            <a:lvl7pPr marL="2743252" indent="0" algn="ctr">
              <a:buNone/>
              <a:defRPr sz="1600"/>
            </a:lvl7pPr>
            <a:lvl8pPr marL="3200461" indent="0" algn="ctr">
              <a:buNone/>
              <a:defRPr sz="1600"/>
            </a:lvl8pPr>
            <a:lvl9pPr marL="3657669" indent="0" algn="ctr">
              <a:buNone/>
              <a:defRPr sz="1600"/>
            </a:lvl9pPr>
          </a:lstStyle>
          <a:p>
            <a:r>
              <a:rPr lang="en-GB" noProof="0" dirty="0"/>
              <a:t>Click to edit Master subtitle style</a:t>
            </a:r>
          </a:p>
        </p:txBody>
      </p:sp>
      <p:sp>
        <p:nvSpPr>
          <p:cNvPr id="5" name="Text Placeholder 4"/>
          <p:cNvSpPr>
            <a:spLocks noGrp="1"/>
          </p:cNvSpPr>
          <p:nvPr>
            <p:ph type="body" sz="quarter" idx="10"/>
          </p:nvPr>
        </p:nvSpPr>
        <p:spPr>
          <a:xfrm>
            <a:off x="501652" y="6381750"/>
            <a:ext cx="5594349" cy="298450"/>
          </a:xfrm>
          <a:prstGeom prst="rect">
            <a:avLst/>
          </a:prstGeom>
        </p:spPr>
        <p:txBody>
          <a:bodyPr/>
          <a:lstStyle>
            <a:lvl1pPr>
              <a:spcAft>
                <a:spcPts val="0"/>
              </a:spcAft>
              <a:defRPr sz="10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dirty="0"/>
              <a:t>Click to edit Master text styles</a:t>
            </a:r>
          </a:p>
        </p:txBody>
      </p:sp>
      <p:grpSp>
        <p:nvGrpSpPr>
          <p:cNvPr id="16" name="Group 15"/>
          <p:cNvGrpSpPr>
            <a:grpSpLocks noChangeAspect="1"/>
          </p:cNvGrpSpPr>
          <p:nvPr userDrawn="1"/>
        </p:nvGrpSpPr>
        <p:grpSpPr>
          <a:xfrm>
            <a:off x="501588" y="384728"/>
            <a:ext cx="3650538" cy="572001"/>
            <a:chOff x="719138" y="-4006851"/>
            <a:chExt cx="6234113" cy="1228726"/>
          </a:xfrm>
          <a:solidFill>
            <a:schemeClr val="tx1"/>
          </a:solidFill>
        </p:grpSpPr>
        <p:sp>
          <p:nvSpPr>
            <p:cNvPr id="17" name="Freeform 5"/>
            <p:cNvSpPr>
              <a:spLocks noEditPoints="1"/>
            </p:cNvSpPr>
            <p:nvPr/>
          </p:nvSpPr>
          <p:spPr bwMode="auto">
            <a:xfrm>
              <a:off x="719138" y="-4006851"/>
              <a:ext cx="420688" cy="506413"/>
            </a:xfrm>
            <a:custGeom>
              <a:avLst/>
              <a:gdLst>
                <a:gd name="T0" fmla="*/ 112 w 112"/>
                <a:gd name="T1" fmla="*/ 65 h 135"/>
                <a:gd name="T2" fmla="*/ 93 w 112"/>
                <a:gd name="T3" fmla="*/ 116 h 135"/>
                <a:gd name="T4" fmla="*/ 43 w 112"/>
                <a:gd name="T5" fmla="*/ 135 h 135"/>
                <a:gd name="T6" fmla="*/ 0 w 112"/>
                <a:gd name="T7" fmla="*/ 135 h 135"/>
                <a:gd name="T8" fmla="*/ 0 w 112"/>
                <a:gd name="T9" fmla="*/ 0 h 135"/>
                <a:gd name="T10" fmla="*/ 45 w 112"/>
                <a:gd name="T11" fmla="*/ 0 h 135"/>
                <a:gd name="T12" fmla="*/ 94 w 112"/>
                <a:gd name="T13" fmla="*/ 17 h 135"/>
                <a:gd name="T14" fmla="*/ 112 w 112"/>
                <a:gd name="T15" fmla="*/ 65 h 135"/>
                <a:gd name="T16" fmla="*/ 75 w 112"/>
                <a:gd name="T17" fmla="*/ 66 h 135"/>
                <a:gd name="T18" fmla="*/ 68 w 112"/>
                <a:gd name="T19" fmla="*/ 38 h 135"/>
                <a:gd name="T20" fmla="*/ 46 w 112"/>
                <a:gd name="T21" fmla="*/ 29 h 135"/>
                <a:gd name="T22" fmla="*/ 35 w 112"/>
                <a:gd name="T23" fmla="*/ 29 h 135"/>
                <a:gd name="T24" fmla="*/ 35 w 112"/>
                <a:gd name="T25" fmla="*/ 105 h 135"/>
                <a:gd name="T26" fmla="*/ 43 w 112"/>
                <a:gd name="T27" fmla="*/ 105 h 135"/>
                <a:gd name="T28" fmla="*/ 67 w 112"/>
                <a:gd name="T29" fmla="*/ 95 h 135"/>
                <a:gd name="T30" fmla="*/ 75 w 112"/>
                <a:gd name="T31" fmla="*/ 6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35">
                  <a:moveTo>
                    <a:pt x="112" y="65"/>
                  </a:moveTo>
                  <a:cubicBezTo>
                    <a:pt x="112" y="87"/>
                    <a:pt x="105" y="104"/>
                    <a:pt x="93" y="116"/>
                  </a:cubicBezTo>
                  <a:cubicBezTo>
                    <a:pt x="81" y="129"/>
                    <a:pt x="64" y="135"/>
                    <a:pt x="43" y="135"/>
                  </a:cubicBezTo>
                  <a:cubicBezTo>
                    <a:pt x="0" y="135"/>
                    <a:pt x="0" y="135"/>
                    <a:pt x="0" y="135"/>
                  </a:cubicBezTo>
                  <a:cubicBezTo>
                    <a:pt x="0" y="0"/>
                    <a:pt x="0" y="0"/>
                    <a:pt x="0" y="0"/>
                  </a:cubicBezTo>
                  <a:cubicBezTo>
                    <a:pt x="45" y="0"/>
                    <a:pt x="45" y="0"/>
                    <a:pt x="45" y="0"/>
                  </a:cubicBezTo>
                  <a:cubicBezTo>
                    <a:pt x="67" y="0"/>
                    <a:pt x="83" y="6"/>
                    <a:pt x="94" y="17"/>
                  </a:cubicBezTo>
                  <a:cubicBezTo>
                    <a:pt x="106" y="28"/>
                    <a:pt x="112" y="44"/>
                    <a:pt x="112" y="65"/>
                  </a:cubicBezTo>
                  <a:moveTo>
                    <a:pt x="75" y="66"/>
                  </a:moveTo>
                  <a:cubicBezTo>
                    <a:pt x="75" y="53"/>
                    <a:pt x="72" y="44"/>
                    <a:pt x="68" y="38"/>
                  </a:cubicBezTo>
                  <a:cubicBezTo>
                    <a:pt x="63" y="32"/>
                    <a:pt x="56" y="29"/>
                    <a:pt x="46" y="29"/>
                  </a:cubicBezTo>
                  <a:cubicBezTo>
                    <a:pt x="35" y="29"/>
                    <a:pt x="35" y="29"/>
                    <a:pt x="35" y="29"/>
                  </a:cubicBezTo>
                  <a:cubicBezTo>
                    <a:pt x="35" y="105"/>
                    <a:pt x="35" y="105"/>
                    <a:pt x="35" y="105"/>
                  </a:cubicBezTo>
                  <a:cubicBezTo>
                    <a:pt x="43" y="105"/>
                    <a:pt x="43" y="105"/>
                    <a:pt x="43" y="105"/>
                  </a:cubicBezTo>
                  <a:cubicBezTo>
                    <a:pt x="54" y="105"/>
                    <a:pt x="62" y="102"/>
                    <a:pt x="67" y="95"/>
                  </a:cubicBezTo>
                  <a:cubicBezTo>
                    <a:pt x="72" y="89"/>
                    <a:pt x="75" y="79"/>
                    <a:pt x="75"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8" name="Rectangle 6"/>
            <p:cNvSpPr>
              <a:spLocks noChangeArrowheads="1"/>
            </p:cNvSpPr>
            <p:nvPr/>
          </p:nvSpPr>
          <p:spPr bwMode="auto">
            <a:xfrm>
              <a:off x="1593851" y="-4006851"/>
              <a:ext cx="128588" cy="506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19" name="Freeform 7"/>
            <p:cNvSpPr>
              <a:spLocks noEditPoints="1"/>
            </p:cNvSpPr>
            <p:nvPr/>
          </p:nvSpPr>
          <p:spPr bwMode="auto">
            <a:xfrm>
              <a:off x="1770063" y="-3883026"/>
              <a:ext cx="368300" cy="387350"/>
            </a:xfrm>
            <a:custGeom>
              <a:avLst/>
              <a:gdLst>
                <a:gd name="T0" fmla="*/ 98 w 98"/>
                <a:gd name="T1" fmla="*/ 51 h 103"/>
                <a:gd name="T2" fmla="*/ 85 w 98"/>
                <a:gd name="T3" fmla="*/ 90 h 103"/>
                <a:gd name="T4" fmla="*/ 49 w 98"/>
                <a:gd name="T5" fmla="*/ 103 h 103"/>
                <a:gd name="T6" fmla="*/ 13 w 98"/>
                <a:gd name="T7" fmla="*/ 89 h 103"/>
                <a:gd name="T8" fmla="*/ 0 w 98"/>
                <a:gd name="T9" fmla="*/ 51 h 103"/>
                <a:gd name="T10" fmla="*/ 13 w 98"/>
                <a:gd name="T11" fmla="*/ 13 h 103"/>
                <a:gd name="T12" fmla="*/ 49 w 98"/>
                <a:gd name="T13" fmla="*/ 0 h 103"/>
                <a:gd name="T14" fmla="*/ 75 w 98"/>
                <a:gd name="T15" fmla="*/ 6 h 103"/>
                <a:gd name="T16" fmla="*/ 92 w 98"/>
                <a:gd name="T17" fmla="*/ 24 h 103"/>
                <a:gd name="T18" fmla="*/ 98 w 98"/>
                <a:gd name="T19" fmla="*/ 51 h 103"/>
                <a:gd name="T20" fmla="*/ 34 w 98"/>
                <a:gd name="T21" fmla="*/ 51 h 103"/>
                <a:gd name="T22" fmla="*/ 38 w 98"/>
                <a:gd name="T23" fmla="*/ 71 h 103"/>
                <a:gd name="T24" fmla="*/ 49 w 98"/>
                <a:gd name="T25" fmla="*/ 78 h 103"/>
                <a:gd name="T26" fmla="*/ 60 w 98"/>
                <a:gd name="T27" fmla="*/ 71 h 103"/>
                <a:gd name="T28" fmla="*/ 63 w 98"/>
                <a:gd name="T29" fmla="*/ 51 h 103"/>
                <a:gd name="T30" fmla="*/ 60 w 98"/>
                <a:gd name="T31" fmla="*/ 32 h 103"/>
                <a:gd name="T32" fmla="*/ 49 w 98"/>
                <a:gd name="T33" fmla="*/ 25 h 103"/>
                <a:gd name="T34" fmla="*/ 38 w 98"/>
                <a:gd name="T35" fmla="*/ 32 h 103"/>
                <a:gd name="T36" fmla="*/ 34 w 98"/>
                <a:gd name="T3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103">
                  <a:moveTo>
                    <a:pt x="98" y="51"/>
                  </a:moveTo>
                  <a:cubicBezTo>
                    <a:pt x="98" y="68"/>
                    <a:pt x="93" y="80"/>
                    <a:pt x="85" y="90"/>
                  </a:cubicBezTo>
                  <a:cubicBezTo>
                    <a:pt x="76" y="99"/>
                    <a:pt x="64" y="103"/>
                    <a:pt x="49" y="103"/>
                  </a:cubicBezTo>
                  <a:cubicBezTo>
                    <a:pt x="34" y="103"/>
                    <a:pt x="22" y="99"/>
                    <a:pt x="13" y="89"/>
                  </a:cubicBezTo>
                  <a:cubicBezTo>
                    <a:pt x="4" y="80"/>
                    <a:pt x="0" y="67"/>
                    <a:pt x="0" y="51"/>
                  </a:cubicBezTo>
                  <a:cubicBezTo>
                    <a:pt x="0" y="35"/>
                    <a:pt x="4" y="22"/>
                    <a:pt x="13" y="13"/>
                  </a:cubicBezTo>
                  <a:cubicBezTo>
                    <a:pt x="21" y="4"/>
                    <a:pt x="34" y="0"/>
                    <a:pt x="49" y="0"/>
                  </a:cubicBezTo>
                  <a:cubicBezTo>
                    <a:pt x="59" y="0"/>
                    <a:pt x="67" y="2"/>
                    <a:pt x="75" y="6"/>
                  </a:cubicBezTo>
                  <a:cubicBezTo>
                    <a:pt x="82" y="10"/>
                    <a:pt x="88" y="16"/>
                    <a:pt x="92" y="24"/>
                  </a:cubicBezTo>
                  <a:cubicBezTo>
                    <a:pt x="96" y="32"/>
                    <a:pt x="98" y="41"/>
                    <a:pt x="98" y="51"/>
                  </a:cubicBezTo>
                  <a:moveTo>
                    <a:pt x="34" y="51"/>
                  </a:moveTo>
                  <a:cubicBezTo>
                    <a:pt x="34" y="60"/>
                    <a:pt x="35" y="66"/>
                    <a:pt x="38" y="71"/>
                  </a:cubicBezTo>
                  <a:cubicBezTo>
                    <a:pt x="40" y="75"/>
                    <a:pt x="44" y="78"/>
                    <a:pt x="49" y="78"/>
                  </a:cubicBezTo>
                  <a:cubicBezTo>
                    <a:pt x="54" y="78"/>
                    <a:pt x="58" y="75"/>
                    <a:pt x="60" y="71"/>
                  </a:cubicBezTo>
                  <a:cubicBezTo>
                    <a:pt x="62" y="66"/>
                    <a:pt x="63" y="60"/>
                    <a:pt x="63" y="51"/>
                  </a:cubicBezTo>
                  <a:cubicBezTo>
                    <a:pt x="63" y="43"/>
                    <a:pt x="62" y="36"/>
                    <a:pt x="60" y="32"/>
                  </a:cubicBezTo>
                  <a:cubicBezTo>
                    <a:pt x="58" y="27"/>
                    <a:pt x="54" y="25"/>
                    <a:pt x="49" y="25"/>
                  </a:cubicBezTo>
                  <a:cubicBezTo>
                    <a:pt x="44" y="25"/>
                    <a:pt x="40" y="27"/>
                    <a:pt x="38" y="32"/>
                  </a:cubicBezTo>
                  <a:cubicBezTo>
                    <a:pt x="35" y="36"/>
                    <a:pt x="34" y="43"/>
                    <a:pt x="34"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0" name="Rectangle 8"/>
            <p:cNvSpPr>
              <a:spLocks noChangeArrowheads="1"/>
            </p:cNvSpPr>
            <p:nvPr/>
          </p:nvSpPr>
          <p:spPr bwMode="auto">
            <a:xfrm>
              <a:off x="2187576" y="-3879851"/>
              <a:ext cx="127000" cy="379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1" name="Rectangle 9"/>
            <p:cNvSpPr>
              <a:spLocks noChangeArrowheads="1"/>
            </p:cNvSpPr>
            <p:nvPr/>
          </p:nvSpPr>
          <p:spPr bwMode="auto">
            <a:xfrm>
              <a:off x="2187576" y="-4006851"/>
              <a:ext cx="127000" cy="82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2" name="Rectangle 10"/>
            <p:cNvSpPr>
              <a:spLocks noChangeArrowheads="1"/>
            </p:cNvSpPr>
            <p:nvPr/>
          </p:nvSpPr>
          <p:spPr bwMode="auto">
            <a:xfrm>
              <a:off x="2401888" y="-3297238"/>
              <a:ext cx="120650"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3" name="Freeform 11"/>
            <p:cNvSpPr>
              <a:spLocks/>
            </p:cNvSpPr>
            <p:nvPr/>
          </p:nvSpPr>
          <p:spPr bwMode="auto">
            <a:xfrm>
              <a:off x="2363788" y="-3995738"/>
              <a:ext cx="271463" cy="500063"/>
            </a:xfrm>
            <a:custGeom>
              <a:avLst/>
              <a:gdLst>
                <a:gd name="T0" fmla="*/ 56 w 72"/>
                <a:gd name="T1" fmla="*/ 106 h 133"/>
                <a:gd name="T2" fmla="*/ 72 w 72"/>
                <a:gd name="T3" fmla="*/ 103 h 133"/>
                <a:gd name="T4" fmla="*/ 72 w 72"/>
                <a:gd name="T5" fmla="*/ 128 h 133"/>
                <a:gd name="T6" fmla="*/ 59 w 72"/>
                <a:gd name="T7" fmla="*/ 132 h 133"/>
                <a:gd name="T8" fmla="*/ 44 w 72"/>
                <a:gd name="T9" fmla="*/ 133 h 133"/>
                <a:gd name="T10" fmla="*/ 20 w 72"/>
                <a:gd name="T11" fmla="*/ 125 h 133"/>
                <a:gd name="T12" fmla="*/ 12 w 72"/>
                <a:gd name="T13" fmla="*/ 99 h 133"/>
                <a:gd name="T14" fmla="*/ 12 w 72"/>
                <a:gd name="T15" fmla="*/ 57 h 133"/>
                <a:gd name="T16" fmla="*/ 0 w 72"/>
                <a:gd name="T17" fmla="*/ 57 h 133"/>
                <a:gd name="T18" fmla="*/ 0 w 72"/>
                <a:gd name="T19" fmla="*/ 31 h 133"/>
                <a:gd name="T20" fmla="*/ 12 w 72"/>
                <a:gd name="T21" fmla="*/ 31 h 133"/>
                <a:gd name="T22" fmla="*/ 12 w 72"/>
                <a:gd name="T23" fmla="*/ 6 h 133"/>
                <a:gd name="T24" fmla="*/ 46 w 72"/>
                <a:gd name="T25" fmla="*/ 0 h 133"/>
                <a:gd name="T26" fmla="*/ 46 w 72"/>
                <a:gd name="T27" fmla="*/ 31 h 133"/>
                <a:gd name="T28" fmla="*/ 68 w 72"/>
                <a:gd name="T29" fmla="*/ 31 h 133"/>
                <a:gd name="T30" fmla="*/ 68 w 72"/>
                <a:gd name="T31" fmla="*/ 57 h 133"/>
                <a:gd name="T32" fmla="*/ 46 w 72"/>
                <a:gd name="T33" fmla="*/ 57 h 133"/>
                <a:gd name="T34" fmla="*/ 46 w 72"/>
                <a:gd name="T35" fmla="*/ 96 h 133"/>
                <a:gd name="T36" fmla="*/ 56 w 72"/>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33">
                  <a:moveTo>
                    <a:pt x="56" y="106"/>
                  </a:moveTo>
                  <a:cubicBezTo>
                    <a:pt x="60" y="106"/>
                    <a:pt x="66" y="105"/>
                    <a:pt x="72" y="103"/>
                  </a:cubicBezTo>
                  <a:cubicBezTo>
                    <a:pt x="72" y="128"/>
                    <a:pt x="72" y="128"/>
                    <a:pt x="72" y="128"/>
                  </a:cubicBezTo>
                  <a:cubicBezTo>
                    <a:pt x="67" y="130"/>
                    <a:pt x="63" y="131"/>
                    <a:pt x="59" y="132"/>
                  </a:cubicBezTo>
                  <a:cubicBezTo>
                    <a:pt x="55" y="133"/>
                    <a:pt x="50" y="133"/>
                    <a:pt x="44" y="133"/>
                  </a:cubicBezTo>
                  <a:cubicBezTo>
                    <a:pt x="33" y="133"/>
                    <a:pt x="25" y="131"/>
                    <a:pt x="20" y="125"/>
                  </a:cubicBezTo>
                  <a:cubicBezTo>
                    <a:pt x="15"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6"/>
                    <a:pt x="12" y="6"/>
                    <a:pt x="12" y="6"/>
                  </a:cubicBezTo>
                  <a:cubicBezTo>
                    <a:pt x="46" y="0"/>
                    <a:pt x="46" y="0"/>
                    <a:pt x="46" y="0"/>
                  </a:cubicBezTo>
                  <a:cubicBezTo>
                    <a:pt x="46" y="31"/>
                    <a:pt x="46" y="31"/>
                    <a:pt x="46" y="31"/>
                  </a:cubicBezTo>
                  <a:cubicBezTo>
                    <a:pt x="68" y="31"/>
                    <a:pt x="68" y="31"/>
                    <a:pt x="68" y="31"/>
                  </a:cubicBezTo>
                  <a:cubicBezTo>
                    <a:pt x="68" y="57"/>
                    <a:pt x="68" y="57"/>
                    <a:pt x="68" y="57"/>
                  </a:cubicBezTo>
                  <a:cubicBezTo>
                    <a:pt x="46" y="57"/>
                    <a:pt x="46" y="57"/>
                    <a:pt x="46" y="57"/>
                  </a:cubicBezTo>
                  <a:cubicBezTo>
                    <a:pt x="46" y="96"/>
                    <a:pt x="46" y="96"/>
                    <a:pt x="46" y="96"/>
                  </a:cubicBezTo>
                  <a:cubicBezTo>
                    <a:pt x="46" y="103"/>
                    <a:pt x="49" y="106"/>
                    <a:pt x="56"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4" name="Freeform 12"/>
            <p:cNvSpPr>
              <a:spLocks/>
            </p:cNvSpPr>
            <p:nvPr/>
          </p:nvSpPr>
          <p:spPr bwMode="auto">
            <a:xfrm>
              <a:off x="2660651" y="-3995738"/>
              <a:ext cx="266700" cy="500063"/>
            </a:xfrm>
            <a:custGeom>
              <a:avLst/>
              <a:gdLst>
                <a:gd name="T0" fmla="*/ 55 w 71"/>
                <a:gd name="T1" fmla="*/ 106 h 133"/>
                <a:gd name="T2" fmla="*/ 71 w 71"/>
                <a:gd name="T3" fmla="*/ 103 h 133"/>
                <a:gd name="T4" fmla="*/ 71 w 71"/>
                <a:gd name="T5" fmla="*/ 128 h 133"/>
                <a:gd name="T6" fmla="*/ 58 w 71"/>
                <a:gd name="T7" fmla="*/ 132 h 133"/>
                <a:gd name="T8" fmla="*/ 44 w 71"/>
                <a:gd name="T9" fmla="*/ 133 h 133"/>
                <a:gd name="T10" fmla="*/ 19 w 71"/>
                <a:gd name="T11" fmla="*/ 125 h 133"/>
                <a:gd name="T12" fmla="*/ 12 w 71"/>
                <a:gd name="T13" fmla="*/ 99 h 133"/>
                <a:gd name="T14" fmla="*/ 12 w 71"/>
                <a:gd name="T15" fmla="*/ 57 h 133"/>
                <a:gd name="T16" fmla="*/ 0 w 71"/>
                <a:gd name="T17" fmla="*/ 57 h 133"/>
                <a:gd name="T18" fmla="*/ 0 w 71"/>
                <a:gd name="T19" fmla="*/ 31 h 133"/>
                <a:gd name="T20" fmla="*/ 12 w 71"/>
                <a:gd name="T21" fmla="*/ 31 h 133"/>
                <a:gd name="T22" fmla="*/ 12 w 71"/>
                <a:gd name="T23" fmla="*/ 5 h 133"/>
                <a:gd name="T24" fmla="*/ 46 w 71"/>
                <a:gd name="T25" fmla="*/ 0 h 133"/>
                <a:gd name="T26" fmla="*/ 46 w 71"/>
                <a:gd name="T27" fmla="*/ 31 h 133"/>
                <a:gd name="T28" fmla="*/ 67 w 71"/>
                <a:gd name="T29" fmla="*/ 31 h 133"/>
                <a:gd name="T30" fmla="*/ 67 w 71"/>
                <a:gd name="T31" fmla="*/ 57 h 133"/>
                <a:gd name="T32" fmla="*/ 46 w 71"/>
                <a:gd name="T33" fmla="*/ 57 h 133"/>
                <a:gd name="T34" fmla="*/ 46 w 71"/>
                <a:gd name="T35" fmla="*/ 96 h 133"/>
                <a:gd name="T36" fmla="*/ 55 w 71"/>
                <a:gd name="T3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133">
                  <a:moveTo>
                    <a:pt x="55" y="106"/>
                  </a:moveTo>
                  <a:cubicBezTo>
                    <a:pt x="59" y="106"/>
                    <a:pt x="65" y="105"/>
                    <a:pt x="71" y="103"/>
                  </a:cubicBezTo>
                  <a:cubicBezTo>
                    <a:pt x="71" y="128"/>
                    <a:pt x="71" y="128"/>
                    <a:pt x="71" y="128"/>
                  </a:cubicBezTo>
                  <a:cubicBezTo>
                    <a:pt x="67" y="130"/>
                    <a:pt x="62" y="131"/>
                    <a:pt x="58" y="132"/>
                  </a:cubicBezTo>
                  <a:cubicBezTo>
                    <a:pt x="54" y="133"/>
                    <a:pt x="49" y="133"/>
                    <a:pt x="44" y="133"/>
                  </a:cubicBezTo>
                  <a:cubicBezTo>
                    <a:pt x="32" y="133"/>
                    <a:pt x="24" y="131"/>
                    <a:pt x="19" y="125"/>
                  </a:cubicBezTo>
                  <a:cubicBezTo>
                    <a:pt x="14" y="119"/>
                    <a:pt x="12" y="110"/>
                    <a:pt x="12" y="99"/>
                  </a:cubicBezTo>
                  <a:cubicBezTo>
                    <a:pt x="12" y="57"/>
                    <a:pt x="12" y="57"/>
                    <a:pt x="12" y="57"/>
                  </a:cubicBezTo>
                  <a:cubicBezTo>
                    <a:pt x="0" y="57"/>
                    <a:pt x="0" y="57"/>
                    <a:pt x="0" y="57"/>
                  </a:cubicBezTo>
                  <a:cubicBezTo>
                    <a:pt x="0" y="31"/>
                    <a:pt x="0" y="31"/>
                    <a:pt x="0" y="31"/>
                  </a:cubicBezTo>
                  <a:cubicBezTo>
                    <a:pt x="12" y="31"/>
                    <a:pt x="12" y="31"/>
                    <a:pt x="12" y="31"/>
                  </a:cubicBezTo>
                  <a:cubicBezTo>
                    <a:pt x="12" y="5"/>
                    <a:pt x="12" y="5"/>
                    <a:pt x="12" y="5"/>
                  </a:cubicBezTo>
                  <a:cubicBezTo>
                    <a:pt x="46" y="0"/>
                    <a:pt x="46" y="0"/>
                    <a:pt x="46" y="0"/>
                  </a:cubicBezTo>
                  <a:cubicBezTo>
                    <a:pt x="46" y="31"/>
                    <a:pt x="46" y="31"/>
                    <a:pt x="46" y="31"/>
                  </a:cubicBezTo>
                  <a:cubicBezTo>
                    <a:pt x="67" y="31"/>
                    <a:pt x="67" y="31"/>
                    <a:pt x="67" y="31"/>
                  </a:cubicBezTo>
                  <a:cubicBezTo>
                    <a:pt x="67" y="57"/>
                    <a:pt x="67" y="57"/>
                    <a:pt x="67" y="57"/>
                  </a:cubicBezTo>
                  <a:cubicBezTo>
                    <a:pt x="46" y="57"/>
                    <a:pt x="46" y="57"/>
                    <a:pt x="46" y="57"/>
                  </a:cubicBezTo>
                  <a:cubicBezTo>
                    <a:pt x="46" y="96"/>
                    <a:pt x="46" y="96"/>
                    <a:pt x="46" y="96"/>
                  </a:cubicBezTo>
                  <a:cubicBezTo>
                    <a:pt x="46" y="103"/>
                    <a:pt x="49" y="106"/>
                    <a:pt x="55"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5" name="Freeform 13"/>
            <p:cNvSpPr>
              <a:spLocks noEditPoints="1"/>
            </p:cNvSpPr>
            <p:nvPr/>
          </p:nvSpPr>
          <p:spPr bwMode="auto">
            <a:xfrm>
              <a:off x="2957513" y="-3883026"/>
              <a:ext cx="357188" cy="387350"/>
            </a:xfrm>
            <a:custGeom>
              <a:avLst/>
              <a:gdLst>
                <a:gd name="T0" fmla="*/ 83 w 95"/>
                <a:gd name="T1" fmla="*/ 11 h 103"/>
                <a:gd name="T2" fmla="*/ 48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4" y="3"/>
                    <a:pt x="63" y="0"/>
                    <a:pt x="48" y="0"/>
                  </a:cubicBezTo>
                  <a:cubicBezTo>
                    <a:pt x="33" y="0"/>
                    <a:pt x="21" y="4"/>
                    <a:pt x="13" y="13"/>
                  </a:cubicBezTo>
                  <a:cubicBezTo>
                    <a:pt x="4" y="22"/>
                    <a:pt x="0" y="35"/>
                    <a:pt x="0" y="52"/>
                  </a:cubicBezTo>
                  <a:cubicBezTo>
                    <a:pt x="0" y="69"/>
                    <a:pt x="4" y="81"/>
                    <a:pt x="14" y="90"/>
                  </a:cubicBezTo>
                  <a:cubicBezTo>
                    <a:pt x="23" y="99"/>
                    <a:pt x="35" y="103"/>
                    <a:pt x="52" y="103"/>
                  </a:cubicBezTo>
                  <a:cubicBezTo>
                    <a:pt x="59" y="103"/>
                    <a:pt x="66" y="103"/>
                    <a:pt x="72" y="102"/>
                  </a:cubicBezTo>
                  <a:cubicBezTo>
                    <a:pt x="77" y="101"/>
                    <a:pt x="83" y="99"/>
                    <a:pt x="88" y="96"/>
                  </a:cubicBezTo>
                  <a:cubicBezTo>
                    <a:pt x="83" y="74"/>
                    <a:pt x="83" y="74"/>
                    <a:pt x="83" y="74"/>
                  </a:cubicBezTo>
                  <a:cubicBezTo>
                    <a:pt x="79" y="75"/>
                    <a:pt x="75" y="76"/>
                    <a:pt x="72" y="77"/>
                  </a:cubicBezTo>
                  <a:cubicBezTo>
                    <a:pt x="67" y="78"/>
                    <a:pt x="62" y="79"/>
                    <a:pt x="56" y="79"/>
                  </a:cubicBezTo>
                  <a:cubicBezTo>
                    <a:pt x="49" y="79"/>
                    <a:pt x="44" y="77"/>
                    <a:pt x="40" y="74"/>
                  </a:cubicBezTo>
                  <a:cubicBezTo>
                    <a:pt x="36" y="71"/>
                    <a:pt x="34" y="66"/>
                    <a:pt x="34" y="61"/>
                  </a:cubicBezTo>
                  <a:cubicBezTo>
                    <a:pt x="95" y="61"/>
                    <a:pt x="95" y="61"/>
                    <a:pt x="95" y="61"/>
                  </a:cubicBezTo>
                  <a:cubicBezTo>
                    <a:pt x="95" y="45"/>
                    <a:pt x="95" y="45"/>
                    <a:pt x="95" y="45"/>
                  </a:cubicBezTo>
                  <a:cubicBezTo>
                    <a:pt x="95" y="31"/>
                    <a:pt x="91" y="19"/>
                    <a:pt x="83" y="11"/>
                  </a:cubicBezTo>
                  <a:moveTo>
                    <a:pt x="35" y="39"/>
                  </a:moveTo>
                  <a:cubicBezTo>
                    <a:pt x="35" y="34"/>
                    <a:pt x="37" y="30"/>
                    <a:pt x="40" y="27"/>
                  </a:cubicBezTo>
                  <a:cubicBezTo>
                    <a:pt x="42" y="24"/>
                    <a:pt x="46" y="23"/>
                    <a:pt x="50" y="23"/>
                  </a:cubicBezTo>
                  <a:cubicBezTo>
                    <a:pt x="54" y="23"/>
                    <a:pt x="57" y="25"/>
                    <a:pt x="60" y="27"/>
                  </a:cubicBezTo>
                  <a:cubicBezTo>
                    <a:pt x="62"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6" name="Freeform 14"/>
            <p:cNvSpPr>
              <a:spLocks noEditPoints="1"/>
            </p:cNvSpPr>
            <p:nvPr/>
          </p:nvSpPr>
          <p:spPr bwMode="auto">
            <a:xfrm>
              <a:off x="1173163" y="-3883026"/>
              <a:ext cx="357188" cy="387350"/>
            </a:xfrm>
            <a:custGeom>
              <a:avLst/>
              <a:gdLst>
                <a:gd name="T0" fmla="*/ 83 w 95"/>
                <a:gd name="T1" fmla="*/ 11 h 103"/>
                <a:gd name="T2" fmla="*/ 49 w 95"/>
                <a:gd name="T3" fmla="*/ 0 h 103"/>
                <a:gd name="T4" fmla="*/ 13 w 95"/>
                <a:gd name="T5" fmla="*/ 13 h 103"/>
                <a:gd name="T6" fmla="*/ 0 w 95"/>
                <a:gd name="T7" fmla="*/ 52 h 103"/>
                <a:gd name="T8" fmla="*/ 14 w 95"/>
                <a:gd name="T9" fmla="*/ 90 h 103"/>
                <a:gd name="T10" fmla="*/ 52 w 95"/>
                <a:gd name="T11" fmla="*/ 103 h 103"/>
                <a:gd name="T12" fmla="*/ 72 w 95"/>
                <a:gd name="T13" fmla="*/ 102 h 103"/>
                <a:gd name="T14" fmla="*/ 88 w 95"/>
                <a:gd name="T15" fmla="*/ 96 h 103"/>
                <a:gd name="T16" fmla="*/ 83 w 95"/>
                <a:gd name="T17" fmla="*/ 74 h 103"/>
                <a:gd name="T18" fmla="*/ 72 w 95"/>
                <a:gd name="T19" fmla="*/ 77 h 103"/>
                <a:gd name="T20" fmla="*/ 56 w 95"/>
                <a:gd name="T21" fmla="*/ 79 h 103"/>
                <a:gd name="T22" fmla="*/ 40 w 95"/>
                <a:gd name="T23" fmla="*/ 74 h 103"/>
                <a:gd name="T24" fmla="*/ 34 w 95"/>
                <a:gd name="T25" fmla="*/ 61 h 103"/>
                <a:gd name="T26" fmla="*/ 95 w 95"/>
                <a:gd name="T27" fmla="*/ 61 h 103"/>
                <a:gd name="T28" fmla="*/ 95 w 95"/>
                <a:gd name="T29" fmla="*/ 45 h 103"/>
                <a:gd name="T30" fmla="*/ 83 w 95"/>
                <a:gd name="T31" fmla="*/ 11 h 103"/>
                <a:gd name="T32" fmla="*/ 35 w 95"/>
                <a:gd name="T33" fmla="*/ 39 h 103"/>
                <a:gd name="T34" fmla="*/ 40 w 95"/>
                <a:gd name="T35" fmla="*/ 27 h 103"/>
                <a:gd name="T36" fmla="*/ 50 w 95"/>
                <a:gd name="T37" fmla="*/ 23 h 103"/>
                <a:gd name="T38" fmla="*/ 60 w 95"/>
                <a:gd name="T39" fmla="*/ 27 h 103"/>
                <a:gd name="T40" fmla="*/ 64 w 95"/>
                <a:gd name="T41" fmla="*/ 39 h 103"/>
                <a:gd name="T42" fmla="*/ 35 w 95"/>
                <a:gd name="T43"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3">
                  <a:moveTo>
                    <a:pt x="83" y="11"/>
                  </a:moveTo>
                  <a:cubicBezTo>
                    <a:pt x="75" y="3"/>
                    <a:pt x="63" y="0"/>
                    <a:pt x="49" y="0"/>
                  </a:cubicBezTo>
                  <a:cubicBezTo>
                    <a:pt x="33" y="0"/>
                    <a:pt x="21" y="4"/>
                    <a:pt x="13" y="13"/>
                  </a:cubicBezTo>
                  <a:cubicBezTo>
                    <a:pt x="4" y="22"/>
                    <a:pt x="0" y="35"/>
                    <a:pt x="0" y="52"/>
                  </a:cubicBezTo>
                  <a:cubicBezTo>
                    <a:pt x="0" y="69"/>
                    <a:pt x="5" y="81"/>
                    <a:pt x="14" y="90"/>
                  </a:cubicBezTo>
                  <a:cubicBezTo>
                    <a:pt x="23" y="99"/>
                    <a:pt x="35" y="103"/>
                    <a:pt x="52" y="103"/>
                  </a:cubicBezTo>
                  <a:cubicBezTo>
                    <a:pt x="60" y="103"/>
                    <a:pt x="66" y="103"/>
                    <a:pt x="72" y="102"/>
                  </a:cubicBezTo>
                  <a:cubicBezTo>
                    <a:pt x="78" y="101"/>
                    <a:pt x="83" y="99"/>
                    <a:pt x="88" y="96"/>
                  </a:cubicBezTo>
                  <a:cubicBezTo>
                    <a:pt x="83" y="74"/>
                    <a:pt x="83" y="74"/>
                    <a:pt x="83" y="74"/>
                  </a:cubicBezTo>
                  <a:cubicBezTo>
                    <a:pt x="79" y="75"/>
                    <a:pt x="76" y="76"/>
                    <a:pt x="72" y="77"/>
                  </a:cubicBezTo>
                  <a:cubicBezTo>
                    <a:pt x="67" y="78"/>
                    <a:pt x="62" y="79"/>
                    <a:pt x="56" y="79"/>
                  </a:cubicBezTo>
                  <a:cubicBezTo>
                    <a:pt x="49" y="79"/>
                    <a:pt x="44" y="77"/>
                    <a:pt x="40" y="74"/>
                  </a:cubicBezTo>
                  <a:cubicBezTo>
                    <a:pt x="37" y="71"/>
                    <a:pt x="35" y="66"/>
                    <a:pt x="34" y="61"/>
                  </a:cubicBezTo>
                  <a:cubicBezTo>
                    <a:pt x="95" y="61"/>
                    <a:pt x="95" y="61"/>
                    <a:pt x="95" y="61"/>
                  </a:cubicBezTo>
                  <a:cubicBezTo>
                    <a:pt x="95" y="45"/>
                    <a:pt x="95" y="45"/>
                    <a:pt x="95" y="45"/>
                  </a:cubicBezTo>
                  <a:cubicBezTo>
                    <a:pt x="95" y="31"/>
                    <a:pt x="91" y="19"/>
                    <a:pt x="83" y="11"/>
                  </a:cubicBezTo>
                  <a:moveTo>
                    <a:pt x="35" y="39"/>
                  </a:moveTo>
                  <a:cubicBezTo>
                    <a:pt x="36" y="34"/>
                    <a:pt x="37" y="30"/>
                    <a:pt x="40" y="27"/>
                  </a:cubicBezTo>
                  <a:cubicBezTo>
                    <a:pt x="42" y="24"/>
                    <a:pt x="46" y="23"/>
                    <a:pt x="50" y="23"/>
                  </a:cubicBezTo>
                  <a:cubicBezTo>
                    <a:pt x="54" y="23"/>
                    <a:pt x="58" y="25"/>
                    <a:pt x="60" y="27"/>
                  </a:cubicBezTo>
                  <a:cubicBezTo>
                    <a:pt x="63" y="30"/>
                    <a:pt x="64" y="34"/>
                    <a:pt x="64" y="39"/>
                  </a:cubicBezTo>
                  <a:lnTo>
                    <a:pt x="3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7" name="Freeform 15"/>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8" name="Freeform 16"/>
            <p:cNvSpPr>
              <a:spLocks/>
            </p:cNvSpPr>
            <p:nvPr/>
          </p:nvSpPr>
          <p:spPr bwMode="auto">
            <a:xfrm>
              <a:off x="719138" y="-3278188"/>
              <a:ext cx="423863" cy="493713"/>
            </a:xfrm>
            <a:custGeom>
              <a:avLst/>
              <a:gdLst>
                <a:gd name="T0" fmla="*/ 267 w 267"/>
                <a:gd name="T1" fmla="*/ 311 h 311"/>
                <a:gd name="T2" fmla="*/ 182 w 267"/>
                <a:gd name="T3" fmla="*/ 311 h 311"/>
                <a:gd name="T4" fmla="*/ 182 w 267"/>
                <a:gd name="T5" fmla="*/ 185 h 311"/>
                <a:gd name="T6" fmla="*/ 85 w 267"/>
                <a:gd name="T7" fmla="*/ 185 h 311"/>
                <a:gd name="T8" fmla="*/ 85 w 267"/>
                <a:gd name="T9" fmla="*/ 311 h 311"/>
                <a:gd name="T10" fmla="*/ 0 w 267"/>
                <a:gd name="T11" fmla="*/ 311 h 311"/>
                <a:gd name="T12" fmla="*/ 0 w 267"/>
                <a:gd name="T13" fmla="*/ 0 h 311"/>
                <a:gd name="T14" fmla="*/ 85 w 267"/>
                <a:gd name="T15" fmla="*/ 0 h 311"/>
                <a:gd name="T16" fmla="*/ 85 w 267"/>
                <a:gd name="T17" fmla="*/ 116 h 311"/>
                <a:gd name="T18" fmla="*/ 182 w 267"/>
                <a:gd name="T19" fmla="*/ 116 h 311"/>
                <a:gd name="T20" fmla="*/ 182 w 267"/>
                <a:gd name="T21" fmla="*/ 0 h 311"/>
                <a:gd name="T22" fmla="*/ 267 w 267"/>
                <a:gd name="T23" fmla="*/ 0 h 311"/>
                <a:gd name="T24" fmla="*/ 267 w 267"/>
                <a:gd name="T2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311">
                  <a:moveTo>
                    <a:pt x="267" y="311"/>
                  </a:moveTo>
                  <a:lnTo>
                    <a:pt x="182" y="311"/>
                  </a:lnTo>
                  <a:lnTo>
                    <a:pt x="182" y="185"/>
                  </a:lnTo>
                  <a:lnTo>
                    <a:pt x="85" y="185"/>
                  </a:lnTo>
                  <a:lnTo>
                    <a:pt x="85" y="311"/>
                  </a:lnTo>
                  <a:lnTo>
                    <a:pt x="0" y="311"/>
                  </a:lnTo>
                  <a:lnTo>
                    <a:pt x="0" y="0"/>
                  </a:lnTo>
                  <a:lnTo>
                    <a:pt x="85" y="0"/>
                  </a:lnTo>
                  <a:lnTo>
                    <a:pt x="85" y="116"/>
                  </a:lnTo>
                  <a:lnTo>
                    <a:pt x="182" y="116"/>
                  </a:lnTo>
                  <a:lnTo>
                    <a:pt x="182" y="0"/>
                  </a:lnTo>
                  <a:lnTo>
                    <a:pt x="267" y="0"/>
                  </a:lnTo>
                  <a:lnTo>
                    <a:pt x="267" y="311"/>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39" name="Freeform 17"/>
            <p:cNvSpPr>
              <a:spLocks noEditPoints="1"/>
            </p:cNvSpPr>
            <p:nvPr/>
          </p:nvSpPr>
          <p:spPr bwMode="auto">
            <a:xfrm>
              <a:off x="1192213" y="-3171826"/>
              <a:ext cx="360363" cy="393700"/>
            </a:xfrm>
            <a:custGeom>
              <a:avLst/>
              <a:gdLst>
                <a:gd name="T0" fmla="*/ 72 w 96"/>
                <a:gd name="T1" fmla="*/ 103 h 105"/>
                <a:gd name="T2" fmla="*/ 65 w 96"/>
                <a:gd name="T3" fmla="*/ 90 h 105"/>
                <a:gd name="T4" fmla="*/ 65 w 96"/>
                <a:gd name="T5" fmla="*/ 90 h 105"/>
                <a:gd name="T6" fmla="*/ 50 w 96"/>
                <a:gd name="T7" fmla="*/ 102 h 105"/>
                <a:gd name="T8" fmla="*/ 31 w 96"/>
                <a:gd name="T9" fmla="*/ 105 h 105"/>
                <a:gd name="T10" fmla="*/ 9 w 96"/>
                <a:gd name="T11" fmla="*/ 97 h 105"/>
                <a:gd name="T12" fmla="*/ 0 w 96"/>
                <a:gd name="T13" fmla="*/ 72 h 105"/>
                <a:gd name="T14" fmla="*/ 12 w 96"/>
                <a:gd name="T15" fmla="*/ 48 h 105"/>
                <a:gd name="T16" fmla="*/ 44 w 96"/>
                <a:gd name="T17" fmla="*/ 39 h 105"/>
                <a:gd name="T18" fmla="*/ 61 w 96"/>
                <a:gd name="T19" fmla="*/ 39 h 105"/>
                <a:gd name="T20" fmla="*/ 61 w 96"/>
                <a:gd name="T21" fmla="*/ 37 h 105"/>
                <a:gd name="T22" fmla="*/ 49 w 96"/>
                <a:gd name="T23" fmla="*/ 25 h 105"/>
                <a:gd name="T24" fmla="*/ 21 w 96"/>
                <a:gd name="T25" fmla="*/ 32 h 105"/>
                <a:gd name="T26" fmla="*/ 10 w 96"/>
                <a:gd name="T27" fmla="*/ 9 h 105"/>
                <a:gd name="T28" fmla="*/ 55 w 96"/>
                <a:gd name="T29" fmla="*/ 0 h 105"/>
                <a:gd name="T30" fmla="*/ 86 w 96"/>
                <a:gd name="T31" fmla="*/ 10 h 105"/>
                <a:gd name="T32" fmla="*/ 96 w 96"/>
                <a:gd name="T33" fmla="*/ 37 h 105"/>
                <a:gd name="T34" fmla="*/ 96 w 96"/>
                <a:gd name="T35" fmla="*/ 103 h 105"/>
                <a:gd name="T36" fmla="*/ 72 w 96"/>
                <a:gd name="T37" fmla="*/ 103 h 105"/>
                <a:gd name="T38" fmla="*/ 46 w 96"/>
                <a:gd name="T39" fmla="*/ 80 h 105"/>
                <a:gd name="T40" fmla="*/ 57 w 96"/>
                <a:gd name="T41" fmla="*/ 76 h 105"/>
                <a:gd name="T42" fmla="*/ 62 w 96"/>
                <a:gd name="T43" fmla="*/ 66 h 105"/>
                <a:gd name="T44" fmla="*/ 62 w 96"/>
                <a:gd name="T45" fmla="*/ 58 h 105"/>
                <a:gd name="T46" fmla="*/ 53 w 96"/>
                <a:gd name="T47" fmla="*/ 58 h 105"/>
                <a:gd name="T48" fmla="*/ 36 w 96"/>
                <a:gd name="T49" fmla="*/ 71 h 105"/>
                <a:gd name="T50" fmla="*/ 46 w 96"/>
                <a:gd name="T51" fmla="*/ 8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05">
                  <a:moveTo>
                    <a:pt x="72" y="103"/>
                  </a:moveTo>
                  <a:cubicBezTo>
                    <a:pt x="65" y="90"/>
                    <a:pt x="65" y="90"/>
                    <a:pt x="65" y="90"/>
                  </a:cubicBezTo>
                  <a:cubicBezTo>
                    <a:pt x="65" y="90"/>
                    <a:pt x="65" y="90"/>
                    <a:pt x="65" y="90"/>
                  </a:cubicBezTo>
                  <a:cubicBezTo>
                    <a:pt x="60" y="96"/>
                    <a:pt x="55" y="100"/>
                    <a:pt x="50" y="102"/>
                  </a:cubicBezTo>
                  <a:cubicBezTo>
                    <a:pt x="45" y="104"/>
                    <a:pt x="39" y="105"/>
                    <a:pt x="31" y="105"/>
                  </a:cubicBezTo>
                  <a:cubicBezTo>
                    <a:pt x="22" y="105"/>
                    <a:pt x="14" y="102"/>
                    <a:pt x="9" y="97"/>
                  </a:cubicBezTo>
                  <a:cubicBezTo>
                    <a:pt x="3" y="91"/>
                    <a:pt x="0" y="83"/>
                    <a:pt x="0" y="72"/>
                  </a:cubicBezTo>
                  <a:cubicBezTo>
                    <a:pt x="0" y="61"/>
                    <a:pt x="4" y="53"/>
                    <a:pt x="12" y="48"/>
                  </a:cubicBezTo>
                  <a:cubicBezTo>
                    <a:pt x="19" y="43"/>
                    <a:pt x="30" y="40"/>
                    <a:pt x="44" y="39"/>
                  </a:cubicBezTo>
                  <a:cubicBezTo>
                    <a:pt x="61" y="39"/>
                    <a:pt x="61" y="39"/>
                    <a:pt x="61" y="39"/>
                  </a:cubicBezTo>
                  <a:cubicBezTo>
                    <a:pt x="61" y="37"/>
                    <a:pt x="61" y="37"/>
                    <a:pt x="61" y="37"/>
                  </a:cubicBezTo>
                  <a:cubicBezTo>
                    <a:pt x="61" y="29"/>
                    <a:pt x="57" y="25"/>
                    <a:pt x="49" y="25"/>
                  </a:cubicBezTo>
                  <a:cubicBezTo>
                    <a:pt x="42" y="25"/>
                    <a:pt x="32" y="27"/>
                    <a:pt x="21" y="32"/>
                  </a:cubicBezTo>
                  <a:cubicBezTo>
                    <a:pt x="10" y="9"/>
                    <a:pt x="10" y="9"/>
                    <a:pt x="10" y="9"/>
                  </a:cubicBezTo>
                  <a:cubicBezTo>
                    <a:pt x="22" y="3"/>
                    <a:pt x="37" y="0"/>
                    <a:pt x="55" y="0"/>
                  </a:cubicBezTo>
                  <a:cubicBezTo>
                    <a:pt x="68" y="0"/>
                    <a:pt x="79" y="3"/>
                    <a:pt x="86" y="10"/>
                  </a:cubicBezTo>
                  <a:cubicBezTo>
                    <a:pt x="93" y="16"/>
                    <a:pt x="96" y="25"/>
                    <a:pt x="96" y="37"/>
                  </a:cubicBezTo>
                  <a:cubicBezTo>
                    <a:pt x="96" y="103"/>
                    <a:pt x="96" y="103"/>
                    <a:pt x="96" y="103"/>
                  </a:cubicBezTo>
                  <a:cubicBezTo>
                    <a:pt x="72" y="103"/>
                    <a:pt x="72" y="103"/>
                    <a:pt x="72" y="103"/>
                  </a:cubicBezTo>
                  <a:moveTo>
                    <a:pt x="46" y="80"/>
                  </a:moveTo>
                  <a:cubicBezTo>
                    <a:pt x="50" y="80"/>
                    <a:pt x="54" y="79"/>
                    <a:pt x="57" y="76"/>
                  </a:cubicBezTo>
                  <a:cubicBezTo>
                    <a:pt x="60" y="74"/>
                    <a:pt x="62" y="70"/>
                    <a:pt x="62" y="66"/>
                  </a:cubicBezTo>
                  <a:cubicBezTo>
                    <a:pt x="62" y="58"/>
                    <a:pt x="62" y="58"/>
                    <a:pt x="62" y="58"/>
                  </a:cubicBezTo>
                  <a:cubicBezTo>
                    <a:pt x="53" y="58"/>
                    <a:pt x="53" y="58"/>
                    <a:pt x="53" y="58"/>
                  </a:cubicBezTo>
                  <a:cubicBezTo>
                    <a:pt x="42" y="59"/>
                    <a:pt x="36" y="63"/>
                    <a:pt x="36" y="71"/>
                  </a:cubicBezTo>
                  <a:cubicBezTo>
                    <a:pt x="36" y="77"/>
                    <a:pt x="39" y="80"/>
                    <a:pt x="4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0" name="Freeform 18"/>
            <p:cNvSpPr>
              <a:spLocks/>
            </p:cNvSpPr>
            <p:nvPr/>
          </p:nvSpPr>
          <p:spPr bwMode="auto">
            <a:xfrm>
              <a:off x="1612901" y="-3171826"/>
              <a:ext cx="300038"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7"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1" name="Freeform 19"/>
            <p:cNvSpPr>
              <a:spLocks/>
            </p:cNvSpPr>
            <p:nvPr/>
          </p:nvSpPr>
          <p:spPr bwMode="auto">
            <a:xfrm>
              <a:off x="1958976" y="-3308351"/>
              <a:ext cx="409575" cy="523875"/>
            </a:xfrm>
            <a:custGeom>
              <a:avLst/>
              <a:gdLst>
                <a:gd name="T0" fmla="*/ 34 w 109"/>
                <a:gd name="T1" fmla="*/ 82 h 139"/>
                <a:gd name="T2" fmla="*/ 45 w 109"/>
                <a:gd name="T3" fmla="*/ 66 h 139"/>
                <a:gd name="T4" fmla="*/ 68 w 109"/>
                <a:gd name="T5" fmla="*/ 38 h 139"/>
                <a:gd name="T6" fmla="*/ 107 w 109"/>
                <a:gd name="T7" fmla="*/ 38 h 139"/>
                <a:gd name="T8" fmla="*/ 72 w 109"/>
                <a:gd name="T9" fmla="*/ 81 h 139"/>
                <a:gd name="T10" fmla="*/ 109 w 109"/>
                <a:gd name="T11" fmla="*/ 139 h 139"/>
                <a:gd name="T12" fmla="*/ 69 w 109"/>
                <a:gd name="T13" fmla="*/ 139 h 139"/>
                <a:gd name="T14" fmla="*/ 47 w 109"/>
                <a:gd name="T15" fmla="*/ 103 h 139"/>
                <a:gd name="T16" fmla="*/ 35 w 109"/>
                <a:gd name="T17" fmla="*/ 112 h 139"/>
                <a:gd name="T18" fmla="*/ 35 w 109"/>
                <a:gd name="T19" fmla="*/ 139 h 139"/>
                <a:gd name="T20" fmla="*/ 0 w 109"/>
                <a:gd name="T21" fmla="*/ 139 h 139"/>
                <a:gd name="T22" fmla="*/ 0 w 109"/>
                <a:gd name="T23" fmla="*/ 0 h 139"/>
                <a:gd name="T24" fmla="*/ 35 w 109"/>
                <a:gd name="T25" fmla="*/ 0 h 139"/>
                <a:gd name="T26" fmla="*/ 35 w 109"/>
                <a:gd name="T27" fmla="*/ 55 h 139"/>
                <a:gd name="T28" fmla="*/ 33 w 109"/>
                <a:gd name="T29" fmla="*/ 82 h 139"/>
                <a:gd name="T30" fmla="*/ 34 w 109"/>
                <a:gd name="T31" fmla="*/ 8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39">
                  <a:moveTo>
                    <a:pt x="34" y="82"/>
                  </a:moveTo>
                  <a:cubicBezTo>
                    <a:pt x="38" y="75"/>
                    <a:pt x="42" y="70"/>
                    <a:pt x="45" y="66"/>
                  </a:cubicBezTo>
                  <a:cubicBezTo>
                    <a:pt x="68" y="38"/>
                    <a:pt x="68" y="38"/>
                    <a:pt x="68" y="38"/>
                  </a:cubicBezTo>
                  <a:cubicBezTo>
                    <a:pt x="107" y="38"/>
                    <a:pt x="107" y="38"/>
                    <a:pt x="107" y="38"/>
                  </a:cubicBezTo>
                  <a:cubicBezTo>
                    <a:pt x="72" y="81"/>
                    <a:pt x="72" y="81"/>
                    <a:pt x="72" y="81"/>
                  </a:cubicBezTo>
                  <a:cubicBezTo>
                    <a:pt x="109" y="139"/>
                    <a:pt x="109" y="139"/>
                    <a:pt x="109" y="139"/>
                  </a:cubicBezTo>
                  <a:cubicBezTo>
                    <a:pt x="69" y="139"/>
                    <a:pt x="69" y="139"/>
                    <a:pt x="69" y="139"/>
                  </a:cubicBezTo>
                  <a:cubicBezTo>
                    <a:pt x="47" y="103"/>
                    <a:pt x="47" y="103"/>
                    <a:pt x="47" y="103"/>
                  </a:cubicBezTo>
                  <a:cubicBezTo>
                    <a:pt x="35" y="112"/>
                    <a:pt x="35" y="112"/>
                    <a:pt x="35" y="112"/>
                  </a:cubicBezTo>
                  <a:cubicBezTo>
                    <a:pt x="35" y="139"/>
                    <a:pt x="35" y="139"/>
                    <a:pt x="35" y="139"/>
                  </a:cubicBezTo>
                  <a:cubicBezTo>
                    <a:pt x="0" y="139"/>
                    <a:pt x="0" y="139"/>
                    <a:pt x="0" y="139"/>
                  </a:cubicBezTo>
                  <a:cubicBezTo>
                    <a:pt x="0" y="0"/>
                    <a:pt x="0" y="0"/>
                    <a:pt x="0" y="0"/>
                  </a:cubicBezTo>
                  <a:cubicBezTo>
                    <a:pt x="35" y="0"/>
                    <a:pt x="35" y="0"/>
                    <a:pt x="35" y="0"/>
                  </a:cubicBezTo>
                  <a:cubicBezTo>
                    <a:pt x="35" y="55"/>
                    <a:pt x="35" y="55"/>
                    <a:pt x="35" y="55"/>
                  </a:cubicBezTo>
                  <a:cubicBezTo>
                    <a:pt x="35" y="64"/>
                    <a:pt x="35" y="73"/>
                    <a:pt x="33" y="82"/>
                  </a:cubicBezTo>
                  <a:cubicBezTo>
                    <a:pt x="34" y="82"/>
                    <a:pt x="34" y="82"/>
                    <a:pt x="34"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2" name="Rectangle 20"/>
            <p:cNvSpPr>
              <a:spLocks noChangeArrowheads="1"/>
            </p:cNvSpPr>
            <p:nvPr/>
          </p:nvSpPr>
          <p:spPr bwMode="auto">
            <a:xfrm>
              <a:off x="2401888" y="-3165476"/>
              <a:ext cx="120650" cy="381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3" name="Freeform 21"/>
            <p:cNvSpPr>
              <a:spLocks/>
            </p:cNvSpPr>
            <p:nvPr/>
          </p:nvSpPr>
          <p:spPr bwMode="auto">
            <a:xfrm>
              <a:off x="2586038" y="-3171826"/>
              <a:ext cx="371475" cy="387350"/>
            </a:xfrm>
            <a:custGeom>
              <a:avLst/>
              <a:gdLst>
                <a:gd name="T0" fmla="*/ 64 w 99"/>
                <a:gd name="T1" fmla="*/ 103 h 103"/>
                <a:gd name="T2" fmla="*/ 64 w 99"/>
                <a:gd name="T3" fmla="*/ 48 h 103"/>
                <a:gd name="T4" fmla="*/ 61 w 99"/>
                <a:gd name="T5" fmla="*/ 33 h 103"/>
                <a:gd name="T6" fmla="*/ 52 w 99"/>
                <a:gd name="T7" fmla="*/ 27 h 103"/>
                <a:gd name="T8" fmla="*/ 39 w 99"/>
                <a:gd name="T9" fmla="*/ 35 h 103"/>
                <a:gd name="T10" fmla="*/ 35 w 99"/>
                <a:gd name="T11" fmla="*/ 59 h 103"/>
                <a:gd name="T12" fmla="*/ 35 w 99"/>
                <a:gd name="T13" fmla="*/ 103 h 103"/>
                <a:gd name="T14" fmla="*/ 0 w 99"/>
                <a:gd name="T15" fmla="*/ 103 h 103"/>
                <a:gd name="T16" fmla="*/ 0 w 99"/>
                <a:gd name="T17" fmla="*/ 2 h 103"/>
                <a:gd name="T18" fmla="*/ 26 w 99"/>
                <a:gd name="T19" fmla="*/ 2 h 103"/>
                <a:gd name="T20" fmla="*/ 31 w 99"/>
                <a:gd name="T21" fmla="*/ 14 h 103"/>
                <a:gd name="T22" fmla="*/ 33 w 99"/>
                <a:gd name="T23" fmla="*/ 14 h 103"/>
                <a:gd name="T24" fmla="*/ 45 w 99"/>
                <a:gd name="T25" fmla="*/ 3 h 103"/>
                <a:gd name="T26" fmla="*/ 64 w 99"/>
                <a:gd name="T27" fmla="*/ 0 h 103"/>
                <a:gd name="T28" fmla="*/ 90 w 99"/>
                <a:gd name="T29" fmla="*/ 10 h 103"/>
                <a:gd name="T30" fmla="*/ 99 w 99"/>
                <a:gd name="T31" fmla="*/ 37 h 103"/>
                <a:gd name="T32" fmla="*/ 99 w 99"/>
                <a:gd name="T33" fmla="*/ 103 h 103"/>
                <a:gd name="T34" fmla="*/ 64 w 99"/>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03">
                  <a:moveTo>
                    <a:pt x="64" y="103"/>
                  </a:moveTo>
                  <a:cubicBezTo>
                    <a:pt x="64" y="48"/>
                    <a:pt x="64" y="48"/>
                    <a:pt x="64" y="48"/>
                  </a:cubicBezTo>
                  <a:cubicBezTo>
                    <a:pt x="64" y="41"/>
                    <a:pt x="63" y="36"/>
                    <a:pt x="61" y="33"/>
                  </a:cubicBezTo>
                  <a:cubicBezTo>
                    <a:pt x="59" y="29"/>
                    <a:pt x="56" y="27"/>
                    <a:pt x="52" y="27"/>
                  </a:cubicBezTo>
                  <a:cubicBezTo>
                    <a:pt x="46" y="27"/>
                    <a:pt x="42" y="30"/>
                    <a:pt x="39" y="35"/>
                  </a:cubicBezTo>
                  <a:cubicBezTo>
                    <a:pt x="36" y="39"/>
                    <a:pt x="35" y="47"/>
                    <a:pt x="35" y="59"/>
                  </a:cubicBezTo>
                  <a:cubicBezTo>
                    <a:pt x="35" y="103"/>
                    <a:pt x="35" y="103"/>
                    <a:pt x="35" y="103"/>
                  </a:cubicBezTo>
                  <a:cubicBezTo>
                    <a:pt x="0" y="103"/>
                    <a:pt x="0" y="103"/>
                    <a:pt x="0" y="103"/>
                  </a:cubicBezTo>
                  <a:cubicBezTo>
                    <a:pt x="0" y="2"/>
                    <a:pt x="0" y="2"/>
                    <a:pt x="0" y="2"/>
                  </a:cubicBezTo>
                  <a:cubicBezTo>
                    <a:pt x="26" y="2"/>
                    <a:pt x="26" y="2"/>
                    <a:pt x="26" y="2"/>
                  </a:cubicBezTo>
                  <a:cubicBezTo>
                    <a:pt x="31" y="14"/>
                    <a:pt x="31" y="14"/>
                    <a:pt x="31" y="14"/>
                  </a:cubicBezTo>
                  <a:cubicBezTo>
                    <a:pt x="33" y="14"/>
                    <a:pt x="33" y="14"/>
                    <a:pt x="33" y="14"/>
                  </a:cubicBezTo>
                  <a:cubicBezTo>
                    <a:pt x="36" y="9"/>
                    <a:pt x="40" y="6"/>
                    <a:pt x="45" y="3"/>
                  </a:cubicBezTo>
                  <a:cubicBezTo>
                    <a:pt x="51" y="1"/>
                    <a:pt x="57" y="0"/>
                    <a:pt x="64" y="0"/>
                  </a:cubicBezTo>
                  <a:cubicBezTo>
                    <a:pt x="75" y="0"/>
                    <a:pt x="84" y="3"/>
                    <a:pt x="90" y="10"/>
                  </a:cubicBezTo>
                  <a:cubicBezTo>
                    <a:pt x="96" y="16"/>
                    <a:pt x="99" y="25"/>
                    <a:pt x="99" y="37"/>
                  </a:cubicBezTo>
                  <a:cubicBezTo>
                    <a:pt x="99" y="103"/>
                    <a:pt x="99" y="103"/>
                    <a:pt x="99" y="103"/>
                  </a:cubicBezTo>
                  <a:cubicBezTo>
                    <a:pt x="64" y="103"/>
                    <a:pt x="64" y="103"/>
                    <a:pt x="64" y="1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4" name="Freeform 22"/>
            <p:cNvSpPr>
              <a:spLocks/>
            </p:cNvSpPr>
            <p:nvPr/>
          </p:nvSpPr>
          <p:spPr bwMode="auto">
            <a:xfrm>
              <a:off x="3017838" y="-3171826"/>
              <a:ext cx="300038" cy="393700"/>
            </a:xfrm>
            <a:custGeom>
              <a:avLst/>
              <a:gdLst>
                <a:gd name="T0" fmla="*/ 80 w 80"/>
                <a:gd name="T1" fmla="*/ 72 h 105"/>
                <a:gd name="T2" fmla="*/ 68 w 80"/>
                <a:gd name="T3" fmla="*/ 97 h 105"/>
                <a:gd name="T4" fmla="*/ 36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6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0 w 80"/>
                <a:gd name="T31" fmla="*/ 2 h 105"/>
                <a:gd name="T32" fmla="*/ 79 w 80"/>
                <a:gd name="T33" fmla="*/ 8 h 105"/>
                <a:gd name="T34" fmla="*/ 69 w 80"/>
                <a:gd name="T35" fmla="*/ 31 h 105"/>
                <a:gd name="T36" fmla="*/ 54 w 80"/>
                <a:gd name="T37" fmla="*/ 26 h 105"/>
                <a:gd name="T38" fmla="*/ 42 w 80"/>
                <a:gd name="T39" fmla="*/ 24 h 105"/>
                <a:gd name="T40" fmla="*/ 33 w 80"/>
                <a:gd name="T41" fmla="*/ 28 h 105"/>
                <a:gd name="T42" fmla="*/ 36 w 80"/>
                <a:gd name="T43" fmla="*/ 32 h 105"/>
                <a:gd name="T44" fmla="*/ 53 w 80"/>
                <a:gd name="T45" fmla="*/ 40 h 105"/>
                <a:gd name="T46" fmla="*/ 69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8" y="97"/>
                  </a:cubicBezTo>
                  <a:cubicBezTo>
                    <a:pt x="61" y="102"/>
                    <a:pt x="50" y="105"/>
                    <a:pt x="36" y="105"/>
                  </a:cubicBezTo>
                  <a:cubicBezTo>
                    <a:pt x="29" y="105"/>
                    <a:pt x="22"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6" y="78"/>
                    <a:pt x="46" y="74"/>
                  </a:cubicBezTo>
                  <a:cubicBezTo>
                    <a:pt x="46" y="73"/>
                    <a:pt x="45" y="71"/>
                    <a:pt x="43" y="70"/>
                  </a:cubicBezTo>
                  <a:cubicBezTo>
                    <a:pt x="41" y="68"/>
                    <a:pt x="35" y="66"/>
                    <a:pt x="25" y="61"/>
                  </a:cubicBezTo>
                  <a:cubicBezTo>
                    <a:pt x="15" y="58"/>
                    <a:pt x="9" y="53"/>
                    <a:pt x="5" y="48"/>
                  </a:cubicBezTo>
                  <a:cubicBezTo>
                    <a:pt x="1" y="43"/>
                    <a:pt x="0" y="37"/>
                    <a:pt x="0" y="30"/>
                  </a:cubicBezTo>
                  <a:cubicBezTo>
                    <a:pt x="0" y="20"/>
                    <a:pt x="3" y="13"/>
                    <a:pt x="11" y="8"/>
                  </a:cubicBezTo>
                  <a:cubicBezTo>
                    <a:pt x="18" y="2"/>
                    <a:pt x="28" y="0"/>
                    <a:pt x="42" y="0"/>
                  </a:cubicBezTo>
                  <a:cubicBezTo>
                    <a:pt x="48" y="0"/>
                    <a:pt x="55" y="1"/>
                    <a:pt x="60" y="2"/>
                  </a:cubicBezTo>
                  <a:cubicBezTo>
                    <a:pt x="66" y="3"/>
                    <a:pt x="72" y="6"/>
                    <a:pt x="79" y="8"/>
                  </a:cubicBezTo>
                  <a:cubicBezTo>
                    <a:pt x="69" y="31"/>
                    <a:pt x="69" y="31"/>
                    <a:pt x="69" y="31"/>
                  </a:cubicBezTo>
                  <a:cubicBezTo>
                    <a:pt x="65" y="29"/>
                    <a:pt x="60" y="27"/>
                    <a:pt x="54" y="26"/>
                  </a:cubicBezTo>
                  <a:cubicBezTo>
                    <a:pt x="49" y="24"/>
                    <a:pt x="45" y="24"/>
                    <a:pt x="42" y="24"/>
                  </a:cubicBezTo>
                  <a:cubicBezTo>
                    <a:pt x="36" y="24"/>
                    <a:pt x="33" y="25"/>
                    <a:pt x="33" y="28"/>
                  </a:cubicBezTo>
                  <a:cubicBezTo>
                    <a:pt x="33" y="29"/>
                    <a:pt x="34" y="31"/>
                    <a:pt x="36" y="32"/>
                  </a:cubicBezTo>
                  <a:cubicBezTo>
                    <a:pt x="38" y="33"/>
                    <a:pt x="44" y="36"/>
                    <a:pt x="53" y="40"/>
                  </a:cubicBezTo>
                  <a:cubicBezTo>
                    <a:pt x="61" y="43"/>
                    <a:pt x="66" y="46"/>
                    <a:pt x="69" y="48"/>
                  </a:cubicBezTo>
                  <a:cubicBezTo>
                    <a:pt x="73" y="51"/>
                    <a:pt x="75"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5" name="Freeform 23"/>
            <p:cNvSpPr>
              <a:spLocks noEditPoints="1"/>
            </p:cNvSpPr>
            <p:nvPr/>
          </p:nvSpPr>
          <p:spPr bwMode="auto">
            <a:xfrm>
              <a:off x="3494088" y="-3284538"/>
              <a:ext cx="530225" cy="506413"/>
            </a:xfrm>
            <a:custGeom>
              <a:avLst/>
              <a:gdLst>
                <a:gd name="T0" fmla="*/ 96 w 141"/>
                <a:gd name="T1" fmla="*/ 133 h 135"/>
                <a:gd name="T2" fmla="*/ 87 w 141"/>
                <a:gd name="T3" fmla="*/ 124 h 135"/>
                <a:gd name="T4" fmla="*/ 74 w 141"/>
                <a:gd name="T5" fmla="*/ 131 h 135"/>
                <a:gd name="T6" fmla="*/ 62 w 141"/>
                <a:gd name="T7" fmla="*/ 134 h 135"/>
                <a:gd name="T8" fmla="*/ 47 w 141"/>
                <a:gd name="T9" fmla="*/ 135 h 135"/>
                <a:gd name="T10" fmla="*/ 22 w 141"/>
                <a:gd name="T11" fmla="*/ 130 h 135"/>
                <a:gd name="T12" fmla="*/ 6 w 141"/>
                <a:gd name="T13" fmla="*/ 117 h 135"/>
                <a:gd name="T14" fmla="*/ 0 w 141"/>
                <a:gd name="T15" fmla="*/ 97 h 135"/>
                <a:gd name="T16" fmla="*/ 24 w 141"/>
                <a:gd name="T17" fmla="*/ 61 h 135"/>
                <a:gd name="T18" fmla="*/ 16 w 141"/>
                <a:gd name="T19" fmla="*/ 48 h 135"/>
                <a:gd name="T20" fmla="*/ 13 w 141"/>
                <a:gd name="T21" fmla="*/ 32 h 135"/>
                <a:gd name="T22" fmla="*/ 24 w 141"/>
                <a:gd name="T23" fmla="*/ 9 h 135"/>
                <a:gd name="T24" fmla="*/ 54 w 141"/>
                <a:gd name="T25" fmla="*/ 0 h 135"/>
                <a:gd name="T26" fmla="*/ 84 w 141"/>
                <a:gd name="T27" fmla="*/ 9 h 135"/>
                <a:gd name="T28" fmla="*/ 94 w 141"/>
                <a:gd name="T29" fmla="*/ 32 h 135"/>
                <a:gd name="T30" fmla="*/ 89 w 141"/>
                <a:gd name="T31" fmla="*/ 50 h 135"/>
                <a:gd name="T32" fmla="*/ 70 w 141"/>
                <a:gd name="T33" fmla="*/ 66 h 135"/>
                <a:gd name="T34" fmla="*/ 88 w 141"/>
                <a:gd name="T35" fmla="*/ 83 h 135"/>
                <a:gd name="T36" fmla="*/ 98 w 141"/>
                <a:gd name="T37" fmla="*/ 60 h 135"/>
                <a:gd name="T38" fmla="*/ 134 w 141"/>
                <a:gd name="T39" fmla="*/ 60 h 135"/>
                <a:gd name="T40" fmla="*/ 126 w 141"/>
                <a:gd name="T41" fmla="*/ 84 h 135"/>
                <a:gd name="T42" fmla="*/ 113 w 141"/>
                <a:gd name="T43" fmla="*/ 106 h 135"/>
                <a:gd name="T44" fmla="*/ 141 w 141"/>
                <a:gd name="T45" fmla="*/ 133 h 135"/>
                <a:gd name="T46" fmla="*/ 96 w 141"/>
                <a:gd name="T47" fmla="*/ 133 h 135"/>
                <a:gd name="T48" fmla="*/ 36 w 141"/>
                <a:gd name="T49" fmla="*/ 94 h 135"/>
                <a:gd name="T50" fmla="*/ 40 w 141"/>
                <a:gd name="T51" fmla="*/ 104 h 135"/>
                <a:gd name="T52" fmla="*/ 51 w 141"/>
                <a:gd name="T53" fmla="*/ 107 h 135"/>
                <a:gd name="T54" fmla="*/ 60 w 141"/>
                <a:gd name="T55" fmla="*/ 106 h 135"/>
                <a:gd name="T56" fmla="*/ 66 w 141"/>
                <a:gd name="T57" fmla="*/ 103 h 135"/>
                <a:gd name="T58" fmla="*/ 43 w 141"/>
                <a:gd name="T59" fmla="*/ 80 h 135"/>
                <a:gd name="T60" fmla="*/ 36 w 141"/>
                <a:gd name="T61" fmla="*/ 94 h 135"/>
                <a:gd name="T62" fmla="*/ 63 w 141"/>
                <a:gd name="T63" fmla="*/ 32 h 135"/>
                <a:gd name="T64" fmla="*/ 60 w 141"/>
                <a:gd name="T65" fmla="*/ 25 h 135"/>
                <a:gd name="T66" fmla="*/ 54 w 141"/>
                <a:gd name="T67" fmla="*/ 23 h 135"/>
                <a:gd name="T68" fmla="*/ 47 w 141"/>
                <a:gd name="T69" fmla="*/ 26 h 135"/>
                <a:gd name="T70" fmla="*/ 44 w 141"/>
                <a:gd name="T71" fmla="*/ 33 h 135"/>
                <a:gd name="T72" fmla="*/ 52 w 141"/>
                <a:gd name="T73" fmla="*/ 47 h 135"/>
                <a:gd name="T74" fmla="*/ 60 w 141"/>
                <a:gd name="T75" fmla="*/ 40 h 135"/>
                <a:gd name="T76" fmla="*/ 63 w 141"/>
                <a:gd name="T77" fmla="*/ 3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35">
                  <a:moveTo>
                    <a:pt x="96" y="133"/>
                  </a:moveTo>
                  <a:cubicBezTo>
                    <a:pt x="87" y="124"/>
                    <a:pt x="87" y="124"/>
                    <a:pt x="87" y="124"/>
                  </a:cubicBezTo>
                  <a:cubicBezTo>
                    <a:pt x="82" y="128"/>
                    <a:pt x="77" y="130"/>
                    <a:pt x="74" y="131"/>
                  </a:cubicBezTo>
                  <a:cubicBezTo>
                    <a:pt x="70" y="133"/>
                    <a:pt x="66" y="134"/>
                    <a:pt x="62" y="134"/>
                  </a:cubicBezTo>
                  <a:cubicBezTo>
                    <a:pt x="58" y="135"/>
                    <a:pt x="53" y="135"/>
                    <a:pt x="47" y="135"/>
                  </a:cubicBezTo>
                  <a:cubicBezTo>
                    <a:pt x="38" y="135"/>
                    <a:pt x="30" y="134"/>
                    <a:pt x="22" y="130"/>
                  </a:cubicBezTo>
                  <a:cubicBezTo>
                    <a:pt x="15" y="127"/>
                    <a:pt x="10" y="123"/>
                    <a:pt x="6" y="117"/>
                  </a:cubicBezTo>
                  <a:cubicBezTo>
                    <a:pt x="2" y="111"/>
                    <a:pt x="0" y="104"/>
                    <a:pt x="0" y="97"/>
                  </a:cubicBezTo>
                  <a:cubicBezTo>
                    <a:pt x="0" y="81"/>
                    <a:pt x="8" y="69"/>
                    <a:pt x="24" y="61"/>
                  </a:cubicBezTo>
                  <a:cubicBezTo>
                    <a:pt x="21" y="57"/>
                    <a:pt x="18" y="52"/>
                    <a:pt x="16" y="48"/>
                  </a:cubicBezTo>
                  <a:cubicBezTo>
                    <a:pt x="14" y="43"/>
                    <a:pt x="13" y="38"/>
                    <a:pt x="13" y="32"/>
                  </a:cubicBezTo>
                  <a:cubicBezTo>
                    <a:pt x="13" y="22"/>
                    <a:pt x="16" y="14"/>
                    <a:pt x="24" y="9"/>
                  </a:cubicBezTo>
                  <a:cubicBezTo>
                    <a:pt x="31" y="3"/>
                    <a:pt x="41" y="0"/>
                    <a:pt x="54" y="0"/>
                  </a:cubicBezTo>
                  <a:cubicBezTo>
                    <a:pt x="67" y="0"/>
                    <a:pt x="77" y="3"/>
                    <a:pt x="84" y="9"/>
                  </a:cubicBezTo>
                  <a:cubicBezTo>
                    <a:pt x="91" y="14"/>
                    <a:pt x="94" y="22"/>
                    <a:pt x="94" y="32"/>
                  </a:cubicBezTo>
                  <a:cubicBezTo>
                    <a:pt x="94" y="38"/>
                    <a:pt x="92" y="44"/>
                    <a:pt x="89" y="50"/>
                  </a:cubicBezTo>
                  <a:cubicBezTo>
                    <a:pt x="85" y="56"/>
                    <a:pt x="79" y="61"/>
                    <a:pt x="70" y="66"/>
                  </a:cubicBezTo>
                  <a:cubicBezTo>
                    <a:pt x="88" y="83"/>
                    <a:pt x="88" y="83"/>
                    <a:pt x="88" y="83"/>
                  </a:cubicBezTo>
                  <a:cubicBezTo>
                    <a:pt x="93" y="76"/>
                    <a:pt x="96" y="68"/>
                    <a:pt x="98" y="60"/>
                  </a:cubicBezTo>
                  <a:cubicBezTo>
                    <a:pt x="134" y="60"/>
                    <a:pt x="134" y="60"/>
                    <a:pt x="134" y="60"/>
                  </a:cubicBezTo>
                  <a:cubicBezTo>
                    <a:pt x="132" y="68"/>
                    <a:pt x="130" y="76"/>
                    <a:pt x="126" y="84"/>
                  </a:cubicBezTo>
                  <a:cubicBezTo>
                    <a:pt x="122" y="93"/>
                    <a:pt x="117" y="100"/>
                    <a:pt x="113" y="106"/>
                  </a:cubicBezTo>
                  <a:cubicBezTo>
                    <a:pt x="141" y="133"/>
                    <a:pt x="141" y="133"/>
                    <a:pt x="141" y="133"/>
                  </a:cubicBezTo>
                  <a:cubicBezTo>
                    <a:pt x="96" y="133"/>
                    <a:pt x="96" y="133"/>
                    <a:pt x="96" y="133"/>
                  </a:cubicBezTo>
                  <a:moveTo>
                    <a:pt x="36" y="94"/>
                  </a:moveTo>
                  <a:cubicBezTo>
                    <a:pt x="36" y="98"/>
                    <a:pt x="37" y="101"/>
                    <a:pt x="40" y="104"/>
                  </a:cubicBezTo>
                  <a:cubicBezTo>
                    <a:pt x="43" y="106"/>
                    <a:pt x="46" y="107"/>
                    <a:pt x="51" y="107"/>
                  </a:cubicBezTo>
                  <a:cubicBezTo>
                    <a:pt x="54" y="107"/>
                    <a:pt x="57" y="107"/>
                    <a:pt x="60" y="106"/>
                  </a:cubicBezTo>
                  <a:cubicBezTo>
                    <a:pt x="62" y="105"/>
                    <a:pt x="64" y="104"/>
                    <a:pt x="66" y="103"/>
                  </a:cubicBezTo>
                  <a:cubicBezTo>
                    <a:pt x="43" y="80"/>
                    <a:pt x="43" y="80"/>
                    <a:pt x="43" y="80"/>
                  </a:cubicBezTo>
                  <a:cubicBezTo>
                    <a:pt x="39" y="84"/>
                    <a:pt x="36" y="89"/>
                    <a:pt x="36" y="94"/>
                  </a:cubicBezTo>
                  <a:close/>
                  <a:moveTo>
                    <a:pt x="63" y="32"/>
                  </a:moveTo>
                  <a:cubicBezTo>
                    <a:pt x="63" y="29"/>
                    <a:pt x="62" y="27"/>
                    <a:pt x="60" y="25"/>
                  </a:cubicBezTo>
                  <a:cubicBezTo>
                    <a:pt x="58" y="24"/>
                    <a:pt x="56" y="23"/>
                    <a:pt x="54" y="23"/>
                  </a:cubicBezTo>
                  <a:cubicBezTo>
                    <a:pt x="51" y="23"/>
                    <a:pt x="49" y="24"/>
                    <a:pt x="47" y="26"/>
                  </a:cubicBezTo>
                  <a:cubicBezTo>
                    <a:pt x="45" y="27"/>
                    <a:pt x="44" y="29"/>
                    <a:pt x="44" y="33"/>
                  </a:cubicBezTo>
                  <a:cubicBezTo>
                    <a:pt x="44" y="37"/>
                    <a:pt x="47" y="42"/>
                    <a:pt x="52" y="47"/>
                  </a:cubicBezTo>
                  <a:cubicBezTo>
                    <a:pt x="55" y="45"/>
                    <a:pt x="58" y="43"/>
                    <a:pt x="60" y="40"/>
                  </a:cubicBezTo>
                  <a:cubicBezTo>
                    <a:pt x="62" y="37"/>
                    <a:pt x="63" y="34"/>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6" name="Freeform 24"/>
            <p:cNvSpPr>
              <a:spLocks/>
            </p:cNvSpPr>
            <p:nvPr/>
          </p:nvSpPr>
          <p:spPr bwMode="auto">
            <a:xfrm>
              <a:off x="4178301" y="-3284538"/>
              <a:ext cx="344488" cy="506413"/>
            </a:xfrm>
            <a:custGeom>
              <a:avLst/>
              <a:gdLst>
                <a:gd name="T0" fmla="*/ 92 w 92"/>
                <a:gd name="T1" fmla="*/ 94 h 135"/>
                <a:gd name="T2" fmla="*/ 86 w 92"/>
                <a:gd name="T3" fmla="*/ 115 h 135"/>
                <a:gd name="T4" fmla="*/ 68 w 92"/>
                <a:gd name="T5" fmla="*/ 130 h 135"/>
                <a:gd name="T6" fmla="*/ 40 w 92"/>
                <a:gd name="T7" fmla="*/ 135 h 135"/>
                <a:gd name="T8" fmla="*/ 18 w 92"/>
                <a:gd name="T9" fmla="*/ 133 h 135"/>
                <a:gd name="T10" fmla="*/ 0 w 92"/>
                <a:gd name="T11" fmla="*/ 127 h 135"/>
                <a:gd name="T12" fmla="*/ 0 w 92"/>
                <a:gd name="T13" fmla="*/ 95 h 135"/>
                <a:gd name="T14" fmla="*/ 21 w 92"/>
                <a:gd name="T15" fmla="*/ 103 h 135"/>
                <a:gd name="T16" fmla="*/ 41 w 92"/>
                <a:gd name="T17" fmla="*/ 106 h 135"/>
                <a:gd name="T18" fmla="*/ 53 w 92"/>
                <a:gd name="T19" fmla="*/ 104 h 135"/>
                <a:gd name="T20" fmla="*/ 56 w 92"/>
                <a:gd name="T21" fmla="*/ 97 h 135"/>
                <a:gd name="T22" fmla="*/ 55 w 92"/>
                <a:gd name="T23" fmla="*/ 92 h 135"/>
                <a:gd name="T24" fmla="*/ 50 w 92"/>
                <a:gd name="T25" fmla="*/ 88 h 135"/>
                <a:gd name="T26" fmla="*/ 33 w 92"/>
                <a:gd name="T27" fmla="*/ 79 h 135"/>
                <a:gd name="T28" fmla="*/ 13 w 92"/>
                <a:gd name="T29" fmla="*/ 68 h 135"/>
                <a:gd name="T30" fmla="*/ 4 w 92"/>
                <a:gd name="T31" fmla="*/ 55 h 135"/>
                <a:gd name="T32" fmla="*/ 1 w 92"/>
                <a:gd name="T33" fmla="*/ 39 h 135"/>
                <a:gd name="T34" fmla="*/ 14 w 92"/>
                <a:gd name="T35" fmla="*/ 10 h 135"/>
                <a:gd name="T36" fmla="*/ 50 w 92"/>
                <a:gd name="T37" fmla="*/ 0 h 135"/>
                <a:gd name="T38" fmla="*/ 92 w 92"/>
                <a:gd name="T39" fmla="*/ 10 h 135"/>
                <a:gd name="T40" fmla="*/ 81 w 92"/>
                <a:gd name="T41" fmla="*/ 37 h 135"/>
                <a:gd name="T42" fmla="*/ 49 w 92"/>
                <a:gd name="T43" fmla="*/ 29 h 135"/>
                <a:gd name="T44" fmla="*/ 39 w 92"/>
                <a:gd name="T45" fmla="*/ 31 h 135"/>
                <a:gd name="T46" fmla="*/ 36 w 92"/>
                <a:gd name="T47" fmla="*/ 37 h 135"/>
                <a:gd name="T48" fmla="*/ 40 w 92"/>
                <a:gd name="T49" fmla="*/ 44 h 135"/>
                <a:gd name="T50" fmla="*/ 62 w 92"/>
                <a:gd name="T51" fmla="*/ 55 h 135"/>
                <a:gd name="T52" fmla="*/ 85 w 92"/>
                <a:gd name="T53" fmla="*/ 71 h 135"/>
                <a:gd name="T54" fmla="*/ 92 w 92"/>
                <a:gd name="T55" fmla="*/ 9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135">
                  <a:moveTo>
                    <a:pt x="92" y="94"/>
                  </a:moveTo>
                  <a:cubicBezTo>
                    <a:pt x="92" y="102"/>
                    <a:pt x="90" y="109"/>
                    <a:pt x="86" y="115"/>
                  </a:cubicBezTo>
                  <a:cubicBezTo>
                    <a:pt x="82" y="122"/>
                    <a:pt x="76" y="126"/>
                    <a:pt x="68" y="130"/>
                  </a:cubicBezTo>
                  <a:cubicBezTo>
                    <a:pt x="60" y="133"/>
                    <a:pt x="51" y="135"/>
                    <a:pt x="40" y="135"/>
                  </a:cubicBezTo>
                  <a:cubicBezTo>
                    <a:pt x="32" y="135"/>
                    <a:pt x="24" y="135"/>
                    <a:pt x="18" y="133"/>
                  </a:cubicBezTo>
                  <a:cubicBezTo>
                    <a:pt x="13" y="132"/>
                    <a:pt x="6" y="130"/>
                    <a:pt x="0" y="127"/>
                  </a:cubicBezTo>
                  <a:cubicBezTo>
                    <a:pt x="0" y="95"/>
                    <a:pt x="0" y="95"/>
                    <a:pt x="0" y="95"/>
                  </a:cubicBezTo>
                  <a:cubicBezTo>
                    <a:pt x="7" y="99"/>
                    <a:pt x="14" y="102"/>
                    <a:pt x="21" y="103"/>
                  </a:cubicBezTo>
                  <a:cubicBezTo>
                    <a:pt x="28" y="105"/>
                    <a:pt x="35" y="106"/>
                    <a:pt x="41" y="106"/>
                  </a:cubicBezTo>
                  <a:cubicBezTo>
                    <a:pt x="46" y="106"/>
                    <a:pt x="50" y="105"/>
                    <a:pt x="53" y="104"/>
                  </a:cubicBezTo>
                  <a:cubicBezTo>
                    <a:pt x="55" y="102"/>
                    <a:pt x="56" y="99"/>
                    <a:pt x="56" y="97"/>
                  </a:cubicBezTo>
                  <a:cubicBezTo>
                    <a:pt x="56" y="95"/>
                    <a:pt x="56" y="93"/>
                    <a:pt x="55" y="92"/>
                  </a:cubicBezTo>
                  <a:cubicBezTo>
                    <a:pt x="54" y="91"/>
                    <a:pt x="52" y="89"/>
                    <a:pt x="50" y="88"/>
                  </a:cubicBezTo>
                  <a:cubicBezTo>
                    <a:pt x="48" y="86"/>
                    <a:pt x="42" y="84"/>
                    <a:pt x="33" y="79"/>
                  </a:cubicBezTo>
                  <a:cubicBezTo>
                    <a:pt x="24" y="75"/>
                    <a:pt x="18" y="72"/>
                    <a:pt x="13" y="68"/>
                  </a:cubicBezTo>
                  <a:cubicBezTo>
                    <a:pt x="9" y="64"/>
                    <a:pt x="6" y="60"/>
                    <a:pt x="4" y="55"/>
                  </a:cubicBezTo>
                  <a:cubicBezTo>
                    <a:pt x="2" y="51"/>
                    <a:pt x="1" y="45"/>
                    <a:pt x="1" y="39"/>
                  </a:cubicBezTo>
                  <a:cubicBezTo>
                    <a:pt x="1" y="27"/>
                    <a:pt x="5" y="17"/>
                    <a:pt x="14" y="10"/>
                  </a:cubicBezTo>
                  <a:cubicBezTo>
                    <a:pt x="23" y="4"/>
                    <a:pt x="35" y="0"/>
                    <a:pt x="50" y="0"/>
                  </a:cubicBezTo>
                  <a:cubicBezTo>
                    <a:pt x="64" y="0"/>
                    <a:pt x="78" y="3"/>
                    <a:pt x="92" y="10"/>
                  </a:cubicBezTo>
                  <a:cubicBezTo>
                    <a:pt x="81" y="37"/>
                    <a:pt x="81" y="37"/>
                    <a:pt x="81" y="37"/>
                  </a:cubicBezTo>
                  <a:cubicBezTo>
                    <a:pt x="69" y="31"/>
                    <a:pt x="58" y="29"/>
                    <a:pt x="49" y="29"/>
                  </a:cubicBezTo>
                  <a:cubicBezTo>
                    <a:pt x="45" y="29"/>
                    <a:pt x="41" y="29"/>
                    <a:pt x="39" y="31"/>
                  </a:cubicBezTo>
                  <a:cubicBezTo>
                    <a:pt x="37" y="33"/>
                    <a:pt x="36" y="35"/>
                    <a:pt x="36" y="37"/>
                  </a:cubicBezTo>
                  <a:cubicBezTo>
                    <a:pt x="36" y="40"/>
                    <a:pt x="37" y="42"/>
                    <a:pt x="40" y="44"/>
                  </a:cubicBezTo>
                  <a:cubicBezTo>
                    <a:pt x="43" y="46"/>
                    <a:pt x="50" y="50"/>
                    <a:pt x="62" y="55"/>
                  </a:cubicBezTo>
                  <a:cubicBezTo>
                    <a:pt x="73" y="60"/>
                    <a:pt x="81" y="66"/>
                    <a:pt x="85" y="71"/>
                  </a:cubicBezTo>
                  <a:cubicBezTo>
                    <a:pt x="90" y="77"/>
                    <a:pt x="92" y="85"/>
                    <a:pt x="92"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7" name="Freeform 25"/>
            <p:cNvSpPr>
              <a:spLocks noEditPoints="1"/>
            </p:cNvSpPr>
            <p:nvPr/>
          </p:nvSpPr>
          <p:spPr bwMode="auto">
            <a:xfrm>
              <a:off x="4549776" y="-3171826"/>
              <a:ext cx="368300" cy="393700"/>
            </a:xfrm>
            <a:custGeom>
              <a:avLst/>
              <a:gdLst>
                <a:gd name="T0" fmla="*/ 53 w 98"/>
                <a:gd name="T1" fmla="*/ 105 h 105"/>
                <a:gd name="T2" fmla="*/ 14 w 98"/>
                <a:gd name="T3" fmla="*/ 92 h 105"/>
                <a:gd name="T4" fmla="*/ 0 w 98"/>
                <a:gd name="T5" fmla="*/ 53 h 105"/>
                <a:gd name="T6" fmla="*/ 13 w 98"/>
                <a:gd name="T7" fmla="*/ 14 h 105"/>
                <a:gd name="T8" fmla="*/ 50 w 98"/>
                <a:gd name="T9" fmla="*/ 0 h 105"/>
                <a:gd name="T10" fmla="*/ 85 w 98"/>
                <a:gd name="T11" fmla="*/ 12 h 105"/>
                <a:gd name="T12" fmla="*/ 98 w 98"/>
                <a:gd name="T13" fmla="*/ 46 h 105"/>
                <a:gd name="T14" fmla="*/ 98 w 98"/>
                <a:gd name="T15" fmla="*/ 62 h 105"/>
                <a:gd name="T16" fmla="*/ 35 w 98"/>
                <a:gd name="T17" fmla="*/ 62 h 105"/>
                <a:gd name="T18" fmla="*/ 41 w 98"/>
                <a:gd name="T19" fmla="*/ 75 h 105"/>
                <a:gd name="T20" fmla="*/ 57 w 98"/>
                <a:gd name="T21" fmla="*/ 80 h 105"/>
                <a:gd name="T22" fmla="*/ 74 w 98"/>
                <a:gd name="T23" fmla="*/ 78 h 105"/>
                <a:gd name="T24" fmla="*/ 91 w 98"/>
                <a:gd name="T25" fmla="*/ 73 h 105"/>
                <a:gd name="T26" fmla="*/ 91 w 98"/>
                <a:gd name="T27" fmla="*/ 98 h 105"/>
                <a:gd name="T28" fmla="*/ 74 w 98"/>
                <a:gd name="T29" fmla="*/ 104 h 105"/>
                <a:gd name="T30" fmla="*/ 53 w 98"/>
                <a:gd name="T31" fmla="*/ 105 h 105"/>
                <a:gd name="T32" fmla="*/ 51 w 98"/>
                <a:gd name="T33" fmla="*/ 24 h 105"/>
                <a:gd name="T34" fmla="*/ 41 w 98"/>
                <a:gd name="T35" fmla="*/ 28 h 105"/>
                <a:gd name="T36" fmla="*/ 36 w 98"/>
                <a:gd name="T37" fmla="*/ 40 h 105"/>
                <a:gd name="T38" fmla="*/ 66 w 98"/>
                <a:gd name="T39" fmla="*/ 40 h 105"/>
                <a:gd name="T40" fmla="*/ 62 w 98"/>
                <a:gd name="T41" fmla="*/ 28 h 105"/>
                <a:gd name="T42" fmla="*/ 51 w 98"/>
                <a:gd name="T43" fmla="*/ 2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105">
                  <a:moveTo>
                    <a:pt x="53" y="105"/>
                  </a:moveTo>
                  <a:cubicBezTo>
                    <a:pt x="36" y="105"/>
                    <a:pt x="23" y="101"/>
                    <a:pt x="14" y="92"/>
                  </a:cubicBezTo>
                  <a:cubicBezTo>
                    <a:pt x="4" y="83"/>
                    <a:pt x="0" y="70"/>
                    <a:pt x="0" y="53"/>
                  </a:cubicBezTo>
                  <a:cubicBezTo>
                    <a:pt x="0" y="36"/>
                    <a:pt x="4" y="23"/>
                    <a:pt x="13" y="14"/>
                  </a:cubicBezTo>
                  <a:cubicBezTo>
                    <a:pt x="21" y="4"/>
                    <a:pt x="34" y="0"/>
                    <a:pt x="50" y="0"/>
                  </a:cubicBezTo>
                  <a:cubicBezTo>
                    <a:pt x="65" y="0"/>
                    <a:pt x="77" y="4"/>
                    <a:pt x="85" y="12"/>
                  </a:cubicBezTo>
                  <a:cubicBezTo>
                    <a:pt x="94" y="20"/>
                    <a:pt x="98" y="31"/>
                    <a:pt x="98" y="46"/>
                  </a:cubicBezTo>
                  <a:cubicBezTo>
                    <a:pt x="98" y="62"/>
                    <a:pt x="98" y="62"/>
                    <a:pt x="98" y="62"/>
                  </a:cubicBezTo>
                  <a:cubicBezTo>
                    <a:pt x="35" y="62"/>
                    <a:pt x="35" y="62"/>
                    <a:pt x="35" y="62"/>
                  </a:cubicBezTo>
                  <a:cubicBezTo>
                    <a:pt x="35" y="68"/>
                    <a:pt x="37" y="72"/>
                    <a:pt x="41" y="75"/>
                  </a:cubicBezTo>
                  <a:cubicBezTo>
                    <a:pt x="45" y="79"/>
                    <a:pt x="51" y="80"/>
                    <a:pt x="57" y="80"/>
                  </a:cubicBezTo>
                  <a:cubicBezTo>
                    <a:pt x="64" y="80"/>
                    <a:pt x="69" y="80"/>
                    <a:pt x="74" y="78"/>
                  </a:cubicBezTo>
                  <a:cubicBezTo>
                    <a:pt x="80" y="77"/>
                    <a:pt x="85" y="75"/>
                    <a:pt x="91" y="73"/>
                  </a:cubicBezTo>
                  <a:cubicBezTo>
                    <a:pt x="91" y="98"/>
                    <a:pt x="91" y="98"/>
                    <a:pt x="91" y="98"/>
                  </a:cubicBezTo>
                  <a:cubicBezTo>
                    <a:pt x="86" y="101"/>
                    <a:pt x="80" y="103"/>
                    <a:pt x="74" y="104"/>
                  </a:cubicBezTo>
                  <a:cubicBezTo>
                    <a:pt x="68" y="105"/>
                    <a:pt x="61" y="105"/>
                    <a:pt x="53" y="105"/>
                  </a:cubicBezTo>
                  <a:moveTo>
                    <a:pt x="51" y="24"/>
                  </a:moveTo>
                  <a:cubicBezTo>
                    <a:pt x="47" y="24"/>
                    <a:pt x="43" y="25"/>
                    <a:pt x="41" y="28"/>
                  </a:cubicBezTo>
                  <a:cubicBezTo>
                    <a:pt x="38" y="30"/>
                    <a:pt x="36" y="34"/>
                    <a:pt x="36" y="40"/>
                  </a:cubicBezTo>
                  <a:cubicBezTo>
                    <a:pt x="66" y="40"/>
                    <a:pt x="66" y="40"/>
                    <a:pt x="66" y="40"/>
                  </a:cubicBezTo>
                  <a:cubicBezTo>
                    <a:pt x="66" y="35"/>
                    <a:pt x="64" y="31"/>
                    <a:pt x="62" y="28"/>
                  </a:cubicBezTo>
                  <a:cubicBezTo>
                    <a:pt x="59" y="25"/>
                    <a:pt x="56" y="24"/>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8" name="Rectangle 26"/>
            <p:cNvSpPr>
              <a:spLocks noChangeArrowheads="1"/>
            </p:cNvSpPr>
            <p:nvPr/>
          </p:nvSpPr>
          <p:spPr bwMode="auto">
            <a:xfrm>
              <a:off x="4967288"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49" name="Rectangle 27"/>
            <p:cNvSpPr>
              <a:spLocks noChangeArrowheads="1"/>
            </p:cNvSpPr>
            <p:nvPr/>
          </p:nvSpPr>
          <p:spPr bwMode="auto">
            <a:xfrm>
              <a:off x="5162551" y="-3308351"/>
              <a:ext cx="130175" cy="523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0" name="Freeform 28"/>
            <p:cNvSpPr>
              <a:spLocks/>
            </p:cNvSpPr>
            <p:nvPr/>
          </p:nvSpPr>
          <p:spPr bwMode="auto">
            <a:xfrm>
              <a:off x="5353051" y="-3171826"/>
              <a:ext cx="301625" cy="393700"/>
            </a:xfrm>
            <a:custGeom>
              <a:avLst/>
              <a:gdLst>
                <a:gd name="T0" fmla="*/ 80 w 80"/>
                <a:gd name="T1" fmla="*/ 72 h 105"/>
                <a:gd name="T2" fmla="*/ 69 w 80"/>
                <a:gd name="T3" fmla="*/ 97 h 105"/>
                <a:gd name="T4" fmla="*/ 37 w 80"/>
                <a:gd name="T5" fmla="*/ 105 h 105"/>
                <a:gd name="T6" fmla="*/ 17 w 80"/>
                <a:gd name="T7" fmla="*/ 104 h 105"/>
                <a:gd name="T8" fmla="*/ 0 w 80"/>
                <a:gd name="T9" fmla="*/ 100 h 105"/>
                <a:gd name="T10" fmla="*/ 0 w 80"/>
                <a:gd name="T11" fmla="*/ 71 h 105"/>
                <a:gd name="T12" fmla="*/ 18 w 80"/>
                <a:gd name="T13" fmla="*/ 77 h 105"/>
                <a:gd name="T14" fmla="*/ 35 w 80"/>
                <a:gd name="T15" fmla="*/ 80 h 105"/>
                <a:gd name="T16" fmla="*/ 47 w 80"/>
                <a:gd name="T17" fmla="*/ 74 h 105"/>
                <a:gd name="T18" fmla="*/ 43 w 80"/>
                <a:gd name="T19" fmla="*/ 70 h 105"/>
                <a:gd name="T20" fmla="*/ 25 w 80"/>
                <a:gd name="T21" fmla="*/ 61 h 105"/>
                <a:gd name="T22" fmla="*/ 5 w 80"/>
                <a:gd name="T23" fmla="*/ 48 h 105"/>
                <a:gd name="T24" fmla="*/ 0 w 80"/>
                <a:gd name="T25" fmla="*/ 30 h 105"/>
                <a:gd name="T26" fmla="*/ 11 w 80"/>
                <a:gd name="T27" fmla="*/ 8 h 105"/>
                <a:gd name="T28" fmla="*/ 42 w 80"/>
                <a:gd name="T29" fmla="*/ 0 h 105"/>
                <a:gd name="T30" fmla="*/ 61 w 80"/>
                <a:gd name="T31" fmla="*/ 2 h 105"/>
                <a:gd name="T32" fmla="*/ 79 w 80"/>
                <a:gd name="T33" fmla="*/ 8 h 105"/>
                <a:gd name="T34" fmla="*/ 69 w 80"/>
                <a:gd name="T35" fmla="*/ 31 h 105"/>
                <a:gd name="T36" fmla="*/ 55 w 80"/>
                <a:gd name="T37" fmla="*/ 26 h 105"/>
                <a:gd name="T38" fmla="*/ 42 w 80"/>
                <a:gd name="T39" fmla="*/ 24 h 105"/>
                <a:gd name="T40" fmla="*/ 33 w 80"/>
                <a:gd name="T41" fmla="*/ 28 h 105"/>
                <a:gd name="T42" fmla="*/ 36 w 80"/>
                <a:gd name="T43" fmla="*/ 32 h 105"/>
                <a:gd name="T44" fmla="*/ 54 w 80"/>
                <a:gd name="T45" fmla="*/ 40 h 105"/>
                <a:gd name="T46" fmla="*/ 70 w 80"/>
                <a:gd name="T47" fmla="*/ 48 h 105"/>
                <a:gd name="T48" fmla="*/ 77 w 80"/>
                <a:gd name="T49" fmla="*/ 58 h 105"/>
                <a:gd name="T50" fmla="*/ 80 w 80"/>
                <a:gd name="T51"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05">
                  <a:moveTo>
                    <a:pt x="80" y="72"/>
                  </a:moveTo>
                  <a:cubicBezTo>
                    <a:pt x="80" y="83"/>
                    <a:pt x="76" y="91"/>
                    <a:pt x="69" y="97"/>
                  </a:cubicBezTo>
                  <a:cubicBezTo>
                    <a:pt x="61" y="102"/>
                    <a:pt x="51" y="105"/>
                    <a:pt x="37" y="105"/>
                  </a:cubicBezTo>
                  <a:cubicBezTo>
                    <a:pt x="29" y="105"/>
                    <a:pt x="23" y="105"/>
                    <a:pt x="17" y="104"/>
                  </a:cubicBezTo>
                  <a:cubicBezTo>
                    <a:pt x="11" y="103"/>
                    <a:pt x="6" y="102"/>
                    <a:pt x="0" y="100"/>
                  </a:cubicBezTo>
                  <a:cubicBezTo>
                    <a:pt x="0" y="71"/>
                    <a:pt x="0" y="71"/>
                    <a:pt x="0" y="71"/>
                  </a:cubicBezTo>
                  <a:cubicBezTo>
                    <a:pt x="5" y="74"/>
                    <a:pt x="11" y="76"/>
                    <a:pt x="18" y="77"/>
                  </a:cubicBezTo>
                  <a:cubicBezTo>
                    <a:pt x="24" y="79"/>
                    <a:pt x="30" y="80"/>
                    <a:pt x="35" y="80"/>
                  </a:cubicBezTo>
                  <a:cubicBezTo>
                    <a:pt x="43" y="80"/>
                    <a:pt x="47" y="78"/>
                    <a:pt x="47" y="74"/>
                  </a:cubicBezTo>
                  <a:cubicBezTo>
                    <a:pt x="47" y="73"/>
                    <a:pt x="46" y="71"/>
                    <a:pt x="43" y="70"/>
                  </a:cubicBezTo>
                  <a:cubicBezTo>
                    <a:pt x="41" y="68"/>
                    <a:pt x="35" y="66"/>
                    <a:pt x="25" y="61"/>
                  </a:cubicBezTo>
                  <a:cubicBezTo>
                    <a:pt x="16" y="58"/>
                    <a:pt x="9" y="53"/>
                    <a:pt x="5" y="48"/>
                  </a:cubicBezTo>
                  <a:cubicBezTo>
                    <a:pt x="2" y="43"/>
                    <a:pt x="0" y="37"/>
                    <a:pt x="0" y="30"/>
                  </a:cubicBezTo>
                  <a:cubicBezTo>
                    <a:pt x="0" y="20"/>
                    <a:pt x="3" y="13"/>
                    <a:pt x="11" y="8"/>
                  </a:cubicBezTo>
                  <a:cubicBezTo>
                    <a:pt x="18" y="2"/>
                    <a:pt x="28" y="0"/>
                    <a:pt x="42" y="0"/>
                  </a:cubicBezTo>
                  <a:cubicBezTo>
                    <a:pt x="48" y="0"/>
                    <a:pt x="55" y="1"/>
                    <a:pt x="61" y="2"/>
                  </a:cubicBezTo>
                  <a:cubicBezTo>
                    <a:pt x="66" y="3"/>
                    <a:pt x="73" y="6"/>
                    <a:pt x="79" y="8"/>
                  </a:cubicBezTo>
                  <a:cubicBezTo>
                    <a:pt x="69" y="31"/>
                    <a:pt x="69" y="31"/>
                    <a:pt x="69" y="31"/>
                  </a:cubicBezTo>
                  <a:cubicBezTo>
                    <a:pt x="65" y="29"/>
                    <a:pt x="60" y="27"/>
                    <a:pt x="55" y="26"/>
                  </a:cubicBezTo>
                  <a:cubicBezTo>
                    <a:pt x="49" y="24"/>
                    <a:pt x="45" y="24"/>
                    <a:pt x="42" y="24"/>
                  </a:cubicBezTo>
                  <a:cubicBezTo>
                    <a:pt x="36" y="24"/>
                    <a:pt x="33" y="25"/>
                    <a:pt x="33" y="28"/>
                  </a:cubicBezTo>
                  <a:cubicBezTo>
                    <a:pt x="33" y="29"/>
                    <a:pt x="34" y="31"/>
                    <a:pt x="36" y="32"/>
                  </a:cubicBezTo>
                  <a:cubicBezTo>
                    <a:pt x="38" y="33"/>
                    <a:pt x="44" y="36"/>
                    <a:pt x="54" y="40"/>
                  </a:cubicBezTo>
                  <a:cubicBezTo>
                    <a:pt x="61" y="43"/>
                    <a:pt x="66" y="46"/>
                    <a:pt x="70" y="48"/>
                  </a:cubicBezTo>
                  <a:cubicBezTo>
                    <a:pt x="73" y="51"/>
                    <a:pt x="76" y="54"/>
                    <a:pt x="77" y="58"/>
                  </a:cubicBezTo>
                  <a:cubicBezTo>
                    <a:pt x="79" y="62"/>
                    <a:pt x="80" y="67"/>
                    <a:pt x="80"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1" name="Freeform 29"/>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2" name="Freeform 30"/>
            <p:cNvSpPr>
              <a:spLocks/>
            </p:cNvSpPr>
            <p:nvPr/>
          </p:nvSpPr>
          <p:spPr bwMode="auto">
            <a:xfrm>
              <a:off x="5808663"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3" name="Freeform 31"/>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4" name="Freeform 32"/>
            <p:cNvSpPr>
              <a:spLocks/>
            </p:cNvSpPr>
            <p:nvPr/>
          </p:nvSpPr>
          <p:spPr bwMode="auto">
            <a:xfrm>
              <a:off x="6199188" y="-3303588"/>
              <a:ext cx="330200" cy="522288"/>
            </a:xfrm>
            <a:custGeom>
              <a:avLst/>
              <a:gdLst>
                <a:gd name="T0" fmla="*/ 0 w 208"/>
                <a:gd name="T1" fmla="*/ 329 h 329"/>
                <a:gd name="T2" fmla="*/ 0 w 208"/>
                <a:gd name="T3" fmla="*/ 0 h 329"/>
                <a:gd name="T4" fmla="*/ 85 w 208"/>
                <a:gd name="T5" fmla="*/ 0 h 329"/>
                <a:gd name="T6" fmla="*/ 85 w 208"/>
                <a:gd name="T7" fmla="*/ 258 h 329"/>
                <a:gd name="T8" fmla="*/ 208 w 208"/>
                <a:gd name="T9" fmla="*/ 258 h 329"/>
                <a:gd name="T10" fmla="*/ 208 w 208"/>
                <a:gd name="T11" fmla="*/ 329 h 329"/>
                <a:gd name="T12" fmla="*/ 0 w 208"/>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208" h="329">
                  <a:moveTo>
                    <a:pt x="0" y="329"/>
                  </a:moveTo>
                  <a:lnTo>
                    <a:pt x="0" y="0"/>
                  </a:lnTo>
                  <a:lnTo>
                    <a:pt x="85" y="0"/>
                  </a:lnTo>
                  <a:lnTo>
                    <a:pt x="85" y="258"/>
                  </a:lnTo>
                  <a:lnTo>
                    <a:pt x="208" y="258"/>
                  </a:lnTo>
                  <a:lnTo>
                    <a:pt x="208" y="329"/>
                  </a:lnTo>
                  <a:lnTo>
                    <a:pt x="0" y="329"/>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sp>
          <p:nvSpPr>
            <p:cNvPr id="55" name="Freeform 33"/>
            <p:cNvSpPr>
              <a:spLocks noEditPoints="1"/>
            </p:cNvSpPr>
            <p:nvPr/>
          </p:nvSpPr>
          <p:spPr bwMode="auto">
            <a:xfrm>
              <a:off x="6584951" y="-3303588"/>
              <a:ext cx="368300" cy="522288"/>
            </a:xfrm>
            <a:custGeom>
              <a:avLst/>
              <a:gdLst>
                <a:gd name="T0" fmla="*/ 98 w 98"/>
                <a:gd name="T1" fmla="*/ 44 h 139"/>
                <a:gd name="T2" fmla="*/ 85 w 98"/>
                <a:gd name="T3" fmla="*/ 80 h 139"/>
                <a:gd name="T4" fmla="*/ 47 w 98"/>
                <a:gd name="T5" fmla="*/ 93 h 139"/>
                <a:gd name="T6" fmla="*/ 37 w 98"/>
                <a:gd name="T7" fmla="*/ 93 h 139"/>
                <a:gd name="T8" fmla="*/ 37 w 98"/>
                <a:gd name="T9" fmla="*/ 139 h 139"/>
                <a:gd name="T10" fmla="*/ 0 w 98"/>
                <a:gd name="T11" fmla="*/ 139 h 139"/>
                <a:gd name="T12" fmla="*/ 0 w 98"/>
                <a:gd name="T13" fmla="*/ 0 h 139"/>
                <a:gd name="T14" fmla="*/ 47 w 98"/>
                <a:gd name="T15" fmla="*/ 0 h 139"/>
                <a:gd name="T16" fmla="*/ 85 w 98"/>
                <a:gd name="T17" fmla="*/ 12 h 139"/>
                <a:gd name="T18" fmla="*/ 98 w 98"/>
                <a:gd name="T19" fmla="*/ 44 h 139"/>
                <a:gd name="T20" fmla="*/ 37 w 98"/>
                <a:gd name="T21" fmla="*/ 62 h 139"/>
                <a:gd name="T22" fmla="*/ 43 w 98"/>
                <a:gd name="T23" fmla="*/ 62 h 139"/>
                <a:gd name="T24" fmla="*/ 56 w 98"/>
                <a:gd name="T25" fmla="*/ 58 h 139"/>
                <a:gd name="T26" fmla="*/ 61 w 98"/>
                <a:gd name="T27" fmla="*/ 44 h 139"/>
                <a:gd name="T28" fmla="*/ 46 w 98"/>
                <a:gd name="T29" fmla="*/ 30 h 139"/>
                <a:gd name="T30" fmla="*/ 37 w 98"/>
                <a:gd name="T31" fmla="*/ 30 h 139"/>
                <a:gd name="T32" fmla="*/ 37 w 98"/>
                <a:gd name="T33" fmla="*/ 6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39">
                  <a:moveTo>
                    <a:pt x="98" y="44"/>
                  </a:moveTo>
                  <a:cubicBezTo>
                    <a:pt x="98" y="60"/>
                    <a:pt x="94" y="72"/>
                    <a:pt x="85" y="80"/>
                  </a:cubicBezTo>
                  <a:cubicBezTo>
                    <a:pt x="76" y="89"/>
                    <a:pt x="63" y="93"/>
                    <a:pt x="47" y="93"/>
                  </a:cubicBezTo>
                  <a:cubicBezTo>
                    <a:pt x="37" y="93"/>
                    <a:pt x="37" y="93"/>
                    <a:pt x="37" y="93"/>
                  </a:cubicBezTo>
                  <a:cubicBezTo>
                    <a:pt x="37" y="139"/>
                    <a:pt x="37" y="139"/>
                    <a:pt x="37" y="139"/>
                  </a:cubicBezTo>
                  <a:cubicBezTo>
                    <a:pt x="0" y="139"/>
                    <a:pt x="0" y="139"/>
                    <a:pt x="0" y="139"/>
                  </a:cubicBezTo>
                  <a:cubicBezTo>
                    <a:pt x="0" y="0"/>
                    <a:pt x="0" y="0"/>
                    <a:pt x="0" y="0"/>
                  </a:cubicBezTo>
                  <a:cubicBezTo>
                    <a:pt x="47" y="0"/>
                    <a:pt x="47" y="0"/>
                    <a:pt x="47" y="0"/>
                  </a:cubicBezTo>
                  <a:cubicBezTo>
                    <a:pt x="64" y="0"/>
                    <a:pt x="77" y="4"/>
                    <a:pt x="85" y="12"/>
                  </a:cubicBezTo>
                  <a:cubicBezTo>
                    <a:pt x="94" y="19"/>
                    <a:pt x="98" y="30"/>
                    <a:pt x="98" y="44"/>
                  </a:cubicBezTo>
                  <a:moveTo>
                    <a:pt x="37" y="62"/>
                  </a:moveTo>
                  <a:cubicBezTo>
                    <a:pt x="43" y="62"/>
                    <a:pt x="43" y="62"/>
                    <a:pt x="43" y="62"/>
                  </a:cubicBezTo>
                  <a:cubicBezTo>
                    <a:pt x="49" y="62"/>
                    <a:pt x="53" y="61"/>
                    <a:pt x="56" y="58"/>
                  </a:cubicBezTo>
                  <a:cubicBezTo>
                    <a:pt x="60" y="54"/>
                    <a:pt x="61" y="50"/>
                    <a:pt x="61" y="44"/>
                  </a:cubicBezTo>
                  <a:cubicBezTo>
                    <a:pt x="61" y="35"/>
                    <a:pt x="56" y="30"/>
                    <a:pt x="46" y="30"/>
                  </a:cubicBezTo>
                  <a:cubicBezTo>
                    <a:pt x="37" y="30"/>
                    <a:pt x="37" y="30"/>
                    <a:pt x="37" y="30"/>
                  </a:cubicBezTo>
                  <a:lnTo>
                    <a:pt x="3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632" dirty="0"/>
            </a:p>
          </p:txBody>
        </p:sp>
      </p:grpSp>
    </p:spTree>
    <p:extLst>
      <p:ext uri="{BB962C8B-B14F-4D97-AF65-F5344CB8AC3E}">
        <p14:creationId xmlns:p14="http://schemas.microsoft.com/office/powerpoint/2010/main" val="1965296274"/>
      </p:ext>
    </p:extLst>
  </p:cSld>
  <p:clrMapOvr>
    <a:masterClrMapping/>
  </p:clrMapOvr>
  <p:extLst>
    <p:ext uri="{DCECCB84-F9BA-43D5-87BE-67443E8EF086}">
      <p15:sldGuideLst xmlns:p15="http://schemas.microsoft.com/office/powerpoint/2012/main">
        <p15:guide id="1" orient="horz" pos="450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ivider - Deloitte gree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7" name="TextBox 6"/>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8" name="TextBox 7"/>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2288559457"/>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ivider - Deloitte gree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Tree>
    <p:extLst>
      <p:ext uri="{BB962C8B-B14F-4D97-AF65-F5344CB8AC3E}">
        <p14:creationId xmlns:p14="http://schemas.microsoft.com/office/powerpoint/2010/main" val="2982897973"/>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ivider - Deloitte dark gree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4067"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
        <p:nvSpPr>
          <p:cNvPr id="15" name="TextBox 14"/>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6" name="TextBox 5"/>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364740295"/>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ivider - Deloitte blue">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Tree>
    <p:extLst>
      <p:ext uri="{BB962C8B-B14F-4D97-AF65-F5344CB8AC3E}">
        <p14:creationId xmlns:p14="http://schemas.microsoft.com/office/powerpoint/2010/main" val="3129394894"/>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ivider - Deloitte dark blue">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6" name="TextBox 5"/>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4262371063"/>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ivider - Deloitte black">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Tree>
    <p:extLst>
      <p:ext uri="{BB962C8B-B14F-4D97-AF65-F5344CB8AC3E}">
        <p14:creationId xmlns:p14="http://schemas.microsoft.com/office/powerpoint/2010/main" val="3668272438"/>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ivider - Deloitte white">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tx1"/>
                </a:solidFill>
                <a:latin typeface="+mj-lt"/>
                <a:ea typeface="Open Sans" panose="020B0606030504020204" pitchFamily="34" charset="0"/>
                <a:cs typeface="Open Sans" panose="020B0606030504020204" pitchFamily="34" charset="0"/>
              </a:defRPr>
            </a:lvl1pPr>
          </a:lstStyle>
          <a:p>
            <a:r>
              <a:rPr lang="en-GB"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tx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GB" noProof="0" dirty="0"/>
              <a:t>Click to edit Master text styles</a:t>
            </a:r>
          </a:p>
        </p:txBody>
      </p:sp>
    </p:spTree>
    <p:extLst>
      <p:ext uri="{BB962C8B-B14F-4D97-AF65-F5344CB8AC3E}">
        <p14:creationId xmlns:p14="http://schemas.microsoft.com/office/powerpoint/2010/main" val="3977655272"/>
      </p:ext>
    </p:extLst>
  </p:cSld>
  <p:clrMapOvr>
    <a:masterClrMapping/>
  </p:clrMapOvr>
  <p:extLst>
    <p:ext uri="{DCECCB84-F9BA-43D5-87BE-67443E8EF086}">
      <p15:sldGuideLst xmlns:p15="http://schemas.microsoft.com/office/powerpoint/2012/main">
        <p15:guide id="1" orient="horz" pos="2382">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Key statement dark green">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152370"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5" name="TextBox 4"/>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13770202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Key statement dark blu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7200"/>
            <a:ext cx="9277349" cy="4759584"/>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5" name="TextBox 4"/>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34716956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Key statement teal">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Tree>
    <p:extLst>
      <p:ext uri="{BB962C8B-B14F-4D97-AF65-F5344CB8AC3E}">
        <p14:creationId xmlns:p14="http://schemas.microsoft.com/office/powerpoint/2010/main" val="34550274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Key statement black">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bg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GB" noProof="0" dirty="0"/>
              <a:t>Click to edit Master text styles</a:t>
            </a:r>
          </a:p>
        </p:txBody>
      </p:sp>
      <p:sp>
        <p:nvSpPr>
          <p:cNvPr id="12" name="TextBox 11"/>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5" name="TextBox 4"/>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2141111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ivider - Deloitte dark gree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4067"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3" name="TextBox 12"/>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4" name="TextBox 13"/>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5" name="TextBox 14"/>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4250087928"/>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Key statement whit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Autofit/>
          </a:bodyPr>
          <a:lstStyle>
            <a:lvl1pPr>
              <a:spcBef>
                <a:spcPts val="3600"/>
              </a:spcBef>
              <a:defRPr sz="2720">
                <a:solidFill>
                  <a:schemeClr val="tx1"/>
                </a:solidFill>
              </a:defRPr>
            </a:lvl1pPr>
            <a:lvl2pPr marL="457209" indent="-457209">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GB" noProof="0" dirty="0"/>
              <a:t>Click to edit Master text styles</a:t>
            </a:r>
          </a:p>
        </p:txBody>
      </p:sp>
    </p:spTree>
    <p:extLst>
      <p:ext uri="{BB962C8B-B14F-4D97-AF65-F5344CB8AC3E}">
        <p14:creationId xmlns:p14="http://schemas.microsoft.com/office/powerpoint/2010/main" val="2354658815"/>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501651" y="1665289"/>
            <a:ext cx="9277349" cy="4716463"/>
          </a:xfrm>
          <a:prstGeom prst="rect">
            <a:avLst/>
          </a:prstGeom>
        </p:spPr>
        <p:txBody>
          <a:bodyPr/>
          <a:lstStyle>
            <a:lvl1pPr>
              <a:tabLst>
                <a:tab pos="6729541" algn="r"/>
              </a:tabLst>
              <a:defRPr/>
            </a:lvl1pPr>
            <a:lvl2pPr>
              <a:tabLst>
                <a:tab pos="6729541" algn="r"/>
              </a:tabLst>
              <a:defRPr/>
            </a:lvl2pPr>
            <a:lvl3pPr>
              <a:tabLst>
                <a:tab pos="6729541" algn="r"/>
              </a:tabLst>
              <a:defRPr/>
            </a:lvl3pPr>
            <a:lvl4pPr>
              <a:tabLst>
                <a:tab pos="6729541" algn="r"/>
              </a:tabLst>
              <a:defRPr/>
            </a:lvl4pPr>
            <a:lvl5pPr>
              <a:tabLst>
                <a:tab pos="5029296" algn="r"/>
              </a:tabLst>
              <a:defRPr baseline="0"/>
            </a:lvl5pPr>
            <a:lvl6pPr>
              <a:tabLst>
                <a:tab pos="6729541" algn="r"/>
              </a:tabLst>
              <a:defRPr/>
            </a:lvl6pPr>
            <a:lvl7pPr>
              <a:tabLst>
                <a:tab pos="6729541" algn="r"/>
              </a:tabLst>
              <a:defRPr/>
            </a:lvl7pPr>
            <a:lvl8pPr>
              <a:tabLst>
                <a:tab pos="6729541" algn="r"/>
              </a:tabLst>
              <a:defRPr/>
            </a:lvl8pPr>
            <a:lvl9pPr>
              <a:tabLst>
                <a:tab pos="6729541" algn="r"/>
              </a:tabLst>
              <a:defRPr/>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7" name="Title Placeholder 1"/>
          <p:cNvSpPr>
            <a:spLocks noGrp="1"/>
          </p:cNvSpPr>
          <p:nvPr>
            <p:ph type="title" hasCustomPrompt="1"/>
          </p:nvPr>
        </p:nvSpPr>
        <p:spPr>
          <a:xfrm>
            <a:off x="501652" y="317500"/>
            <a:ext cx="11180232" cy="698501"/>
          </a:xfrm>
          <a:prstGeom prst="rect">
            <a:avLst/>
          </a:prstGeom>
        </p:spPr>
        <p:txBody>
          <a:bodyPr vert="horz" lIns="0" tIns="0" rIns="0" bIns="0" rtlCol="0" anchor="t" anchorCtr="0">
            <a:noAutofit/>
          </a:bodyPr>
          <a:lstStyle>
            <a:lvl1pPr>
              <a:defRPr/>
            </a:lvl1pPr>
          </a:lstStyle>
          <a:p>
            <a:r>
              <a:rPr lang="en-GB" dirty="0"/>
              <a:t>Click to add title</a:t>
            </a:r>
          </a:p>
        </p:txBody>
      </p:sp>
    </p:spTree>
    <p:extLst>
      <p:ext uri="{BB962C8B-B14F-4D97-AF65-F5344CB8AC3E}">
        <p14:creationId xmlns:p14="http://schemas.microsoft.com/office/powerpoint/2010/main" val="25562451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5" name="Picture Placeholder 9"/>
          <p:cNvSpPr>
            <a:spLocks noGrp="1"/>
          </p:cNvSpPr>
          <p:nvPr>
            <p:ph type="pic" sz="quarter" idx="15"/>
          </p:nvPr>
        </p:nvSpPr>
        <p:spPr>
          <a:xfrm>
            <a:off x="5450351" y="1701801"/>
            <a:ext cx="6240000" cy="4679950"/>
          </a:xfrm>
        </p:spPr>
        <p:txBody>
          <a:bodyPr/>
          <a:lstStyle/>
          <a:p>
            <a:r>
              <a:rPr lang="en-GB" noProof="0" dirty="0"/>
              <a:t>Click icon to add picture</a:t>
            </a:r>
          </a:p>
        </p:txBody>
      </p:sp>
      <p:sp>
        <p:nvSpPr>
          <p:cNvPr id="6" name="Content Placeholder 3"/>
          <p:cNvSpPr>
            <a:spLocks noGrp="1"/>
          </p:cNvSpPr>
          <p:nvPr>
            <p:ph sz="quarter" idx="10"/>
          </p:nvPr>
        </p:nvSpPr>
        <p:spPr>
          <a:xfrm>
            <a:off x="501652" y="1665289"/>
            <a:ext cx="4456429" cy="4716463"/>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0172963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GB" noProof="0" dirty="0"/>
              <a:t>Click to edit Master title style</a:t>
            </a:r>
          </a:p>
        </p:txBody>
      </p:sp>
      <p:sp>
        <p:nvSpPr>
          <p:cNvPr id="14" name="Text Placeholder 18"/>
          <p:cNvSpPr>
            <a:spLocks noGrp="1"/>
          </p:cNvSpPr>
          <p:nvPr>
            <p:ph idx="1"/>
          </p:nvPr>
        </p:nvSpPr>
        <p:spPr>
          <a:xfrm>
            <a:off x="501652" y="1665289"/>
            <a:ext cx="11165416" cy="4716463"/>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9377985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4" name="Title Placeholder 1"/>
          <p:cNvSpPr>
            <a:spLocks noGrp="1"/>
          </p:cNvSpPr>
          <p:nvPr>
            <p:ph type="title"/>
          </p:nvPr>
        </p:nvSpPr>
        <p:spPr>
          <a:xfrm>
            <a:off x="501650" y="317500"/>
            <a:ext cx="11162350" cy="334101"/>
          </a:xfrm>
          <a:prstGeom prst="rect">
            <a:avLst/>
          </a:prstGeom>
        </p:spPr>
        <p:txBody>
          <a:bodyPr vert="horz" lIns="0" tIns="0" rIns="0" bIns="0" rtlCol="0" anchor="t" anchorCtr="0">
            <a:noAutofit/>
          </a:bodyPr>
          <a:lstStyle>
            <a:lvl1pPr>
              <a:defRPr/>
            </a:lvl1pPr>
          </a:lstStyle>
          <a:p>
            <a:r>
              <a:rPr lang="en-GB" noProof="0" dirty="0"/>
              <a:t>Click to edit Master title style</a:t>
            </a:r>
          </a:p>
        </p:txBody>
      </p:sp>
      <p:sp>
        <p:nvSpPr>
          <p:cNvPr id="8" name="Text Placeholder 18"/>
          <p:cNvSpPr>
            <a:spLocks noGrp="1"/>
          </p:cNvSpPr>
          <p:nvPr>
            <p:ph idx="1"/>
          </p:nvPr>
        </p:nvSpPr>
        <p:spPr>
          <a:xfrm>
            <a:off x="501652" y="1665288"/>
            <a:ext cx="11165416" cy="4713911"/>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02514305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ubtitle &amp; 1 column - larg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4" name="Title Placeholder 1"/>
          <p:cNvSpPr>
            <a:spLocks noGrp="1"/>
          </p:cNvSpPr>
          <p:nvPr>
            <p:ph type="title"/>
          </p:nvPr>
        </p:nvSpPr>
        <p:spPr>
          <a:xfrm>
            <a:off x="501650" y="317500"/>
            <a:ext cx="11162350" cy="334101"/>
          </a:xfrm>
          <a:prstGeom prst="rect">
            <a:avLst/>
          </a:prstGeom>
        </p:spPr>
        <p:txBody>
          <a:bodyPr vert="horz" lIns="0" tIns="0" rIns="0" bIns="0" rtlCol="0" anchor="t" anchorCtr="0">
            <a:noAutofit/>
          </a:bodyPr>
          <a:lstStyle>
            <a:lvl1pPr>
              <a:defRPr/>
            </a:lvl1pPr>
          </a:lstStyle>
          <a:p>
            <a:r>
              <a:rPr lang="en-GB" noProof="0" dirty="0"/>
              <a:t>Click to edit Master title style</a:t>
            </a:r>
          </a:p>
        </p:txBody>
      </p:sp>
      <p:sp>
        <p:nvSpPr>
          <p:cNvPr id="8" name="Text Placeholder 18"/>
          <p:cNvSpPr>
            <a:spLocks noGrp="1"/>
          </p:cNvSpPr>
          <p:nvPr>
            <p:ph idx="1"/>
          </p:nvPr>
        </p:nvSpPr>
        <p:spPr>
          <a:xfrm>
            <a:off x="501652" y="1700213"/>
            <a:ext cx="11165416" cy="4678986"/>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3485303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6"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7" name="Chart Placeholder 3"/>
          <p:cNvSpPr>
            <a:spLocks noGrp="1"/>
          </p:cNvSpPr>
          <p:nvPr>
            <p:ph type="chart" sz="quarter" idx="15"/>
          </p:nvPr>
        </p:nvSpPr>
        <p:spPr>
          <a:xfrm>
            <a:off x="501653" y="2052000"/>
            <a:ext cx="11188699" cy="4069013"/>
          </a:xfrm>
          <a:prstGeom prst="rect">
            <a:avLst/>
          </a:prstGeom>
        </p:spPr>
        <p:txBody>
          <a:bodyPr/>
          <a:lstStyle/>
          <a:p>
            <a:r>
              <a:rPr lang="en-GB" noProof="0" dirty="0"/>
              <a:t>Click icon to add chart</a:t>
            </a:r>
          </a:p>
        </p:txBody>
      </p:sp>
      <p:sp>
        <p:nvSpPr>
          <p:cNvPr id="18" name="Text Placeholder 8"/>
          <p:cNvSpPr>
            <a:spLocks noGrp="1"/>
          </p:cNvSpPr>
          <p:nvPr>
            <p:ph type="body" sz="quarter" idx="18"/>
          </p:nvPr>
        </p:nvSpPr>
        <p:spPr>
          <a:xfrm>
            <a:off x="501653" y="1665289"/>
            <a:ext cx="11188699" cy="392112"/>
          </a:xfrm>
        </p:spPr>
        <p:txBody>
          <a:bodyPr/>
          <a:lstStyle/>
          <a:p>
            <a:pPr lvl="0"/>
            <a:r>
              <a:rPr lang="en-GB" noProof="0" dirty="0"/>
              <a:t>Click to edit Master text styles</a:t>
            </a:r>
          </a:p>
        </p:txBody>
      </p:sp>
      <p:sp>
        <p:nvSpPr>
          <p:cNvPr id="19" name="Text Placeholder 7"/>
          <p:cNvSpPr>
            <a:spLocks noGrp="1"/>
          </p:cNvSpPr>
          <p:nvPr>
            <p:ph type="body" sz="quarter" idx="23"/>
          </p:nvPr>
        </p:nvSpPr>
        <p:spPr>
          <a:xfrm>
            <a:off x="501651" y="6121014"/>
            <a:ext cx="11188700" cy="260737"/>
          </a:xfrm>
        </p:spPr>
        <p:txBody>
          <a:bodyPr>
            <a:noAutofit/>
          </a:bodyPr>
          <a:lstStyle>
            <a:lvl1pPr>
              <a:spcAft>
                <a:spcPts val="0"/>
              </a:spcAft>
              <a:defRPr sz="907"/>
            </a:lvl1pPr>
          </a:lstStyle>
          <a:p>
            <a:pPr lvl="0"/>
            <a:r>
              <a:rPr lang="en-GB" noProof="0" dirty="0"/>
              <a:t>Click to edit Master text styles</a:t>
            </a:r>
          </a:p>
        </p:txBody>
      </p:sp>
    </p:spTree>
    <p:extLst>
      <p:ext uri="{BB962C8B-B14F-4D97-AF65-F5344CB8AC3E}">
        <p14:creationId xmlns:p14="http://schemas.microsoft.com/office/powerpoint/2010/main" val="9259352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1"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6"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7" name="Chart Placeholder 3"/>
          <p:cNvSpPr>
            <a:spLocks noGrp="1"/>
          </p:cNvSpPr>
          <p:nvPr>
            <p:ph type="chart" sz="quarter" idx="15"/>
          </p:nvPr>
        </p:nvSpPr>
        <p:spPr>
          <a:xfrm>
            <a:off x="504000" y="2051999"/>
            <a:ext cx="3549549" cy="4069014"/>
          </a:xfrm>
          <a:prstGeom prst="rect">
            <a:avLst/>
          </a:prstGeom>
        </p:spPr>
        <p:txBody>
          <a:bodyPr/>
          <a:lstStyle/>
          <a:p>
            <a:r>
              <a:rPr lang="en-GB" noProof="0" dirty="0"/>
              <a:t>Click icon to add chart</a:t>
            </a:r>
          </a:p>
        </p:txBody>
      </p:sp>
      <p:sp>
        <p:nvSpPr>
          <p:cNvPr id="18" name="Text Placeholder 8"/>
          <p:cNvSpPr>
            <a:spLocks noGrp="1"/>
          </p:cNvSpPr>
          <p:nvPr>
            <p:ph type="body" sz="quarter" idx="18"/>
          </p:nvPr>
        </p:nvSpPr>
        <p:spPr>
          <a:xfrm>
            <a:off x="501650" y="1665289"/>
            <a:ext cx="3562351" cy="392112"/>
          </a:xfrm>
        </p:spPr>
        <p:txBody>
          <a:bodyPr/>
          <a:lstStyle/>
          <a:p>
            <a:pPr lvl="0"/>
            <a:r>
              <a:rPr lang="en-GB" noProof="0" dirty="0"/>
              <a:t>Click to edit Master text styles</a:t>
            </a:r>
          </a:p>
        </p:txBody>
      </p:sp>
      <p:sp>
        <p:nvSpPr>
          <p:cNvPr id="7" name="Chart Placeholder 3"/>
          <p:cNvSpPr>
            <a:spLocks noGrp="1"/>
          </p:cNvSpPr>
          <p:nvPr>
            <p:ph type="chart" sz="quarter" idx="19"/>
          </p:nvPr>
        </p:nvSpPr>
        <p:spPr>
          <a:xfrm>
            <a:off x="4303184" y="2051999"/>
            <a:ext cx="3561616" cy="4069014"/>
          </a:xfrm>
          <a:prstGeom prst="rect">
            <a:avLst/>
          </a:prstGeom>
        </p:spPr>
        <p:txBody>
          <a:bodyPr/>
          <a:lstStyle/>
          <a:p>
            <a:r>
              <a:rPr lang="en-GB" noProof="0" dirty="0"/>
              <a:t>Click icon to add chart</a:t>
            </a:r>
          </a:p>
        </p:txBody>
      </p:sp>
      <p:sp>
        <p:nvSpPr>
          <p:cNvPr id="8" name="Text Placeholder 8"/>
          <p:cNvSpPr>
            <a:spLocks noGrp="1"/>
          </p:cNvSpPr>
          <p:nvPr>
            <p:ph type="body" sz="quarter" idx="20"/>
          </p:nvPr>
        </p:nvSpPr>
        <p:spPr>
          <a:xfrm>
            <a:off x="4303185" y="1665289"/>
            <a:ext cx="3561615" cy="392112"/>
          </a:xfrm>
        </p:spPr>
        <p:txBody>
          <a:bodyPr/>
          <a:lstStyle/>
          <a:p>
            <a:pPr lvl="0"/>
            <a:r>
              <a:rPr lang="en-GB" noProof="0" dirty="0"/>
              <a:t>Click to edit Master text styles</a:t>
            </a:r>
          </a:p>
        </p:txBody>
      </p:sp>
      <p:sp>
        <p:nvSpPr>
          <p:cNvPr id="9" name="Chart Placeholder 3"/>
          <p:cNvSpPr>
            <a:spLocks noGrp="1"/>
          </p:cNvSpPr>
          <p:nvPr>
            <p:ph type="chart" sz="quarter" idx="21"/>
          </p:nvPr>
        </p:nvSpPr>
        <p:spPr>
          <a:xfrm>
            <a:off x="8126397" y="2051999"/>
            <a:ext cx="3563953" cy="4069014"/>
          </a:xfrm>
          <a:prstGeom prst="rect">
            <a:avLst/>
          </a:prstGeom>
        </p:spPr>
        <p:txBody>
          <a:bodyPr/>
          <a:lstStyle/>
          <a:p>
            <a:r>
              <a:rPr lang="en-GB" noProof="0" dirty="0"/>
              <a:t>Click icon to add chart</a:t>
            </a:r>
          </a:p>
        </p:txBody>
      </p:sp>
      <p:sp>
        <p:nvSpPr>
          <p:cNvPr id="10" name="Text Placeholder 8"/>
          <p:cNvSpPr>
            <a:spLocks noGrp="1"/>
          </p:cNvSpPr>
          <p:nvPr>
            <p:ph type="body" sz="quarter" idx="22"/>
          </p:nvPr>
        </p:nvSpPr>
        <p:spPr>
          <a:xfrm>
            <a:off x="8126397" y="1659145"/>
            <a:ext cx="3563954" cy="398256"/>
          </a:xfrm>
        </p:spPr>
        <p:txBody>
          <a:bodyPr/>
          <a:lstStyle/>
          <a:p>
            <a:pPr lvl="0"/>
            <a:r>
              <a:rPr lang="en-GB" noProof="0" dirty="0"/>
              <a:t>Click to edit Master text styles</a:t>
            </a:r>
          </a:p>
        </p:txBody>
      </p:sp>
      <p:sp>
        <p:nvSpPr>
          <p:cNvPr id="12" name="Text Placeholder 7"/>
          <p:cNvSpPr>
            <a:spLocks noGrp="1"/>
          </p:cNvSpPr>
          <p:nvPr>
            <p:ph type="body" sz="quarter" idx="23"/>
          </p:nvPr>
        </p:nvSpPr>
        <p:spPr>
          <a:xfrm>
            <a:off x="501649" y="6121014"/>
            <a:ext cx="11165419" cy="260737"/>
          </a:xfrm>
        </p:spPr>
        <p:txBody>
          <a:bodyPr>
            <a:noAutofit/>
          </a:bodyPr>
          <a:lstStyle>
            <a:lvl1pPr>
              <a:spcAft>
                <a:spcPts val="0"/>
              </a:spcAft>
              <a:defRPr sz="907"/>
            </a:lvl1pPr>
          </a:lstStyle>
          <a:p>
            <a:pPr lvl="0"/>
            <a:r>
              <a:rPr lang="en-GB" noProof="0" dirty="0"/>
              <a:t>Click to edit Master text styles</a:t>
            </a:r>
          </a:p>
        </p:txBody>
      </p:sp>
    </p:spTree>
    <p:extLst>
      <p:ext uri="{BB962C8B-B14F-4D97-AF65-F5344CB8AC3E}">
        <p14:creationId xmlns:p14="http://schemas.microsoft.com/office/powerpoint/2010/main" val="13982390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 columns of text">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501651" y="317500"/>
            <a:ext cx="11202669"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9" name="Text Placeholder 8"/>
          <p:cNvSpPr>
            <a:spLocks noGrp="1"/>
          </p:cNvSpPr>
          <p:nvPr>
            <p:ph type="body" sz="quarter" idx="13" hasCustomPrompt="1"/>
          </p:nvPr>
        </p:nvSpPr>
        <p:spPr>
          <a:xfrm>
            <a:off x="501651" y="651601"/>
            <a:ext cx="11202669"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3" name="Content Placeholder 3"/>
          <p:cNvSpPr>
            <a:spLocks noGrp="1"/>
          </p:cNvSpPr>
          <p:nvPr>
            <p:ph sz="quarter" idx="10"/>
          </p:nvPr>
        </p:nvSpPr>
        <p:spPr>
          <a:xfrm>
            <a:off x="501651" y="1665288"/>
            <a:ext cx="5305578" cy="4716461"/>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3"/>
          <p:cNvSpPr>
            <a:spLocks noGrp="1"/>
          </p:cNvSpPr>
          <p:nvPr>
            <p:ph sz="quarter" idx="20"/>
          </p:nvPr>
        </p:nvSpPr>
        <p:spPr>
          <a:xfrm>
            <a:off x="6381539" y="1665288"/>
            <a:ext cx="5322782" cy="4716461"/>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0772011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 columns - larg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8" name="Title Placeholder 1"/>
          <p:cNvSpPr>
            <a:spLocks noGrp="1"/>
          </p:cNvSpPr>
          <p:nvPr>
            <p:ph type="title" hasCustomPrompt="1"/>
          </p:nvPr>
        </p:nvSpPr>
        <p:spPr>
          <a:xfrm>
            <a:off x="501650" y="317500"/>
            <a:ext cx="11188700" cy="334100"/>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1" name="Content Placeholder 3"/>
          <p:cNvSpPr>
            <a:spLocks noGrp="1"/>
          </p:cNvSpPr>
          <p:nvPr>
            <p:ph sz="quarter" idx="10"/>
          </p:nvPr>
        </p:nvSpPr>
        <p:spPr>
          <a:xfrm>
            <a:off x="501650" y="1665288"/>
            <a:ext cx="5305581" cy="4716461"/>
          </a:xfrm>
          <a:prstGeom prst="rect">
            <a:avLst/>
          </a:prstGeom>
        </p:spPr>
        <p:txBody>
          <a:bodyPr>
            <a:noAutofit/>
          </a:bodyPr>
          <a:lstStyle>
            <a:lvl1pPr>
              <a:tabLst>
                <a:tab pos="5029296" algn="r"/>
              </a:tabLst>
              <a:defRPr sz="1600"/>
            </a:lvl1pPr>
            <a:lvl2pPr>
              <a:tabLst>
                <a:tab pos="5029296" algn="r"/>
              </a:tabLst>
              <a:defRPr sz="1600"/>
            </a:lvl2pPr>
            <a:lvl3pPr>
              <a:tabLst>
                <a:tab pos="5029296" algn="r"/>
              </a:tabLst>
              <a:defRPr sz="1600"/>
            </a:lvl3pPr>
            <a:lvl4pPr>
              <a:tabLst>
                <a:tab pos="5029296" algn="r"/>
              </a:tabLst>
              <a:defRPr sz="1600"/>
            </a:lvl4pPr>
            <a:lvl5pPr>
              <a:tabLst>
                <a:tab pos="5029296" algn="r"/>
              </a:tabLst>
              <a:defRPr baseline="0"/>
            </a:lvl5pPr>
            <a:lvl6pPr>
              <a:defRPr sz="1600"/>
            </a:lvl6pPr>
            <a:lvl7pPr>
              <a:defRPr sz="1600"/>
            </a:lvl7pPr>
            <a:lvl8pPr>
              <a:defRPr sz="1600"/>
            </a:lvl8pPr>
            <a:lvl9pPr>
              <a:defRPr sz="160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quarter" idx="20"/>
          </p:nvPr>
        </p:nvSpPr>
        <p:spPr>
          <a:xfrm>
            <a:off x="6384000" y="1665288"/>
            <a:ext cx="5306350" cy="4716461"/>
          </a:xfrm>
          <a:prstGeom prst="rect">
            <a:avLst/>
          </a:prstGeom>
        </p:spPr>
        <p:txBody>
          <a:bodyPr>
            <a:noAutofit/>
          </a:bodyPr>
          <a:lstStyle>
            <a:lvl1pPr>
              <a:tabLst>
                <a:tab pos="5029296" algn="r"/>
              </a:tabLst>
              <a:defRPr sz="1600"/>
            </a:lvl1pPr>
            <a:lvl2pPr>
              <a:tabLst>
                <a:tab pos="5029296" algn="r"/>
              </a:tabLst>
              <a:defRPr sz="1600"/>
            </a:lvl2pPr>
            <a:lvl3pPr>
              <a:tabLst>
                <a:tab pos="5029296" algn="r"/>
              </a:tabLst>
              <a:defRPr sz="1600"/>
            </a:lvl3pPr>
            <a:lvl4pPr>
              <a:tabLst>
                <a:tab pos="5029296" algn="r"/>
              </a:tabLst>
              <a:defRPr sz="1600"/>
            </a:lvl4pPr>
            <a:lvl5pPr>
              <a:tabLst>
                <a:tab pos="5029296" algn="r"/>
              </a:tabLst>
              <a:defRPr baseline="0"/>
            </a:lvl5pPr>
            <a:lvl6pPr>
              <a:defRPr sz="1600"/>
            </a:lvl6pPr>
            <a:lvl7pPr>
              <a:defRPr sz="1600"/>
            </a:lvl7pPr>
            <a:lvl8pPr>
              <a:defRPr sz="1600"/>
            </a:lvl8pPr>
            <a:lvl9pPr>
              <a:defRPr sz="1600"/>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456982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ivider - Deloitte blue">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3103167363"/>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1652" y="1665289"/>
            <a:ext cx="5355166" cy="4455725"/>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Chart Placeholder 2"/>
          <p:cNvSpPr>
            <a:spLocks noGrp="1"/>
          </p:cNvSpPr>
          <p:nvPr>
            <p:ph type="chart" sz="quarter" idx="21"/>
          </p:nvPr>
        </p:nvSpPr>
        <p:spPr>
          <a:xfrm>
            <a:off x="6341223" y="2125013"/>
            <a:ext cx="5349128" cy="3996000"/>
          </a:xfrm>
        </p:spPr>
        <p:txBody>
          <a:bodyPr/>
          <a:lstStyle/>
          <a:p>
            <a:r>
              <a:rPr lang="en-GB" noProof="0" dirty="0"/>
              <a:t>Click icon to add chart</a:t>
            </a:r>
          </a:p>
        </p:txBody>
      </p:sp>
      <p:sp>
        <p:nvSpPr>
          <p:cNvPr id="6" name="Text Placeholder 5"/>
          <p:cNvSpPr>
            <a:spLocks noGrp="1"/>
          </p:cNvSpPr>
          <p:nvPr>
            <p:ph type="body" sz="quarter" idx="22"/>
          </p:nvPr>
        </p:nvSpPr>
        <p:spPr>
          <a:xfrm>
            <a:off x="6341223" y="1665288"/>
            <a:ext cx="5349128" cy="420687"/>
          </a:xfrm>
        </p:spPr>
        <p:txBody>
          <a:bodyPr/>
          <a:lstStyle/>
          <a:p>
            <a:pPr lvl="0"/>
            <a:r>
              <a:rPr lang="en-GB" noProof="0" dirty="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5" name="Text Placeholder 7"/>
          <p:cNvSpPr>
            <a:spLocks noGrp="1"/>
          </p:cNvSpPr>
          <p:nvPr>
            <p:ph type="body" sz="quarter" idx="23"/>
          </p:nvPr>
        </p:nvSpPr>
        <p:spPr>
          <a:xfrm>
            <a:off x="501650" y="6121014"/>
            <a:ext cx="11188700" cy="260737"/>
          </a:xfrm>
        </p:spPr>
        <p:txBody>
          <a:bodyPr>
            <a:normAutofit/>
          </a:bodyPr>
          <a:lstStyle>
            <a:lvl1pPr>
              <a:spcAft>
                <a:spcPts val="0"/>
              </a:spcAft>
              <a:defRPr sz="907"/>
            </a:lvl1pPr>
          </a:lstStyle>
          <a:p>
            <a:pPr lvl="0"/>
            <a:r>
              <a:rPr lang="en-GB" noProof="0" dirty="0"/>
              <a:t>Click to edit Master text styles</a:t>
            </a:r>
          </a:p>
        </p:txBody>
      </p:sp>
    </p:spTree>
    <p:extLst>
      <p:ext uri="{BB962C8B-B14F-4D97-AF65-F5344CB8AC3E}">
        <p14:creationId xmlns:p14="http://schemas.microsoft.com/office/powerpoint/2010/main" val="43047025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341221" y="2125013"/>
            <a:ext cx="5349129" cy="3996000"/>
          </a:xfrm>
        </p:spPr>
        <p:txBody>
          <a:bodyPr/>
          <a:lstStyle/>
          <a:p>
            <a:r>
              <a:rPr lang="en-GB" noProof="0" dirty="0"/>
              <a:t>Click icon to add chart</a:t>
            </a:r>
          </a:p>
        </p:txBody>
      </p:sp>
      <p:sp>
        <p:nvSpPr>
          <p:cNvPr id="6" name="Text Placeholder 5"/>
          <p:cNvSpPr>
            <a:spLocks noGrp="1"/>
          </p:cNvSpPr>
          <p:nvPr>
            <p:ph type="body" sz="quarter" idx="22"/>
          </p:nvPr>
        </p:nvSpPr>
        <p:spPr>
          <a:xfrm>
            <a:off x="6341222" y="1665288"/>
            <a:ext cx="5349129" cy="420687"/>
          </a:xfrm>
        </p:spPr>
        <p:txBody>
          <a:bodyPr/>
          <a:lstStyle/>
          <a:p>
            <a:pPr lvl="0"/>
            <a:r>
              <a:rPr lang="en-GB" noProof="0" dirty="0"/>
              <a:t>Click to edit Master text styles</a:t>
            </a:r>
          </a:p>
        </p:txBody>
      </p:sp>
      <p:sp>
        <p:nvSpPr>
          <p:cNvPr id="11"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3"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5" name="Text Placeholder 7"/>
          <p:cNvSpPr>
            <a:spLocks noGrp="1"/>
          </p:cNvSpPr>
          <p:nvPr>
            <p:ph type="body" sz="quarter" idx="23"/>
          </p:nvPr>
        </p:nvSpPr>
        <p:spPr>
          <a:xfrm>
            <a:off x="501649" y="6121014"/>
            <a:ext cx="11165419" cy="260737"/>
          </a:xfrm>
        </p:spPr>
        <p:txBody>
          <a:bodyPr>
            <a:normAutofit/>
          </a:bodyPr>
          <a:lstStyle>
            <a:lvl1pPr>
              <a:spcAft>
                <a:spcPts val="0"/>
              </a:spcAft>
              <a:defRPr sz="907"/>
            </a:lvl1pPr>
          </a:lstStyle>
          <a:p>
            <a:pPr lvl="0"/>
            <a:r>
              <a:rPr lang="en-GB" noProof="0" dirty="0"/>
              <a:t>Click to edit Master text styles</a:t>
            </a:r>
          </a:p>
        </p:txBody>
      </p:sp>
      <p:sp>
        <p:nvSpPr>
          <p:cNvPr id="9" name="Chart Placeholder 2"/>
          <p:cNvSpPr>
            <a:spLocks noGrp="1"/>
          </p:cNvSpPr>
          <p:nvPr>
            <p:ph type="chart" sz="quarter" idx="24"/>
          </p:nvPr>
        </p:nvSpPr>
        <p:spPr>
          <a:xfrm>
            <a:off x="501651" y="2125013"/>
            <a:ext cx="5339063" cy="3996000"/>
          </a:xfrm>
        </p:spPr>
        <p:txBody>
          <a:bodyPr/>
          <a:lstStyle/>
          <a:p>
            <a:r>
              <a:rPr lang="en-GB" noProof="0" dirty="0"/>
              <a:t>Click icon to add chart</a:t>
            </a:r>
          </a:p>
        </p:txBody>
      </p:sp>
      <p:sp>
        <p:nvSpPr>
          <p:cNvPr id="12" name="Text Placeholder 5"/>
          <p:cNvSpPr>
            <a:spLocks noGrp="1"/>
          </p:cNvSpPr>
          <p:nvPr>
            <p:ph type="body" sz="quarter" idx="25"/>
          </p:nvPr>
        </p:nvSpPr>
        <p:spPr>
          <a:xfrm>
            <a:off x="501650" y="1665288"/>
            <a:ext cx="5339064" cy="420687"/>
          </a:xfrm>
        </p:spPr>
        <p:txBody>
          <a:bodyPr/>
          <a:lstStyle/>
          <a:p>
            <a:pPr lvl="0"/>
            <a:r>
              <a:rPr lang="en-GB" noProof="0" dirty="0"/>
              <a:t>Click to edit Master text styles</a:t>
            </a:r>
          </a:p>
        </p:txBody>
      </p:sp>
    </p:spTree>
    <p:extLst>
      <p:ext uri="{BB962C8B-B14F-4D97-AF65-F5344CB8AC3E}">
        <p14:creationId xmlns:p14="http://schemas.microsoft.com/office/powerpoint/2010/main" val="149157277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3" y="317500"/>
            <a:ext cx="11188699"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6" name="Content Placeholder 3"/>
          <p:cNvSpPr>
            <a:spLocks noGrp="1"/>
          </p:cNvSpPr>
          <p:nvPr>
            <p:ph sz="quarter" idx="10"/>
          </p:nvPr>
        </p:nvSpPr>
        <p:spPr>
          <a:xfrm>
            <a:off x="501651" y="1665289"/>
            <a:ext cx="4431857" cy="4716463"/>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Content Placeholder 3"/>
          <p:cNvSpPr>
            <a:spLocks noGrp="1"/>
          </p:cNvSpPr>
          <p:nvPr>
            <p:ph sz="quarter" idx="16"/>
          </p:nvPr>
        </p:nvSpPr>
        <p:spPr>
          <a:xfrm>
            <a:off x="5450350" y="1700214"/>
            <a:ext cx="6240000" cy="4681537"/>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43889431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 content with quote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0"/>
            <a:ext cx="11188700" cy="334100"/>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6" name="Content Placeholder 3"/>
          <p:cNvSpPr>
            <a:spLocks noGrp="1"/>
          </p:cNvSpPr>
          <p:nvPr>
            <p:ph sz="quarter" idx="10"/>
          </p:nvPr>
        </p:nvSpPr>
        <p:spPr>
          <a:xfrm>
            <a:off x="7577882" y="1658680"/>
            <a:ext cx="4112468" cy="4723072"/>
          </a:xfrm>
          <a:prstGeom prst="rect">
            <a:avLst/>
          </a:prstGeom>
        </p:spPr>
        <p:txBody>
          <a:bodyPr>
            <a:noAutofit/>
          </a:bodyPr>
          <a:lstStyle>
            <a:lvl1pPr>
              <a:tabLst>
                <a:tab pos="5029296" algn="r"/>
              </a:tabLst>
              <a:defRPr sz="2400">
                <a:solidFill>
                  <a:schemeClr val="accent3"/>
                </a:solidFill>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p:txBody>
      </p:sp>
      <p:sp>
        <p:nvSpPr>
          <p:cNvPr id="8" name="Content Placeholder 3"/>
          <p:cNvSpPr>
            <a:spLocks noGrp="1"/>
          </p:cNvSpPr>
          <p:nvPr>
            <p:ph sz="quarter" idx="16"/>
          </p:nvPr>
        </p:nvSpPr>
        <p:spPr>
          <a:xfrm>
            <a:off x="501651" y="1665289"/>
            <a:ext cx="6506348" cy="4716462"/>
          </a:xfrm>
          <a:prstGeom prst="rect">
            <a:avLst/>
          </a:prstGeom>
        </p:spPr>
        <p:txBody>
          <a:bodyPr/>
          <a:lstStyle>
            <a:lvl1pPr>
              <a:tabLst>
                <a:tab pos="5029296" algn="r"/>
              </a:tabLst>
              <a:defRPr/>
            </a:lvl1pPr>
            <a:lvl2pPr>
              <a:tabLst>
                <a:tab pos="5029296" algn="r"/>
              </a:tabLst>
              <a:defRPr/>
            </a:lvl2pPr>
            <a:lvl3pPr>
              <a:tabLst>
                <a:tab pos="5029296" algn="r"/>
              </a:tabLst>
              <a:defRPr/>
            </a:lvl3pPr>
            <a:lvl4pPr>
              <a:tabLst>
                <a:tab pos="5029296" algn="r"/>
              </a:tabLst>
              <a:defRPr/>
            </a:lvl4pPr>
            <a:lvl5pPr>
              <a:tabLst>
                <a:tab pos="5029296" algn="r"/>
              </a:tabLst>
              <a:defRPr baseline="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8"/>
          <p:cNvSpPr>
            <a:spLocks noGrp="1"/>
          </p:cNvSpPr>
          <p:nvPr>
            <p:ph type="body" sz="quarter" idx="13" hasCustomPrompt="1"/>
          </p:nvPr>
        </p:nvSpPr>
        <p:spPr>
          <a:xfrm>
            <a:off x="501653" y="651601"/>
            <a:ext cx="11188699"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307366688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eam profil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334100"/>
          </a:xfrm>
        </p:spPr>
        <p:txBody>
          <a:bodyPr/>
          <a:lstStyle/>
          <a:p>
            <a:r>
              <a:rPr lang="en-GB" noProof="0" dirty="0"/>
              <a:t>Click to edit Master title style</a:t>
            </a:r>
          </a:p>
        </p:txBody>
      </p:sp>
      <p:sp>
        <p:nvSpPr>
          <p:cNvPr id="4" name="Picture Placeholder 6"/>
          <p:cNvSpPr>
            <a:spLocks noGrp="1"/>
          </p:cNvSpPr>
          <p:nvPr>
            <p:ph type="pic" sz="quarter" idx="13"/>
          </p:nvPr>
        </p:nvSpPr>
        <p:spPr>
          <a:xfrm>
            <a:off x="501650" y="1700213"/>
            <a:ext cx="2712000" cy="1260000"/>
          </a:xfrm>
        </p:spPr>
        <p:txBody>
          <a:bodyPr lIns="0" tIns="0" rIns="0" bIns="0">
            <a:noAutofit/>
          </a:bodyPr>
          <a:lstStyle/>
          <a:p>
            <a:r>
              <a:rPr lang="en-GB" noProof="0" dirty="0"/>
              <a:t>Click icon to add picture</a:t>
            </a:r>
          </a:p>
        </p:txBody>
      </p:sp>
      <p:sp>
        <p:nvSpPr>
          <p:cNvPr id="5" name="Picture Placeholder 6"/>
          <p:cNvSpPr>
            <a:spLocks noGrp="1"/>
          </p:cNvSpPr>
          <p:nvPr>
            <p:ph type="pic" sz="quarter" idx="14"/>
          </p:nvPr>
        </p:nvSpPr>
        <p:spPr>
          <a:xfrm>
            <a:off x="3327217" y="1700213"/>
            <a:ext cx="2712000" cy="1260000"/>
          </a:xfrm>
        </p:spPr>
        <p:txBody>
          <a:bodyPr lIns="0" tIns="0" rIns="0" bIns="0">
            <a:noAutofit/>
          </a:bodyPr>
          <a:lstStyle/>
          <a:p>
            <a:r>
              <a:rPr lang="en-GB" noProof="0" dirty="0"/>
              <a:t>Click icon to add picture</a:t>
            </a:r>
          </a:p>
        </p:txBody>
      </p:sp>
      <p:sp>
        <p:nvSpPr>
          <p:cNvPr id="6" name="Picture Placeholder 6"/>
          <p:cNvSpPr>
            <a:spLocks noGrp="1"/>
          </p:cNvSpPr>
          <p:nvPr>
            <p:ph type="pic" sz="quarter" idx="15"/>
          </p:nvPr>
        </p:nvSpPr>
        <p:spPr>
          <a:xfrm>
            <a:off x="6152783" y="1700213"/>
            <a:ext cx="2712000" cy="1260000"/>
          </a:xfrm>
        </p:spPr>
        <p:txBody>
          <a:bodyPr lIns="0" tIns="0" rIns="0" bIns="0">
            <a:noAutofit/>
          </a:bodyPr>
          <a:lstStyle/>
          <a:p>
            <a:r>
              <a:rPr lang="en-GB" noProof="0" dirty="0"/>
              <a:t>Click icon to add picture</a:t>
            </a:r>
          </a:p>
        </p:txBody>
      </p:sp>
      <p:sp>
        <p:nvSpPr>
          <p:cNvPr id="7" name="Picture Placeholder 6"/>
          <p:cNvSpPr>
            <a:spLocks noGrp="1"/>
          </p:cNvSpPr>
          <p:nvPr>
            <p:ph type="pic" sz="quarter" idx="16"/>
          </p:nvPr>
        </p:nvSpPr>
        <p:spPr>
          <a:xfrm>
            <a:off x="8978351" y="1700213"/>
            <a:ext cx="2712000" cy="1260000"/>
          </a:xfrm>
        </p:spPr>
        <p:txBody>
          <a:bodyPr lIns="0" tIns="0" rIns="0" bIns="0">
            <a:noAutofit/>
          </a:bodyPr>
          <a:lstStyle/>
          <a:p>
            <a:r>
              <a:rPr lang="en-GB" noProof="0" dirty="0"/>
              <a:t>Click icon to add picture</a:t>
            </a:r>
          </a:p>
        </p:txBody>
      </p:sp>
      <p:sp>
        <p:nvSpPr>
          <p:cNvPr id="9" name="Text Placeholder 8"/>
          <p:cNvSpPr>
            <a:spLocks noGrp="1"/>
          </p:cNvSpPr>
          <p:nvPr>
            <p:ph type="body" sz="quarter" idx="17"/>
          </p:nvPr>
        </p:nvSpPr>
        <p:spPr>
          <a:xfrm>
            <a:off x="501651" y="3124200"/>
            <a:ext cx="2720468" cy="3257548"/>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8"/>
          <p:cNvSpPr>
            <a:spLocks noGrp="1"/>
          </p:cNvSpPr>
          <p:nvPr>
            <p:ph type="body" sz="quarter" idx="18"/>
          </p:nvPr>
        </p:nvSpPr>
        <p:spPr>
          <a:xfrm>
            <a:off x="6149964" y="3120551"/>
            <a:ext cx="2712000" cy="3261199"/>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Text Placeholder 8"/>
          <p:cNvSpPr>
            <a:spLocks noGrp="1"/>
          </p:cNvSpPr>
          <p:nvPr>
            <p:ph type="body" sz="quarter" idx="19"/>
          </p:nvPr>
        </p:nvSpPr>
        <p:spPr>
          <a:xfrm>
            <a:off x="3330041" y="3124200"/>
            <a:ext cx="2712000" cy="3257549"/>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Text Placeholder 8"/>
          <p:cNvSpPr>
            <a:spLocks noGrp="1"/>
          </p:cNvSpPr>
          <p:nvPr>
            <p:ph type="body" sz="quarter" idx="20"/>
          </p:nvPr>
        </p:nvSpPr>
        <p:spPr>
          <a:xfrm>
            <a:off x="8993169" y="3108508"/>
            <a:ext cx="2697182" cy="3273240"/>
          </a:xfrm>
        </p:spPr>
        <p:txBody>
          <a:bodyPr/>
          <a:lstStyle>
            <a:lvl1pPr>
              <a:defRPr b="1">
                <a:solidFill>
                  <a:schemeClr val="accent1"/>
                </a:solidFill>
              </a:defRPr>
            </a:lvl1pPr>
            <a:lvl2pPr>
              <a:spcAft>
                <a:spcPts val="0"/>
              </a:spcAft>
              <a:defRPr/>
            </a:lvl2pPr>
            <a:lvl3pPr marL="0" indent="0">
              <a:spcAft>
                <a:spcPts val="0"/>
              </a:spcAft>
              <a:buNone/>
              <a:defRPr/>
            </a:lvl3pPr>
            <a:lvl4pPr marL="176403" indent="-176403">
              <a:spcAft>
                <a:spcPts val="0"/>
              </a:spcAft>
              <a:buFont typeface="Arial" panose="020B0604020202020204" pitchFamily="34" charset="0"/>
              <a:buChar char="•"/>
              <a:defRPr/>
            </a:lvl4pPr>
            <a:lvl5pPr marL="356407" indent="-176403">
              <a:spcAft>
                <a:spcPts val="0"/>
              </a:spcAft>
              <a:defRPr baseline="0"/>
            </a:lvl5pPr>
            <a:lvl6pPr marL="356407" indent="-176403">
              <a:spcAft>
                <a:spcPts val="0"/>
              </a:spcAft>
              <a:buFont typeface="Verdana" panose="020B0604030504040204" pitchFamily="34" charset="0"/>
              <a:buChar char="−"/>
              <a:defRPr/>
            </a:lvl6pPr>
            <a:lvl7pPr marL="356407" indent="-176403">
              <a:spcAft>
                <a:spcPts val="0"/>
              </a:spcAft>
              <a:defRPr/>
            </a:lvl7pPr>
            <a:lvl8pPr marL="356407" indent="-176403">
              <a:spcAft>
                <a:spcPts val="0"/>
              </a:spcAft>
              <a:defRPr/>
            </a:lvl8pPr>
            <a:lvl9pPr marL="356407" indent="-176403">
              <a:spcAft>
                <a:spcPts val="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Text Placeholder 8"/>
          <p:cNvSpPr>
            <a:spLocks noGrp="1"/>
          </p:cNvSpPr>
          <p:nvPr>
            <p:ph type="body" sz="quarter" idx="21" hasCustomPrompt="1"/>
          </p:nvPr>
        </p:nvSpPr>
        <p:spPr>
          <a:xfrm>
            <a:off x="501651" y="651601"/>
            <a:ext cx="11188701"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6776069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eam profile 2">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334100"/>
          </a:xfrm>
        </p:spPr>
        <p:txBody>
          <a:bodyPr/>
          <a:lstStyle/>
          <a:p>
            <a:r>
              <a:rPr lang="en-GB" noProof="0" dirty="0"/>
              <a:t>Click to edit Master title style</a:t>
            </a:r>
          </a:p>
        </p:txBody>
      </p:sp>
      <p:sp>
        <p:nvSpPr>
          <p:cNvPr id="4" name="Rectangle 3"/>
          <p:cNvSpPr/>
          <p:nvPr userDrawn="1"/>
        </p:nvSpPr>
        <p:spPr>
          <a:xfrm>
            <a:off x="504000" y="1707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5" name="Rectangle 4"/>
          <p:cNvSpPr/>
          <p:nvPr userDrawn="1"/>
        </p:nvSpPr>
        <p:spPr>
          <a:xfrm>
            <a:off x="6224087" y="1700213"/>
            <a:ext cx="5475066"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6" name="Rectangle 5"/>
          <p:cNvSpPr/>
          <p:nvPr userDrawn="1"/>
        </p:nvSpPr>
        <p:spPr>
          <a:xfrm>
            <a:off x="504000" y="4065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7" name="Rectangle 6"/>
          <p:cNvSpPr/>
          <p:nvPr userDrawn="1"/>
        </p:nvSpPr>
        <p:spPr>
          <a:xfrm>
            <a:off x="6224087" y="4065173"/>
            <a:ext cx="547506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8" name="Picture Placeholder 11"/>
          <p:cNvSpPr>
            <a:spLocks noGrp="1"/>
          </p:cNvSpPr>
          <p:nvPr>
            <p:ph type="pic" sz="quarter" idx="25"/>
          </p:nvPr>
        </p:nvSpPr>
        <p:spPr>
          <a:xfrm>
            <a:off x="504000" y="1880213"/>
            <a:ext cx="1968000" cy="1476000"/>
          </a:xfrm>
        </p:spPr>
        <p:txBody>
          <a:bodyPr/>
          <a:lstStyle>
            <a:lvl1pPr algn="ctr">
              <a:defRPr/>
            </a:lvl1pPr>
          </a:lstStyle>
          <a:p>
            <a:r>
              <a:rPr lang="en-GB" noProof="0" dirty="0"/>
              <a:t>Click icon to add picture</a:t>
            </a:r>
          </a:p>
        </p:txBody>
      </p:sp>
      <p:sp>
        <p:nvSpPr>
          <p:cNvPr id="9" name="Picture Placeholder 11"/>
          <p:cNvSpPr>
            <a:spLocks noGrp="1"/>
          </p:cNvSpPr>
          <p:nvPr>
            <p:ph type="pic" sz="quarter" idx="27"/>
          </p:nvPr>
        </p:nvSpPr>
        <p:spPr>
          <a:xfrm>
            <a:off x="6224086" y="1880213"/>
            <a:ext cx="1968000" cy="1476000"/>
          </a:xfrm>
        </p:spPr>
        <p:txBody>
          <a:bodyPr/>
          <a:lstStyle>
            <a:lvl1pPr algn="ctr">
              <a:defRPr/>
            </a:lvl1pPr>
          </a:lstStyle>
          <a:p>
            <a:r>
              <a:rPr lang="en-GB" noProof="0" dirty="0"/>
              <a:t>Click icon to add picture</a:t>
            </a:r>
          </a:p>
        </p:txBody>
      </p:sp>
      <p:sp>
        <p:nvSpPr>
          <p:cNvPr id="10" name="Picture Placeholder 11"/>
          <p:cNvSpPr>
            <a:spLocks noGrp="1"/>
          </p:cNvSpPr>
          <p:nvPr>
            <p:ph type="pic" sz="quarter" idx="29"/>
          </p:nvPr>
        </p:nvSpPr>
        <p:spPr>
          <a:xfrm>
            <a:off x="504000" y="4256213"/>
            <a:ext cx="1968000" cy="1476000"/>
          </a:xfrm>
        </p:spPr>
        <p:txBody>
          <a:bodyPr/>
          <a:lstStyle>
            <a:lvl1pPr algn="ctr">
              <a:defRPr/>
            </a:lvl1pPr>
          </a:lstStyle>
          <a:p>
            <a:r>
              <a:rPr lang="en-GB" noProof="0" dirty="0"/>
              <a:t>Click icon to add picture</a:t>
            </a:r>
          </a:p>
        </p:txBody>
      </p:sp>
      <p:sp>
        <p:nvSpPr>
          <p:cNvPr id="11" name="Picture Placeholder 11"/>
          <p:cNvSpPr>
            <a:spLocks noGrp="1"/>
          </p:cNvSpPr>
          <p:nvPr>
            <p:ph type="pic" sz="quarter" idx="31"/>
          </p:nvPr>
        </p:nvSpPr>
        <p:spPr>
          <a:xfrm>
            <a:off x="6224086" y="4256213"/>
            <a:ext cx="1968000" cy="1476000"/>
          </a:xfrm>
        </p:spPr>
        <p:txBody>
          <a:bodyPr/>
          <a:lstStyle>
            <a:lvl1pPr algn="ctr">
              <a:defRPr/>
            </a:lvl1pPr>
          </a:lstStyle>
          <a:p>
            <a:r>
              <a:rPr lang="en-GB" noProof="0" dirty="0"/>
              <a:t>Click icon to add picture</a:t>
            </a:r>
          </a:p>
        </p:txBody>
      </p:sp>
      <p:sp>
        <p:nvSpPr>
          <p:cNvPr id="13" name="Text Placeholder 12"/>
          <p:cNvSpPr>
            <a:spLocks noGrp="1"/>
          </p:cNvSpPr>
          <p:nvPr>
            <p:ph type="body" sz="quarter" idx="32"/>
          </p:nvPr>
        </p:nvSpPr>
        <p:spPr>
          <a:xfrm>
            <a:off x="2683483" y="1880213"/>
            <a:ext cx="3288000" cy="1944000"/>
          </a:xfrm>
        </p:spPr>
        <p:txBody>
          <a:bodyPr/>
          <a:lstStyle>
            <a:lvl1pPr>
              <a:spcAft>
                <a:spcPts val="0"/>
              </a:spcAft>
              <a:defRPr b="1"/>
            </a:lvl1pPr>
            <a:lvl2pPr>
              <a:spcAft>
                <a:spcPts val="0"/>
              </a:spcAft>
              <a:defRPr b="0"/>
            </a:lvl2pPr>
          </a:lstStyle>
          <a:p>
            <a:pPr lvl="0"/>
            <a:r>
              <a:rPr lang="en-GB" noProof="0" dirty="0"/>
              <a:t>Click to edit Master text styles</a:t>
            </a:r>
          </a:p>
          <a:p>
            <a:pPr lvl="1"/>
            <a:r>
              <a:rPr lang="en-GB" noProof="0" dirty="0"/>
              <a:t>Second level</a:t>
            </a:r>
          </a:p>
        </p:txBody>
      </p:sp>
      <p:sp>
        <p:nvSpPr>
          <p:cNvPr id="14" name="Text Placeholder 12"/>
          <p:cNvSpPr>
            <a:spLocks noGrp="1"/>
          </p:cNvSpPr>
          <p:nvPr>
            <p:ph type="body" sz="quarter" idx="33"/>
          </p:nvPr>
        </p:nvSpPr>
        <p:spPr>
          <a:xfrm>
            <a:off x="8396561" y="1880213"/>
            <a:ext cx="3302591" cy="1944000"/>
          </a:xfrm>
        </p:spPr>
        <p:txBody>
          <a:bodyPr/>
          <a:lstStyle>
            <a:lvl1pPr>
              <a:spcAft>
                <a:spcPts val="0"/>
              </a:spcAft>
              <a:defRPr b="1"/>
            </a:lvl1pPr>
            <a:lvl2pPr>
              <a:spcAft>
                <a:spcPts val="0"/>
              </a:spcAft>
              <a:defRPr b="0"/>
            </a:lvl2pPr>
          </a:lstStyle>
          <a:p>
            <a:pPr lvl="0"/>
            <a:r>
              <a:rPr lang="en-GB" noProof="0" dirty="0"/>
              <a:t>Click to edit Master text styles</a:t>
            </a:r>
          </a:p>
          <a:p>
            <a:pPr lvl="1"/>
            <a:r>
              <a:rPr lang="en-GB" noProof="0" dirty="0"/>
              <a:t>Second level</a:t>
            </a:r>
          </a:p>
        </p:txBody>
      </p:sp>
      <p:sp>
        <p:nvSpPr>
          <p:cNvPr id="15" name="Text Placeholder 12"/>
          <p:cNvSpPr>
            <a:spLocks noGrp="1"/>
          </p:cNvSpPr>
          <p:nvPr>
            <p:ph type="body" sz="quarter" idx="34"/>
          </p:nvPr>
        </p:nvSpPr>
        <p:spPr>
          <a:xfrm>
            <a:off x="2683483" y="4256213"/>
            <a:ext cx="3288000" cy="1944000"/>
          </a:xfrm>
        </p:spPr>
        <p:txBody>
          <a:bodyPr/>
          <a:lstStyle>
            <a:lvl1pPr>
              <a:spcAft>
                <a:spcPts val="0"/>
              </a:spcAft>
              <a:defRPr b="1"/>
            </a:lvl1pPr>
            <a:lvl2pPr>
              <a:spcAft>
                <a:spcPts val="0"/>
              </a:spcAft>
              <a:defRPr b="0"/>
            </a:lvl2pPr>
          </a:lstStyle>
          <a:p>
            <a:pPr lvl="0"/>
            <a:r>
              <a:rPr lang="en-GB" noProof="0" dirty="0"/>
              <a:t>Click to edit Master text styles</a:t>
            </a:r>
          </a:p>
          <a:p>
            <a:pPr lvl="1"/>
            <a:r>
              <a:rPr lang="en-GB" noProof="0" dirty="0"/>
              <a:t>Second level</a:t>
            </a:r>
          </a:p>
        </p:txBody>
      </p:sp>
      <p:sp>
        <p:nvSpPr>
          <p:cNvPr id="16" name="Text Placeholder 12"/>
          <p:cNvSpPr>
            <a:spLocks noGrp="1"/>
          </p:cNvSpPr>
          <p:nvPr>
            <p:ph type="body" sz="quarter" idx="35"/>
          </p:nvPr>
        </p:nvSpPr>
        <p:spPr>
          <a:xfrm>
            <a:off x="8396561" y="4256213"/>
            <a:ext cx="3302591" cy="1944000"/>
          </a:xfrm>
        </p:spPr>
        <p:txBody>
          <a:bodyPr/>
          <a:lstStyle>
            <a:lvl1pPr>
              <a:spcAft>
                <a:spcPts val="0"/>
              </a:spcAft>
              <a:defRPr b="1"/>
            </a:lvl1pPr>
            <a:lvl2pPr>
              <a:spcAft>
                <a:spcPts val="0"/>
              </a:spcAft>
              <a:defRPr b="0"/>
            </a:lvl2pPr>
          </a:lstStyle>
          <a:p>
            <a:pPr lvl="0"/>
            <a:r>
              <a:rPr lang="en-GB" noProof="0" dirty="0"/>
              <a:t>Click to edit Master text styles</a:t>
            </a:r>
          </a:p>
          <a:p>
            <a:pPr lvl="1"/>
            <a:r>
              <a:rPr lang="en-GB" noProof="0" dirty="0"/>
              <a:t>Second level</a:t>
            </a:r>
          </a:p>
        </p:txBody>
      </p:sp>
      <p:sp>
        <p:nvSpPr>
          <p:cNvPr id="17"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154995050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 picture and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GB" noProof="0" dirty="0"/>
              <a:t>Click to edit Master title style</a:t>
            </a:r>
          </a:p>
        </p:txBody>
      </p:sp>
      <p:sp>
        <p:nvSpPr>
          <p:cNvPr id="4" name="Picture Placeholder 7"/>
          <p:cNvSpPr>
            <a:spLocks noGrp="1"/>
          </p:cNvSpPr>
          <p:nvPr>
            <p:ph type="pic" sz="quarter" idx="13"/>
          </p:nvPr>
        </p:nvSpPr>
        <p:spPr>
          <a:xfrm>
            <a:off x="501652" y="1700214"/>
            <a:ext cx="3695700" cy="1971675"/>
          </a:xfrm>
        </p:spPr>
        <p:txBody>
          <a:bodyPr/>
          <a:lstStyle/>
          <a:p>
            <a:r>
              <a:rPr lang="en-GB" noProof="0" dirty="0"/>
              <a:t>Click icon to add picture</a:t>
            </a:r>
          </a:p>
        </p:txBody>
      </p:sp>
      <p:sp>
        <p:nvSpPr>
          <p:cNvPr id="5" name="Picture Placeholder 7"/>
          <p:cNvSpPr>
            <a:spLocks noGrp="1"/>
          </p:cNvSpPr>
          <p:nvPr>
            <p:ph type="pic" sz="quarter" idx="14"/>
          </p:nvPr>
        </p:nvSpPr>
        <p:spPr>
          <a:xfrm>
            <a:off x="8006399" y="1700214"/>
            <a:ext cx="3683953" cy="1971675"/>
          </a:xfrm>
        </p:spPr>
        <p:txBody>
          <a:bodyPr/>
          <a:lstStyle/>
          <a:p>
            <a:r>
              <a:rPr lang="en-GB" noProof="0" dirty="0"/>
              <a:t>Click icon to add picture</a:t>
            </a:r>
          </a:p>
        </p:txBody>
      </p:sp>
      <p:sp>
        <p:nvSpPr>
          <p:cNvPr id="6" name="Picture Placeholder 7"/>
          <p:cNvSpPr>
            <a:spLocks noGrp="1"/>
          </p:cNvSpPr>
          <p:nvPr>
            <p:ph type="pic" sz="quarter" idx="15"/>
          </p:nvPr>
        </p:nvSpPr>
        <p:spPr>
          <a:xfrm>
            <a:off x="4273075" y="1700214"/>
            <a:ext cx="3657600" cy="1971675"/>
          </a:xfrm>
        </p:spPr>
        <p:txBody>
          <a:bodyPr/>
          <a:lstStyle/>
          <a:p>
            <a:r>
              <a:rPr lang="en-GB" noProof="0" dirty="0"/>
              <a:t>Click icon to add picture</a:t>
            </a:r>
          </a:p>
        </p:txBody>
      </p:sp>
      <p:sp>
        <p:nvSpPr>
          <p:cNvPr id="9" name="Text Placeholder 18"/>
          <p:cNvSpPr>
            <a:spLocks noGrp="1"/>
          </p:cNvSpPr>
          <p:nvPr>
            <p:ph idx="1" hasCustomPrompt="1"/>
          </p:nvPr>
        </p:nvSpPr>
        <p:spPr>
          <a:xfrm>
            <a:off x="501650" y="3832225"/>
            <a:ext cx="3683950" cy="2095200"/>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Text Placeholder 18"/>
          <p:cNvSpPr>
            <a:spLocks noGrp="1"/>
          </p:cNvSpPr>
          <p:nvPr>
            <p:ph idx="16" hasCustomPrompt="1"/>
          </p:nvPr>
        </p:nvSpPr>
        <p:spPr>
          <a:xfrm>
            <a:off x="4267201" y="3832225"/>
            <a:ext cx="3657600" cy="2095200"/>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8"/>
          <p:cNvSpPr>
            <a:spLocks noGrp="1"/>
          </p:cNvSpPr>
          <p:nvPr>
            <p:ph idx="17" hasCustomPrompt="1"/>
          </p:nvPr>
        </p:nvSpPr>
        <p:spPr>
          <a:xfrm>
            <a:off x="8006399" y="3832225"/>
            <a:ext cx="3683953" cy="2095200"/>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8"/>
          <p:cNvSpPr>
            <a:spLocks noGrp="1"/>
          </p:cNvSpPr>
          <p:nvPr>
            <p:ph type="body" sz="quarter" idx="18"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243872514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1"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Tree>
    <p:extLst>
      <p:ext uri="{BB962C8B-B14F-4D97-AF65-F5344CB8AC3E}">
        <p14:creationId xmlns:p14="http://schemas.microsoft.com/office/powerpoint/2010/main" val="397030674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alifications 2 x 1">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3"/>
            <a:ext cx="5466824"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8"/>
          <p:cNvSpPr>
            <a:spLocks noGrp="1"/>
          </p:cNvSpPr>
          <p:nvPr>
            <p:ph type="body" sz="quarter" idx="21"/>
          </p:nvPr>
        </p:nvSpPr>
        <p:spPr>
          <a:xfrm>
            <a:off x="6246195" y="1857893"/>
            <a:ext cx="5444156"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itle 1"/>
          <p:cNvSpPr>
            <a:spLocks noGrp="1"/>
          </p:cNvSpPr>
          <p:nvPr>
            <p:ph type="title"/>
          </p:nvPr>
        </p:nvSpPr>
        <p:spPr>
          <a:xfrm>
            <a:off x="501651" y="317502"/>
            <a:ext cx="11188700" cy="334099"/>
          </a:xfrm>
        </p:spPr>
        <p:txBody>
          <a:bodyPr/>
          <a:lstStyle/>
          <a:p>
            <a:r>
              <a:rPr lang="en-GB" noProof="0" dirty="0"/>
              <a:t>Click to edit Master title style</a:t>
            </a:r>
          </a:p>
        </p:txBody>
      </p:sp>
      <p:sp>
        <p:nvSpPr>
          <p:cNvPr id="4" name="Rectangle 3"/>
          <p:cNvSpPr/>
          <p:nvPr userDrawn="1"/>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5" name="Rectangle 4"/>
          <p:cNvSpPr/>
          <p:nvPr userDrawn="1"/>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6" name="Picture Placeholder 29"/>
          <p:cNvSpPr>
            <a:spLocks noGrp="1"/>
          </p:cNvSpPr>
          <p:nvPr>
            <p:ph type="pic" sz="quarter" idx="19" hasCustomPrompt="1"/>
          </p:nvPr>
        </p:nvSpPr>
        <p:spPr>
          <a:xfrm>
            <a:off x="4769493" y="1863917"/>
            <a:ext cx="1210206"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
        <p:nvSpPr>
          <p:cNvPr id="16"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13816434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3"/>
            <a:ext cx="5468941"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8"/>
          <p:cNvSpPr>
            <a:spLocks noGrp="1"/>
          </p:cNvSpPr>
          <p:nvPr>
            <p:ph type="body" sz="quarter" idx="21"/>
          </p:nvPr>
        </p:nvSpPr>
        <p:spPr>
          <a:xfrm>
            <a:off x="6246195" y="1857893"/>
            <a:ext cx="5454668"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Title 1"/>
          <p:cNvSpPr>
            <a:spLocks noGrp="1"/>
          </p:cNvSpPr>
          <p:nvPr>
            <p:ph type="title"/>
          </p:nvPr>
        </p:nvSpPr>
        <p:spPr>
          <a:xfrm>
            <a:off x="501651" y="317502"/>
            <a:ext cx="11188700" cy="334099"/>
          </a:xfrm>
        </p:spPr>
        <p:txBody>
          <a:bodyPr/>
          <a:lstStyle/>
          <a:p>
            <a:r>
              <a:rPr lang="en-GB" noProof="0" dirty="0"/>
              <a:t>Click to edit Master title style</a:t>
            </a:r>
          </a:p>
        </p:txBody>
      </p:sp>
      <p:sp>
        <p:nvSpPr>
          <p:cNvPr id="4" name="Rectangle 3"/>
          <p:cNvSpPr/>
          <p:nvPr userDrawn="1"/>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5" name="Rectangle 4"/>
          <p:cNvSpPr/>
          <p:nvPr userDrawn="1"/>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
        <p:nvSpPr>
          <p:cNvPr id="10" name="Text Placeholder 8"/>
          <p:cNvSpPr>
            <a:spLocks noGrp="1"/>
          </p:cNvSpPr>
          <p:nvPr>
            <p:ph type="body" sz="quarter" idx="22"/>
          </p:nvPr>
        </p:nvSpPr>
        <p:spPr>
          <a:xfrm>
            <a:off x="504000" y="4249683"/>
            <a:ext cx="5466824"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1" name="Text Placeholder 8"/>
          <p:cNvSpPr>
            <a:spLocks noGrp="1"/>
          </p:cNvSpPr>
          <p:nvPr>
            <p:ph type="body" sz="quarter" idx="23"/>
          </p:nvPr>
        </p:nvSpPr>
        <p:spPr>
          <a:xfrm>
            <a:off x="6246195" y="4249683"/>
            <a:ext cx="5452958" cy="1695450"/>
          </a:xfrm>
        </p:spPr>
        <p:txBody>
          <a:bodyPr/>
          <a:lstStyle>
            <a:lvl1pPr>
              <a:spcAft>
                <a:spcPts val="1000"/>
              </a:spcAft>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2" name="Rectangle 11"/>
          <p:cNvSpPr/>
          <p:nvPr userDrawn="1"/>
        </p:nvSpPr>
        <p:spPr>
          <a:xfrm>
            <a:off x="504001" y="4103518"/>
            <a:ext cx="546894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13" name="Rectangle 12"/>
          <p:cNvSpPr/>
          <p:nvPr userDrawn="1"/>
        </p:nvSpPr>
        <p:spPr>
          <a:xfrm>
            <a:off x="6246195" y="4103518"/>
            <a:ext cx="544471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noProof="0" dirty="0">
              <a:solidFill>
                <a:schemeClr val="bg1"/>
              </a:solidFill>
            </a:endParaRPr>
          </a:p>
        </p:txBody>
      </p:sp>
      <p:sp>
        <p:nvSpPr>
          <p:cNvPr id="14" name="Picture Placeholder 29"/>
          <p:cNvSpPr>
            <a:spLocks noGrp="1"/>
          </p:cNvSpPr>
          <p:nvPr>
            <p:ph type="pic" sz="quarter" idx="24" hasCustomPrompt="1"/>
          </p:nvPr>
        </p:nvSpPr>
        <p:spPr>
          <a:xfrm>
            <a:off x="4754494" y="4255707"/>
            <a:ext cx="1239382"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
        <p:nvSpPr>
          <p:cNvPr id="15" name="Picture Placeholder 29"/>
          <p:cNvSpPr>
            <a:spLocks noGrp="1"/>
          </p:cNvSpPr>
          <p:nvPr>
            <p:ph type="pic" sz="quarter" idx="25" hasCustomPrompt="1"/>
          </p:nvPr>
        </p:nvSpPr>
        <p:spPr>
          <a:xfrm>
            <a:off x="10424617" y="4249683"/>
            <a:ext cx="1244160"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
        <p:nvSpPr>
          <p:cNvPr id="16" name="Text Placeholder 8"/>
          <p:cNvSpPr>
            <a:spLocks noGrp="1"/>
          </p:cNvSpPr>
          <p:nvPr>
            <p:ph type="body" sz="quarter" idx="13" hasCustomPrompt="1"/>
          </p:nvPr>
        </p:nvSpPr>
        <p:spPr>
          <a:xfrm>
            <a:off x="501651" y="651601"/>
            <a:ext cx="11197501"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17" name="Picture Placeholder 29"/>
          <p:cNvSpPr>
            <a:spLocks noGrp="1"/>
          </p:cNvSpPr>
          <p:nvPr>
            <p:ph type="pic" sz="quarter" idx="19" hasCustomPrompt="1"/>
          </p:nvPr>
        </p:nvSpPr>
        <p:spPr>
          <a:xfrm>
            <a:off x="4769493" y="1863917"/>
            <a:ext cx="1210206" cy="549275"/>
          </a:xfrm>
        </p:spPr>
        <p:txBody>
          <a:bodyPr/>
          <a:lstStyle>
            <a:lvl1pPr marL="0" marR="0" indent="0" algn="l" defTabSz="914417"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GB" sz="1200" noProof="0" dirty="0">
                <a:solidFill>
                  <a:schemeClr val="bg1"/>
                </a:solidFill>
              </a:rPr>
              <a:t>Co-brand</a:t>
            </a:r>
            <a:br>
              <a:rPr lang="en-GB" sz="1200" noProof="0" dirty="0">
                <a:solidFill>
                  <a:schemeClr val="bg1"/>
                </a:solidFill>
              </a:rPr>
            </a:br>
            <a:r>
              <a:rPr lang="en-GB" sz="1200" noProof="0" dirty="0">
                <a:solidFill>
                  <a:schemeClr val="bg1"/>
                </a:solidFill>
              </a:rPr>
              <a:t>Logo</a:t>
            </a:r>
          </a:p>
          <a:p>
            <a:endParaRPr lang="en-GB" noProof="0" dirty="0"/>
          </a:p>
        </p:txBody>
      </p:sp>
    </p:spTree>
    <p:extLst>
      <p:ext uri="{BB962C8B-B14F-4D97-AF65-F5344CB8AC3E}">
        <p14:creationId xmlns:p14="http://schemas.microsoft.com/office/powerpoint/2010/main" val="3389344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ivider - Deloitte dark blue">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0" name="TextBox 9"/>
          <p:cNvSpPr txBox="1"/>
          <p:nvPr/>
        </p:nvSpPr>
        <p:spPr>
          <a:xfrm>
            <a:off x="6335185"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dirty="0">
                <a:solidFill>
                  <a:schemeClr val="bg1"/>
                </a:solidFill>
              </a:rPr>
              <a:t>Presentation title</a:t>
            </a:r>
            <a:br>
              <a:rPr lang="en-US" sz="650" noProof="0" dirty="0">
                <a:solidFill>
                  <a:schemeClr val="bg1"/>
                </a:solidFill>
              </a:rPr>
            </a:br>
            <a:r>
              <a:rPr lang="en-US" sz="650" noProof="0" dirty="0">
                <a:solidFill>
                  <a:schemeClr val="bg1"/>
                </a:solidFill>
              </a:rPr>
              <a:t>[To edit, click View &gt; Slide Master &gt; Slide Master]</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524315721"/>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 column green lin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GB" noProof="0" dirty="0"/>
              <a:t>Click to edit Master title style</a:t>
            </a:r>
          </a:p>
        </p:txBody>
      </p:sp>
      <p:sp>
        <p:nvSpPr>
          <p:cNvPr id="4" name="Rectangle 3"/>
          <p:cNvSpPr/>
          <p:nvPr userDrawn="1"/>
        </p:nvSpPr>
        <p:spPr>
          <a:xfrm>
            <a:off x="4320000" y="1705968"/>
            <a:ext cx="355611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5" name="Rectangle 4"/>
          <p:cNvSpPr/>
          <p:nvPr userDrawn="1"/>
        </p:nvSpPr>
        <p:spPr>
          <a:xfrm>
            <a:off x="504000" y="1700214"/>
            <a:ext cx="3560000" cy="59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6" name="Rectangle 5"/>
          <p:cNvSpPr/>
          <p:nvPr userDrawn="1"/>
        </p:nvSpPr>
        <p:spPr>
          <a:xfrm>
            <a:off x="8115300" y="1705968"/>
            <a:ext cx="358385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noProof="0" dirty="0">
              <a:solidFill>
                <a:schemeClr val="bg1"/>
              </a:solidFill>
            </a:endParaRPr>
          </a:p>
        </p:txBody>
      </p:sp>
      <p:sp>
        <p:nvSpPr>
          <p:cNvPr id="7" name="Text Placeholder 8"/>
          <p:cNvSpPr>
            <a:spLocks noGrp="1"/>
          </p:cNvSpPr>
          <p:nvPr>
            <p:ph type="body" sz="quarter" idx="17"/>
          </p:nvPr>
        </p:nvSpPr>
        <p:spPr>
          <a:xfrm>
            <a:off x="4325712" y="1851441"/>
            <a:ext cx="3540577"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8"/>
          <p:cNvSpPr>
            <a:spLocks noGrp="1"/>
          </p:cNvSpPr>
          <p:nvPr>
            <p:ph type="body" sz="quarter" idx="18"/>
          </p:nvPr>
        </p:nvSpPr>
        <p:spPr>
          <a:xfrm>
            <a:off x="504000" y="1851441"/>
            <a:ext cx="3560000"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8"/>
          <p:cNvSpPr>
            <a:spLocks noGrp="1"/>
          </p:cNvSpPr>
          <p:nvPr>
            <p:ph type="body" sz="quarter" idx="19"/>
          </p:nvPr>
        </p:nvSpPr>
        <p:spPr>
          <a:xfrm>
            <a:off x="8127999" y="1851441"/>
            <a:ext cx="3571153" cy="3845754"/>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8"/>
          <p:cNvSpPr>
            <a:spLocks noGrp="1"/>
          </p:cNvSpPr>
          <p:nvPr>
            <p:ph type="body" sz="quarter" idx="13" hasCustomPrompt="1"/>
          </p:nvPr>
        </p:nvSpPr>
        <p:spPr>
          <a:xfrm>
            <a:off x="501650" y="651601"/>
            <a:ext cx="1116235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17527652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 column ico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334099"/>
          </a:xfrm>
        </p:spPr>
        <p:txBody>
          <a:bodyPr/>
          <a:lstStyle/>
          <a:p>
            <a:r>
              <a:rPr lang="en-GB" noProof="0" dirty="0"/>
              <a:t>Click to edit Master title style</a:t>
            </a:r>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Text Placeholder 8"/>
          <p:cNvSpPr>
            <a:spLocks noGrp="1"/>
          </p:cNvSpPr>
          <p:nvPr>
            <p:ph type="body" sz="quarter" idx="18"/>
          </p:nvPr>
        </p:nvSpPr>
        <p:spPr>
          <a:xfrm>
            <a:off x="9096836"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Text Placeholder 8"/>
          <p:cNvSpPr>
            <a:spLocks noGrp="1"/>
          </p:cNvSpPr>
          <p:nvPr>
            <p:ph type="body" sz="quarter" idx="19"/>
          </p:nvPr>
        </p:nvSpPr>
        <p:spPr>
          <a:xfrm>
            <a:off x="3368278"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Text Placeholder 8"/>
          <p:cNvSpPr>
            <a:spLocks noGrp="1"/>
          </p:cNvSpPr>
          <p:nvPr>
            <p:ph type="body" sz="quarter" idx="20"/>
          </p:nvPr>
        </p:nvSpPr>
        <p:spPr>
          <a:xfrm>
            <a:off x="6232558" y="2556000"/>
            <a:ext cx="2592000" cy="3394800"/>
          </a:xfrm>
        </p:spPr>
        <p:txBody>
          <a:bodyPr/>
          <a:lstStyle>
            <a:lvl1pPr>
              <a:defRPr b="1">
                <a:solidFill>
                  <a:schemeClr val="accent1"/>
                </a:solidFill>
              </a:defRPr>
            </a:lvl1pPr>
            <a:lvl2pPr>
              <a:spcAft>
                <a:spcPts val="1000"/>
              </a:spcAft>
              <a:defRPr/>
            </a:lvl2pPr>
            <a:lvl3pPr marL="0" indent="0">
              <a:spcAft>
                <a:spcPts val="1000"/>
              </a:spcAft>
              <a:buNone/>
              <a:defRPr/>
            </a:lvl3pPr>
            <a:lvl4pPr marL="176403" indent="-176403">
              <a:spcAft>
                <a:spcPts val="1000"/>
              </a:spcAft>
              <a:buFont typeface="Arial" panose="020B0604020202020204" pitchFamily="34" charset="0"/>
              <a:buChar char="•"/>
              <a:defRPr/>
            </a:lvl4pPr>
            <a:lvl5pPr marL="356407" indent="-176403">
              <a:spcAft>
                <a:spcPts val="1000"/>
              </a:spcAft>
              <a:defRPr baseline="0"/>
            </a:lvl5pPr>
            <a:lvl6pPr marL="356407" indent="-176403">
              <a:spcAft>
                <a:spcPts val="1000"/>
              </a:spcAft>
              <a:buFont typeface="Verdana" panose="020B0604030504040204" pitchFamily="34" charset="0"/>
              <a:buChar char="−"/>
              <a:defRPr/>
            </a:lvl6pPr>
            <a:lvl7pPr marL="356407" indent="-176403">
              <a:spcAft>
                <a:spcPts val="1000"/>
              </a:spcAft>
              <a:defRPr/>
            </a:lvl7pPr>
            <a:lvl8pPr marL="356407" indent="-176403">
              <a:spcAft>
                <a:spcPts val="1000"/>
              </a:spcAft>
              <a:defRPr/>
            </a:lvl8pPr>
            <a:lvl9pPr marL="356407" indent="-176403">
              <a:spcAft>
                <a:spcPts val="1000"/>
              </a:spcAft>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Tree>
    <p:extLst>
      <p:ext uri="{BB962C8B-B14F-4D97-AF65-F5344CB8AC3E}">
        <p14:creationId xmlns:p14="http://schemas.microsoft.com/office/powerpoint/2010/main" val="18591099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4 column icon gree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1" cy="370193"/>
          </a:xfrm>
        </p:spPr>
        <p:txBody>
          <a:bodyPr/>
          <a:lstStyle>
            <a:lvl1pPr>
              <a:defRPr>
                <a:solidFill>
                  <a:schemeClr val="bg1"/>
                </a:solidFill>
              </a:defRPr>
            </a:lvl1pPr>
          </a:lstStyle>
          <a:p>
            <a:r>
              <a:rPr lang="en-GB" noProof="0" dirty="0"/>
              <a:t>Click to edit Master title style</a:t>
            </a:r>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Text Placeholder 8"/>
          <p:cNvSpPr>
            <a:spLocks noGrp="1"/>
          </p:cNvSpPr>
          <p:nvPr>
            <p:ph type="body" sz="quarter" idx="18"/>
          </p:nvPr>
        </p:nvSpPr>
        <p:spPr>
          <a:xfrm>
            <a:off x="9100752"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6" name="Text Placeholder 8"/>
          <p:cNvSpPr>
            <a:spLocks noGrp="1"/>
          </p:cNvSpPr>
          <p:nvPr>
            <p:ph type="body" sz="quarter" idx="19"/>
          </p:nvPr>
        </p:nvSpPr>
        <p:spPr>
          <a:xfrm>
            <a:off x="3369584"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7" name="Text Placeholder 8"/>
          <p:cNvSpPr>
            <a:spLocks noGrp="1"/>
          </p:cNvSpPr>
          <p:nvPr>
            <p:ph type="body" sz="quarter" idx="20"/>
          </p:nvPr>
        </p:nvSpPr>
        <p:spPr>
          <a:xfrm>
            <a:off x="6235168" y="2556000"/>
            <a:ext cx="2592000" cy="3394800"/>
          </a:xfrm>
        </p:spPr>
        <p:txBody>
          <a:bodyPr/>
          <a:lstStyle>
            <a:lvl1pPr>
              <a:defRPr b="1">
                <a:solidFill>
                  <a:schemeClr val="bg1"/>
                </a:solidFill>
              </a:defRPr>
            </a:lvl1pPr>
            <a:lvl2pPr>
              <a:spcAft>
                <a:spcPts val="1000"/>
              </a:spcAft>
              <a:defRPr>
                <a:solidFill>
                  <a:schemeClr val="bg1"/>
                </a:solidFill>
              </a:defRPr>
            </a:lvl2pPr>
            <a:lvl3pPr marL="0" indent="0">
              <a:spcAft>
                <a:spcPts val="1000"/>
              </a:spcAft>
              <a:buNone/>
              <a:defRPr>
                <a:solidFill>
                  <a:schemeClr val="bg1"/>
                </a:solidFill>
              </a:defRPr>
            </a:lvl3pPr>
            <a:lvl4pPr marL="176403" indent="-176403">
              <a:spcAft>
                <a:spcPts val="1000"/>
              </a:spcAft>
              <a:buFont typeface="Arial" panose="020B0604020202020204" pitchFamily="34" charset="0"/>
              <a:buChar char="•"/>
              <a:defRPr>
                <a:solidFill>
                  <a:schemeClr val="bg1"/>
                </a:solidFill>
              </a:defRPr>
            </a:lvl4pPr>
            <a:lvl5pPr marL="356407" indent="-176403">
              <a:spcAft>
                <a:spcPts val="1000"/>
              </a:spcAft>
              <a:defRPr baseline="0">
                <a:solidFill>
                  <a:schemeClr val="bg1"/>
                </a:solidFill>
              </a:defRPr>
            </a:lvl5pPr>
            <a:lvl6pPr marL="356407" indent="-176403">
              <a:spcAft>
                <a:spcPts val="1000"/>
              </a:spcAft>
              <a:buFont typeface="Verdana" panose="020B0604030504040204" pitchFamily="34" charset="0"/>
              <a:buChar char="−"/>
              <a:defRPr>
                <a:solidFill>
                  <a:schemeClr val="bg1"/>
                </a:solidFill>
              </a:defRPr>
            </a:lvl6pPr>
            <a:lvl7pPr marL="356407" indent="-176403">
              <a:spcAft>
                <a:spcPts val="1000"/>
              </a:spcAft>
              <a:defRPr>
                <a:solidFill>
                  <a:schemeClr val="bg1"/>
                </a:solidFill>
              </a:defRPr>
            </a:lvl7pPr>
            <a:lvl8pPr marL="356407" indent="-176403">
              <a:spcAft>
                <a:spcPts val="1000"/>
              </a:spcAft>
              <a:defRPr>
                <a:solidFill>
                  <a:schemeClr val="bg1"/>
                </a:solidFill>
              </a:defRPr>
            </a:lvl8pPr>
            <a:lvl9pPr marL="356407" indent="-176403">
              <a:spcAft>
                <a:spcPts val="1000"/>
              </a:spcAft>
              <a:defRPr>
                <a:solidFill>
                  <a:schemeClr val="bg1"/>
                </a:solidFill>
              </a:defRPr>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8"/>
          <p:cNvSpPr>
            <a:spLocks noGrp="1"/>
          </p:cNvSpPr>
          <p:nvPr>
            <p:ph type="body" sz="quarter" idx="13" hasCustomPrompt="1"/>
          </p:nvPr>
        </p:nvSpPr>
        <p:spPr>
          <a:xfrm>
            <a:off x="501651" y="687694"/>
            <a:ext cx="11188701" cy="757255"/>
          </a:xfrm>
          <a:prstGeom prst="rect">
            <a:avLst/>
          </a:prstGeom>
        </p:spPr>
        <p:txBody>
          <a:bodyPr lIns="0" tIns="0" rIns="0" bIns="0">
            <a:noAutofit/>
          </a:bodyPr>
          <a:lstStyle>
            <a:lvl1pPr marL="0" indent="0">
              <a:buNone/>
              <a:defRPr sz="1814" b="0">
                <a:solidFill>
                  <a:schemeClr val="bg1"/>
                </a:solidFill>
              </a:defRPr>
            </a:lvl1pPr>
          </a:lstStyle>
          <a:p>
            <a:pPr lvl="0"/>
            <a:r>
              <a:rPr lang="en-GB" noProof="0" dirty="0"/>
              <a:t>Click to add subtitle</a:t>
            </a:r>
          </a:p>
        </p:txBody>
      </p:sp>
      <p:sp>
        <p:nvSpPr>
          <p:cNvPr id="15" name="TextBox 14"/>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GB" sz="650" noProof="0" smtClean="0">
                <a:solidFill>
                  <a:schemeClr val="bg1"/>
                </a:solidFill>
              </a:rPr>
              <a:pPr marL="0" indent="0" algn="r">
                <a:spcBef>
                  <a:spcPts val="600"/>
                </a:spcBef>
                <a:buSzPct val="100000"/>
                <a:buFont typeface="Arial"/>
                <a:buNone/>
              </a:pPr>
              <a:t>‹#›</a:t>
            </a:fld>
            <a:endParaRPr lang="en-GB" sz="650" noProof="0" dirty="0">
              <a:solidFill>
                <a:schemeClr val="bg1"/>
              </a:solidFill>
            </a:endParaRPr>
          </a:p>
        </p:txBody>
      </p:sp>
      <p:sp>
        <p:nvSpPr>
          <p:cNvPr id="10" name="TextBox 9"/>
          <p:cNvSpPr txBox="1"/>
          <p:nvPr userDrawn="1"/>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en-GB" sz="650" noProof="0" dirty="0">
                <a:solidFill>
                  <a:schemeClr val="bg1"/>
                </a:solidFill>
              </a:rPr>
              <a:t>©2021 Deloitte Haskins &amp; Sells LLP</a:t>
            </a:r>
          </a:p>
        </p:txBody>
      </p:sp>
    </p:spTree>
    <p:extLst>
      <p:ext uri="{BB962C8B-B14F-4D97-AF65-F5344CB8AC3E}">
        <p14:creationId xmlns:p14="http://schemas.microsoft.com/office/powerpoint/2010/main" val="349300666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ubtitle, 1 column text with charts">
    <p:spTree>
      <p:nvGrpSpPr>
        <p:cNvPr id="1" name=""/>
        <p:cNvGrpSpPr/>
        <p:nvPr/>
      </p:nvGrpSpPr>
      <p:grpSpPr>
        <a:xfrm>
          <a:off x="0" y="0"/>
          <a:ext cx="0" cy="0"/>
          <a:chOff x="0" y="0"/>
          <a:chExt cx="0" cy="0"/>
        </a:xfrm>
      </p:grpSpPr>
      <p:sp>
        <p:nvSpPr>
          <p:cNvPr id="8" name="Text Placeholder 8"/>
          <p:cNvSpPr>
            <a:spLocks noGrp="1"/>
          </p:cNvSpPr>
          <p:nvPr>
            <p:ph type="body" sz="quarter" idx="13" hasCustomPrompt="1"/>
          </p:nvPr>
        </p:nvSpPr>
        <p:spPr>
          <a:xfrm>
            <a:off x="501650" y="651601"/>
            <a:ext cx="11188700" cy="757255"/>
          </a:xfrm>
          <a:prstGeom prst="rect">
            <a:avLst/>
          </a:prstGeom>
        </p:spPr>
        <p:txBody>
          <a:bodyPr lIns="0" tIns="0" rIns="0" bIns="0">
            <a:noAutofit/>
          </a:bodyPr>
          <a:lstStyle>
            <a:lvl1pPr marL="0" indent="0">
              <a:buNone/>
              <a:defRPr sz="1814" b="0">
                <a:solidFill>
                  <a:srgbClr val="575757"/>
                </a:solidFill>
              </a:defRPr>
            </a:lvl1pPr>
          </a:lstStyle>
          <a:p>
            <a:pPr lvl="0"/>
            <a:r>
              <a:rPr lang="en-GB" noProof="0" dirty="0"/>
              <a:t>Click to add subtitle</a:t>
            </a:r>
          </a:p>
        </p:txBody>
      </p:sp>
      <p:sp>
        <p:nvSpPr>
          <p:cNvPr id="9" name="Title Placeholder 1"/>
          <p:cNvSpPr>
            <a:spLocks noGrp="1"/>
          </p:cNvSpPr>
          <p:nvPr>
            <p:ph type="title" hasCustomPrompt="1"/>
          </p:nvPr>
        </p:nvSpPr>
        <p:spPr>
          <a:xfrm>
            <a:off x="501650" y="317500"/>
            <a:ext cx="11188700" cy="334101"/>
          </a:xfrm>
          <a:prstGeom prst="rect">
            <a:avLst/>
          </a:prstGeom>
        </p:spPr>
        <p:txBody>
          <a:bodyPr vert="horz" lIns="0" tIns="0" rIns="0" bIns="0" rtlCol="0" anchor="t" anchorCtr="0">
            <a:noAutofit/>
          </a:bodyPr>
          <a:lstStyle>
            <a:lvl1pPr>
              <a:defRPr/>
            </a:lvl1pPr>
          </a:lstStyle>
          <a:p>
            <a:r>
              <a:rPr lang="en-GB" noProof="0" dirty="0"/>
              <a:t>Click to add title</a:t>
            </a:r>
          </a:p>
        </p:txBody>
      </p:sp>
      <p:sp>
        <p:nvSpPr>
          <p:cNvPr id="10" name="Text Placeholder 18"/>
          <p:cNvSpPr>
            <a:spLocks noGrp="1"/>
          </p:cNvSpPr>
          <p:nvPr>
            <p:ph idx="1"/>
          </p:nvPr>
        </p:nvSpPr>
        <p:spPr>
          <a:xfrm>
            <a:off x="501651" y="1665289"/>
            <a:ext cx="5594351" cy="4716463"/>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21656667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Click to edit Master title style</a:t>
            </a:r>
          </a:p>
        </p:txBody>
      </p:sp>
    </p:spTree>
    <p:extLst>
      <p:ext uri="{BB962C8B-B14F-4D97-AF65-F5344CB8AC3E}">
        <p14:creationId xmlns:p14="http://schemas.microsoft.com/office/powerpoint/2010/main" val="251755226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845604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01" y="2700001"/>
            <a:ext cx="11232000" cy="430887"/>
          </a:xfrm>
        </p:spPr>
        <p:txBody>
          <a:bodyPr lIns="0" tIns="0" rIns="0" bIns="0" anchor="t" anchorCtr="0">
            <a:spAutoFit/>
          </a:bodyPr>
          <a:lstStyle>
            <a:lvl1pPr algn="l">
              <a:defRPr sz="2800" b="0">
                <a:solidFill>
                  <a:schemeClr val="accent1"/>
                </a:solidFill>
                <a:latin typeface="+mj-lt"/>
              </a:defRPr>
            </a:lvl1pPr>
          </a:lstStyle>
          <a:p>
            <a:r>
              <a:rPr lang="en-GB" dirty="0"/>
              <a:t>Click to edit Master title style</a:t>
            </a:r>
          </a:p>
        </p:txBody>
      </p:sp>
      <p:pic>
        <p:nvPicPr>
          <p:cNvPr id="7" name="Picture 4" descr="DEL_COL"/>
          <p:cNvPicPr preferRelativeResize="0">
            <a:picLocks noChangeAspect="1" noChangeArrowheads="1"/>
          </p:cNvPicPr>
          <p:nvPr userDrawn="1"/>
        </p:nvPicPr>
        <p:blipFill>
          <a:blip r:embed="rId2" cstate="print"/>
          <a:srcRect/>
          <a:stretch>
            <a:fillRect/>
          </a:stretch>
        </p:blipFill>
        <p:spPr bwMode="auto">
          <a:xfrm>
            <a:off x="478368" y="358776"/>
            <a:ext cx="2518833" cy="377825"/>
          </a:xfrm>
          <a:prstGeom prst="rect">
            <a:avLst/>
          </a:prstGeom>
          <a:noFill/>
          <a:ln w="12700">
            <a:noFill/>
            <a:miter lim="800000"/>
            <a:headEnd/>
            <a:tailEnd/>
          </a:ln>
        </p:spPr>
      </p:pic>
    </p:spTree>
    <p:extLst>
      <p:ext uri="{BB962C8B-B14F-4D97-AF65-F5344CB8AC3E}">
        <p14:creationId xmlns:p14="http://schemas.microsoft.com/office/powerpoint/2010/main" val="78628646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9" name="Title 8"/>
          <p:cNvSpPr>
            <a:spLocks noGrp="1"/>
          </p:cNvSpPr>
          <p:nvPr>
            <p:ph type="title"/>
          </p:nvPr>
        </p:nvSpPr>
        <p:spPr>
          <a:xfrm>
            <a:off x="480001" y="2160000"/>
            <a:ext cx="11232000" cy="800219"/>
          </a:xfrm>
        </p:spPr>
        <p:txBody>
          <a:bodyPr vert="horz" wrap="square" lIns="0" tIns="0" rIns="0" bIns="0" rtlCol="0" anchor="t" anchorCtr="0">
            <a:spAutoFit/>
          </a:bodyPr>
          <a:lstStyle>
            <a:lvl1pPr algn="l" defTabSz="914417" rtl="0" eaLnBrk="1" latinLnBrk="0" hangingPunct="1">
              <a:spcBef>
                <a:spcPct val="0"/>
              </a:spcBef>
              <a:buNone/>
              <a:defRPr lang="en-GB" sz="5200" b="0" kern="1200" dirty="0" smtClean="0">
                <a:solidFill>
                  <a:schemeClr val="bg1"/>
                </a:solidFill>
                <a:latin typeface="+mj-lt"/>
                <a:ea typeface="+mj-ea"/>
                <a:cs typeface="+mj-cs"/>
              </a:defRPr>
            </a:lvl1pPr>
          </a:lstStyle>
          <a:p>
            <a:r>
              <a:rPr lang="en-GB" dirty="0"/>
              <a:t>Click to edit Master title style</a:t>
            </a:r>
          </a:p>
        </p:txBody>
      </p:sp>
    </p:spTree>
    <p:extLst>
      <p:ext uri="{BB962C8B-B14F-4D97-AF65-F5344CB8AC3E}">
        <p14:creationId xmlns:p14="http://schemas.microsoft.com/office/powerpoint/2010/main" val="310684331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Divider Slide 3">
    <p:spTree>
      <p:nvGrpSpPr>
        <p:cNvPr id="1" name=""/>
        <p:cNvGrpSpPr/>
        <p:nvPr/>
      </p:nvGrpSpPr>
      <p:grpSpPr>
        <a:xfrm>
          <a:off x="0" y="0"/>
          <a:ext cx="0" cy="0"/>
          <a:chOff x="0" y="0"/>
          <a:chExt cx="0" cy="0"/>
        </a:xfrm>
      </p:grpSpPr>
      <p:sp>
        <p:nvSpPr>
          <p:cNvPr id="2" name="Title 1"/>
          <p:cNvSpPr>
            <a:spLocks noGrp="1"/>
          </p:cNvSpPr>
          <p:nvPr>
            <p:ph type="title"/>
          </p:nvPr>
        </p:nvSpPr>
        <p:spPr>
          <a:xfrm>
            <a:off x="476283" y="1466847"/>
            <a:ext cx="11220418" cy="4248169"/>
          </a:xfrm>
        </p:spPr>
        <p:txBody>
          <a:bodyPr anchor="t">
            <a:noAutofit/>
          </a:bodyPr>
          <a:lstStyle>
            <a:lvl1pPr algn="l">
              <a:defRPr sz="6000" b="0" cap="none" baseline="0">
                <a:solidFill>
                  <a:schemeClr val="accent1"/>
                </a:solidFill>
              </a:defRPr>
            </a:lvl1pPr>
          </a:lstStyle>
          <a:p>
            <a:r>
              <a:rPr lang="en-GB" dirty="0"/>
              <a:t>Click to edit Master title style</a:t>
            </a:r>
          </a:p>
        </p:txBody>
      </p:sp>
    </p:spTree>
    <p:extLst>
      <p:ext uri="{BB962C8B-B14F-4D97-AF65-F5344CB8AC3E}">
        <p14:creationId xmlns:p14="http://schemas.microsoft.com/office/powerpoint/2010/main" val="207789366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le and Content 1">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93484" y="765176"/>
            <a:ext cx="11184000" cy="969282"/>
          </a:xfrm>
        </p:spPr>
        <p:txBody>
          <a:bodyPr>
            <a:normAutofit/>
          </a:bodyPr>
          <a:lstStyle>
            <a:lvl1pPr marL="0" indent="0">
              <a:buNone/>
              <a:defRPr sz="3000" b="0">
                <a:solidFill>
                  <a:srgbClr val="575757"/>
                </a:solidFill>
              </a:defRPr>
            </a:lvl1pPr>
          </a:lstStyle>
          <a:p>
            <a:pPr lvl="0"/>
            <a:r>
              <a:rPr lang="en-US"/>
              <a:t>Click to edit Master text styles</a:t>
            </a:r>
          </a:p>
        </p:txBody>
      </p:sp>
      <p:sp>
        <p:nvSpPr>
          <p:cNvPr id="14" name="Title Placeholder 1"/>
          <p:cNvSpPr>
            <a:spLocks noGrp="1"/>
          </p:cNvSpPr>
          <p:nvPr>
            <p:ph type="title"/>
          </p:nvPr>
        </p:nvSpPr>
        <p:spPr>
          <a:xfrm>
            <a:off x="493484" y="295684"/>
            <a:ext cx="11184000" cy="469492"/>
          </a:xfrm>
          <a:prstGeom prst="rect">
            <a:avLst/>
          </a:prstGeom>
        </p:spPr>
        <p:txBody>
          <a:bodyPr vert="horz" lIns="0" tIns="0" rIns="0" bIns="0" rtlCol="0" anchor="t" anchorCtr="0">
            <a:noAutofit/>
          </a:bodyPr>
          <a:lstStyle/>
          <a:p>
            <a:r>
              <a:rPr lang="en-US"/>
              <a:t>Click to edit Master title style</a:t>
            </a:r>
            <a:endParaRPr lang="en-GB" dirty="0"/>
          </a:p>
        </p:txBody>
      </p:sp>
      <p:sp>
        <p:nvSpPr>
          <p:cNvPr id="20" name="Text Placeholder 19"/>
          <p:cNvSpPr>
            <a:spLocks noGrp="1"/>
          </p:cNvSpPr>
          <p:nvPr>
            <p:ph type="body" sz="quarter" idx="14"/>
          </p:nvPr>
        </p:nvSpPr>
        <p:spPr>
          <a:xfrm>
            <a:off x="494400" y="1810800"/>
            <a:ext cx="11184000" cy="453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493485" y="6407835"/>
            <a:ext cx="10079297" cy="252000"/>
          </a:xfrm>
          <a:prstGeom prst="rect">
            <a:avLst/>
          </a:prstGeom>
        </p:spPr>
        <p:txBody>
          <a:bodyPr vert="horz" lIns="0" tIns="0" rIns="0" bIns="0" rtlCol="0" anchor="ctr" anchorCtr="0"/>
          <a:lstStyle>
            <a:lvl1pPr algn="l">
              <a:defRPr sz="800" b="0">
                <a:solidFill>
                  <a:srgbClr val="8C8C8C"/>
                </a:solidFill>
              </a:defRPr>
            </a:lvl1pPr>
          </a:lstStyle>
          <a:p>
            <a:endParaRPr lang="en-US" dirty="0"/>
          </a:p>
        </p:txBody>
      </p:sp>
      <p:sp>
        <p:nvSpPr>
          <p:cNvPr id="6" name="Slide Number Placeholder 7"/>
          <p:cNvSpPr>
            <a:spLocks noGrp="1"/>
          </p:cNvSpPr>
          <p:nvPr>
            <p:ph type="sldNum" sz="quarter" idx="4"/>
          </p:nvPr>
        </p:nvSpPr>
        <p:spPr>
          <a:xfrm>
            <a:off x="10629328" y="6407835"/>
            <a:ext cx="1056117" cy="252000"/>
          </a:xfrm>
          <a:prstGeom prst="rect">
            <a:avLst/>
          </a:prstGeom>
        </p:spPr>
        <p:txBody>
          <a:bodyPr vert="horz" lIns="0" tIns="0" rIns="0" bIns="0" rtlCol="0" anchor="ctr" anchorCtr="0"/>
          <a:lstStyle>
            <a:lvl1pPr algn="r">
              <a:defRPr sz="800" b="0">
                <a:solidFill>
                  <a:srgbClr val="8C8C8C"/>
                </a:solidFill>
              </a:defRPr>
            </a:lvl1pPr>
          </a:lstStyle>
          <a:p>
            <a:fld id="{95CC1D26-A9BD-4BDE-BDD9-08EDBAE96860}" type="slidenum">
              <a:rPr lang="en-GB" smtClean="0"/>
              <a:pPr/>
              <a:t>‹#›</a:t>
            </a:fld>
            <a:endParaRPr lang="en-GB" dirty="0"/>
          </a:p>
        </p:txBody>
      </p:sp>
    </p:spTree>
    <p:extLst>
      <p:ext uri="{BB962C8B-B14F-4D97-AF65-F5344CB8AC3E}">
        <p14:creationId xmlns:p14="http://schemas.microsoft.com/office/powerpoint/2010/main" val="170627449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ivider - Deloitte black">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537" b="1">
                <a:solidFill>
                  <a:schemeClr val="bg1"/>
                </a:solidFill>
                <a:latin typeface="+mj-lt"/>
                <a:ea typeface="Open Sans" panose="020B0606030504020204" pitchFamily="34" charset="0"/>
                <a:cs typeface="Open Sans" panose="020B0606030504020204" pitchFamily="34" charset="0"/>
              </a:defRPr>
            </a:lvl1pPr>
          </a:lstStyle>
          <a:p>
            <a:r>
              <a:rPr lang="en-US" noProof="0" dirty="0"/>
              <a:t>Click to edit Master title style</a:t>
            </a:r>
          </a:p>
        </p:txBody>
      </p:sp>
      <p:sp>
        <p:nvSpPr>
          <p:cNvPr id="3" name="Text Placeholder 2"/>
          <p:cNvSpPr>
            <a:spLocks noGrp="1"/>
          </p:cNvSpPr>
          <p:nvPr>
            <p:ph type="body" idx="1"/>
          </p:nvPr>
        </p:nvSpPr>
        <p:spPr bwMode="gray">
          <a:xfrm>
            <a:off x="501651" y="3429001"/>
            <a:ext cx="10541000" cy="1566532"/>
          </a:xfrm>
        </p:spPr>
        <p:txBody>
          <a:bodyPr lIns="0" tIns="0" rIns="0" bIns="0">
            <a:noAutofit/>
          </a:bodyPr>
          <a:lstStyle>
            <a:lvl1pPr marL="0" indent="0">
              <a:lnSpc>
                <a:spcPct val="95000"/>
              </a:lnSpc>
              <a:spcAft>
                <a:spcPts val="0"/>
              </a:spcAft>
              <a:buNone/>
              <a:defRPr sz="3537">
                <a:solidFill>
                  <a:schemeClr val="bg1"/>
                </a:solidFill>
              </a:defRPr>
            </a:lvl1pPr>
            <a:lvl2pPr marL="457209" indent="0">
              <a:buNone/>
              <a:defRPr sz="2000">
                <a:solidFill>
                  <a:schemeClr val="tx1">
                    <a:tint val="75000"/>
                  </a:schemeClr>
                </a:solidFill>
              </a:defRPr>
            </a:lvl2pPr>
            <a:lvl3pPr marL="914417" indent="0">
              <a:buNone/>
              <a:defRPr sz="1800">
                <a:solidFill>
                  <a:schemeClr val="tx1">
                    <a:tint val="75000"/>
                  </a:schemeClr>
                </a:solidFill>
              </a:defRPr>
            </a:lvl3pPr>
            <a:lvl4pPr marL="1371626" indent="0">
              <a:buNone/>
              <a:defRPr sz="1600">
                <a:solidFill>
                  <a:schemeClr val="tx1">
                    <a:tint val="75000"/>
                  </a:schemeClr>
                </a:solidFill>
              </a:defRPr>
            </a:lvl4pPr>
            <a:lvl5pPr marL="1828835" indent="0">
              <a:buNone/>
              <a:defRPr sz="1600">
                <a:solidFill>
                  <a:schemeClr val="tx1">
                    <a:tint val="75000"/>
                  </a:schemeClr>
                </a:solidFill>
              </a:defRPr>
            </a:lvl5pPr>
            <a:lvl6pPr marL="2286044" indent="0">
              <a:buNone/>
              <a:defRPr sz="1600">
                <a:solidFill>
                  <a:schemeClr val="tx1">
                    <a:tint val="75000"/>
                  </a:schemeClr>
                </a:solidFill>
              </a:defRPr>
            </a:lvl6pPr>
            <a:lvl7pPr marL="2743252" indent="0">
              <a:buNone/>
              <a:defRPr sz="1600">
                <a:solidFill>
                  <a:schemeClr val="tx1">
                    <a:tint val="75000"/>
                  </a:schemeClr>
                </a:solidFill>
              </a:defRPr>
            </a:lvl7pPr>
            <a:lvl8pPr marL="3200461" indent="0">
              <a:buNone/>
              <a:defRPr sz="1600">
                <a:solidFill>
                  <a:schemeClr val="tx1">
                    <a:tint val="75000"/>
                  </a:schemeClr>
                </a:solidFill>
              </a:defRPr>
            </a:lvl8pPr>
            <a:lvl9pPr marL="3657669" indent="0">
              <a:buNone/>
              <a:defRPr sz="1600">
                <a:solidFill>
                  <a:schemeClr val="tx1">
                    <a:tint val="75000"/>
                  </a:schemeClr>
                </a:solidFill>
              </a:defRPr>
            </a:lvl9pPr>
          </a:lstStyle>
          <a:p>
            <a:pPr lvl="0"/>
            <a:r>
              <a:rPr lang="en-US" noProof="0" dirty="0"/>
              <a:t>Click to edit Master text styles</a:t>
            </a:r>
          </a:p>
        </p:txBody>
      </p:sp>
      <p:sp>
        <p:nvSpPr>
          <p:cNvPr id="11" name="TextBox 10"/>
          <p:cNvSpPr txBox="1"/>
          <p:nvPr/>
        </p:nvSpPr>
        <p:spPr>
          <a:xfrm>
            <a:off x="501651" y="6477001"/>
            <a:ext cx="5355167" cy="100027"/>
          </a:xfrm>
          <a:prstGeom prst="rect">
            <a:avLst/>
          </a:prstGeom>
          <a:noFill/>
        </p:spPr>
        <p:txBody>
          <a:bodyPr wrap="square" lIns="0" tIns="0" rIns="0" bIns="0" rtlCol="0">
            <a:spAutoFit/>
          </a:bodyPr>
          <a:lstStyle/>
          <a:p>
            <a:pPr marL="0" indent="0">
              <a:spcBef>
                <a:spcPts val="600"/>
              </a:spcBef>
              <a:buSzPct val="100000"/>
              <a:buFont typeface="Arial"/>
              <a:buNone/>
            </a:pPr>
            <a:r>
              <a:rPr lang="fr-FR" sz="650" noProof="0" dirty="0">
                <a:solidFill>
                  <a:schemeClr val="bg1"/>
                </a:solidFill>
              </a:rPr>
              <a:t>©2020 Deloitte Haskins &amp; Sells LLP</a:t>
            </a:r>
          </a:p>
        </p:txBody>
      </p:sp>
      <p:sp>
        <p:nvSpPr>
          <p:cNvPr id="12" name="TextBox 11"/>
          <p:cNvSpPr txBox="1"/>
          <p:nvPr/>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bg1"/>
                </a:solidFill>
              </a:rPr>
              <a:pPr marL="0" indent="0" algn="r">
                <a:spcBef>
                  <a:spcPts val="600"/>
                </a:spcBef>
                <a:buSzPct val="100000"/>
                <a:buFont typeface="Arial"/>
                <a:buNone/>
              </a:pPr>
              <a:t>‹#›</a:t>
            </a:fld>
            <a:endParaRPr lang="en-US" sz="650" noProof="0" dirty="0">
              <a:solidFill>
                <a:schemeClr val="bg1"/>
              </a:solidFill>
            </a:endParaRPr>
          </a:p>
        </p:txBody>
      </p:sp>
    </p:spTree>
    <p:extLst>
      <p:ext uri="{BB962C8B-B14F-4D97-AF65-F5344CB8AC3E}">
        <p14:creationId xmlns:p14="http://schemas.microsoft.com/office/powerpoint/2010/main" val="1707448863"/>
      </p:ext>
    </p:extLst>
  </p:cSld>
  <p:clrMapOvr>
    <a:masterClrMapping/>
  </p:clrMapOvr>
  <p:transition>
    <p:fade/>
  </p:transition>
  <p:extLst>
    <p:ext uri="{DCECCB84-F9BA-43D5-87BE-67443E8EF086}">
      <p15:sldGuideLst xmlns:p15="http://schemas.microsoft.com/office/powerpoint/2012/main">
        <p15:guide id="1" orient="horz" pos="2382">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Divider Slide 1">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476250" y="2787771"/>
            <a:ext cx="5518150" cy="3200080"/>
          </a:xfrm>
        </p:spPr>
        <p:txBody>
          <a:bodyPr>
            <a:noAutofit/>
          </a:bodyPr>
          <a:lstStyle>
            <a:lvl1pPr marL="0" indent="0">
              <a:buNone/>
              <a:defRPr sz="3200">
                <a:solidFill>
                  <a:schemeClr val="tx2"/>
                </a:solidFill>
              </a:defRPr>
            </a:lvl1pPr>
          </a:lstStyle>
          <a:p>
            <a:pPr lvl="0"/>
            <a:r>
              <a:rPr lang="en-US" dirty="0"/>
              <a:t>Click to edit Master text styles</a:t>
            </a:r>
          </a:p>
        </p:txBody>
      </p:sp>
    </p:spTree>
    <p:extLst>
      <p:ext uri="{BB962C8B-B14F-4D97-AF65-F5344CB8AC3E}">
        <p14:creationId xmlns:p14="http://schemas.microsoft.com/office/powerpoint/2010/main" val="1876543235"/>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8D89C7E6-37F5-4005-B8BE-658A5ADDE295}"/>
              </a:ext>
            </a:extLst>
          </p:cNvPr>
          <p:cNvSpPr>
            <a:spLocks noGrp="1"/>
          </p:cNvSpPr>
          <p:nvPr>
            <p:ph type="body" sz="quarter" idx="22" hasCustomPrompt="1"/>
          </p:nvPr>
        </p:nvSpPr>
        <p:spPr>
          <a:xfrm>
            <a:off x="463295" y="758953"/>
            <a:ext cx="11247121" cy="583711"/>
          </a:xfrm>
          <a:prstGeom prst="rect">
            <a:avLst/>
          </a:prstGeom>
        </p:spPr>
        <p:txBody>
          <a:bodyPr lIns="0" tIns="0" rIns="0" bIns="0">
            <a:noAutofit/>
          </a:bodyPr>
          <a:lstStyle>
            <a:lvl1pPr marL="0" indent="0">
              <a:buNone/>
              <a:defRPr sz="1272" b="0">
                <a:solidFill>
                  <a:schemeClr val="tx2"/>
                </a:solidFill>
              </a:defRPr>
            </a:lvl1pPr>
          </a:lstStyle>
          <a:p>
            <a:pPr lvl="0"/>
            <a:r>
              <a:rPr lang="en-US" dirty="0"/>
              <a:t>Click to add subtitle</a:t>
            </a:r>
          </a:p>
        </p:txBody>
      </p:sp>
      <p:sp>
        <p:nvSpPr>
          <p:cNvPr id="4" name="Title Placeholder 1">
            <a:extLst>
              <a:ext uri="{FF2B5EF4-FFF2-40B4-BE49-F238E27FC236}">
                <a16:creationId xmlns:a16="http://schemas.microsoft.com/office/drawing/2014/main" id="{7320349D-5FDB-4727-BAF6-D93E44C22BE9}"/>
              </a:ext>
            </a:extLst>
          </p:cNvPr>
          <p:cNvSpPr>
            <a:spLocks noGrp="1"/>
          </p:cNvSpPr>
          <p:nvPr>
            <p:ph type="title" hasCustomPrompt="1"/>
          </p:nvPr>
        </p:nvSpPr>
        <p:spPr>
          <a:xfrm>
            <a:off x="457200" y="384048"/>
            <a:ext cx="11247121" cy="338328"/>
          </a:xfrm>
          <a:prstGeom prst="rect">
            <a:avLst/>
          </a:prstGeom>
        </p:spPr>
        <p:txBody>
          <a:bodyPr vert="horz" lIns="0" tIns="0" rIns="0" bIns="0" rtlCol="0" anchor="t" anchorCtr="0">
            <a:noAutofit/>
          </a:bodyPr>
          <a:lstStyle>
            <a:lvl1pPr>
              <a:defRPr sz="1669"/>
            </a:lvl1pPr>
          </a:lstStyle>
          <a:p>
            <a:r>
              <a:rPr lang="en-US" dirty="0"/>
              <a:t>Click to add title</a:t>
            </a:r>
          </a:p>
        </p:txBody>
      </p:sp>
    </p:spTree>
    <p:extLst>
      <p:ext uri="{BB962C8B-B14F-4D97-AF65-F5344CB8AC3E}">
        <p14:creationId xmlns:p14="http://schemas.microsoft.com/office/powerpoint/2010/main" val="107294377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ags" Target="../tags/tag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oleObject" Target="../embeddings/oleObject1.bin"/><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9" Type="http://schemas.openxmlformats.org/officeDocument/2006/relationships/slideLayout" Target="../slideLayouts/slideLayout84.xml"/><Relationship Id="rId21" Type="http://schemas.openxmlformats.org/officeDocument/2006/relationships/slideLayout" Target="../slideLayouts/slideLayout66.xml"/><Relationship Id="rId34" Type="http://schemas.openxmlformats.org/officeDocument/2006/relationships/slideLayout" Target="../slideLayouts/slideLayout79.xml"/><Relationship Id="rId42" Type="http://schemas.openxmlformats.org/officeDocument/2006/relationships/slideLayout" Target="../slideLayouts/slideLayout87.xml"/><Relationship Id="rId47" Type="http://schemas.openxmlformats.org/officeDocument/2006/relationships/theme" Target="../theme/theme2.xml"/><Relationship Id="rId50" Type="http://schemas.openxmlformats.org/officeDocument/2006/relationships/image" Target="../media/image1.emf"/><Relationship Id="rId7" Type="http://schemas.openxmlformats.org/officeDocument/2006/relationships/slideLayout" Target="../slideLayouts/slideLayout5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9" Type="http://schemas.openxmlformats.org/officeDocument/2006/relationships/slideLayout" Target="../slideLayouts/slideLayout74.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37" Type="http://schemas.openxmlformats.org/officeDocument/2006/relationships/slideLayout" Target="../slideLayouts/slideLayout82.xml"/><Relationship Id="rId40" Type="http://schemas.openxmlformats.org/officeDocument/2006/relationships/slideLayout" Target="../slideLayouts/slideLayout85.xml"/><Relationship Id="rId45" Type="http://schemas.openxmlformats.org/officeDocument/2006/relationships/slideLayout" Target="../slideLayouts/slideLayout90.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36" Type="http://schemas.openxmlformats.org/officeDocument/2006/relationships/slideLayout" Target="../slideLayouts/slideLayout81.xml"/><Relationship Id="rId49" Type="http://schemas.openxmlformats.org/officeDocument/2006/relationships/oleObject" Target="../embeddings/oleObject1.bin"/><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4" Type="http://schemas.openxmlformats.org/officeDocument/2006/relationships/slideLayout" Target="../slideLayouts/slideLayout89.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35" Type="http://schemas.openxmlformats.org/officeDocument/2006/relationships/slideLayout" Target="../slideLayouts/slideLayout80.xml"/><Relationship Id="rId43" Type="http://schemas.openxmlformats.org/officeDocument/2006/relationships/slideLayout" Target="../slideLayouts/slideLayout88.xml"/><Relationship Id="rId48" Type="http://schemas.openxmlformats.org/officeDocument/2006/relationships/tags" Target="../tags/tag3.xml"/><Relationship Id="rId8" Type="http://schemas.openxmlformats.org/officeDocument/2006/relationships/slideLayout" Target="../slideLayouts/slideLayout53.xml"/><Relationship Id="rId3" Type="http://schemas.openxmlformats.org/officeDocument/2006/relationships/slideLayout" Target="../slideLayouts/slideLayout48.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slideLayout" Target="../slideLayouts/slideLayout78.xml"/><Relationship Id="rId38" Type="http://schemas.openxmlformats.org/officeDocument/2006/relationships/slideLayout" Target="../slideLayouts/slideLayout83.xml"/><Relationship Id="rId46" Type="http://schemas.openxmlformats.org/officeDocument/2006/relationships/slideLayout" Target="../slideLayouts/slideLayout91.xml"/><Relationship Id="rId20" Type="http://schemas.openxmlformats.org/officeDocument/2006/relationships/slideLayout" Target="../slideLayouts/slideLayout65.xml"/><Relationship Id="rId41" Type="http://schemas.openxmlformats.org/officeDocument/2006/relationships/slideLayout" Target="../slideLayouts/slideLayout86.xml"/><Relationship Id="rId1" Type="http://schemas.openxmlformats.org/officeDocument/2006/relationships/slideLayout" Target="../slideLayouts/slideLayout46.xml"/><Relationship Id="rId6"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47"/>
            </p:custDataLst>
            <p:extLst>
              <p:ext uri="{D42A27DB-BD31-4B8C-83A1-F6EECF244321}">
                <p14:modId xmlns:p14="http://schemas.microsoft.com/office/powerpoint/2010/main" val="166891810"/>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name="think-cell Slide" r:id="rId48" imgW="270" imgH="270" progId="TCLayout.ActiveDocument.1">
                  <p:embed/>
                </p:oleObj>
              </mc:Choice>
              <mc:Fallback>
                <p:oleObj name="think-cell Slide" r:id="rId48" imgW="270" imgH="270" progId="TCLayout.ActiveDocument.1">
                  <p:embed/>
                  <p:pic>
                    <p:nvPicPr>
                      <p:cNvPr id="4" name="Object 3" hidden="1"/>
                      <p:cNvPicPr/>
                      <p:nvPr/>
                    </p:nvPicPr>
                    <p:blipFill>
                      <a:blip r:embed="rId49"/>
                      <a:stretch>
                        <a:fillRect/>
                      </a:stretch>
                    </p:blipFill>
                    <p:spPr>
                      <a:xfrm>
                        <a:off x="2119"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501651" y="317501"/>
            <a:ext cx="11188700" cy="692150"/>
          </a:xfrm>
          <a:prstGeom prst="rect">
            <a:avLst/>
          </a:prstGeom>
        </p:spPr>
        <p:txBody>
          <a:bodyPr vert="horz" lIns="0" tIns="0" rIns="0" bIns="0" rtlCol="0" anchor="t" anchorCtr="0">
            <a:noAutofit/>
          </a:bodyPr>
          <a:lstStyle/>
          <a:p>
            <a:r>
              <a:rPr lang="en-US" noProof="0" dirty="0"/>
              <a:t>Click to edit Master title style</a:t>
            </a:r>
          </a:p>
        </p:txBody>
      </p:sp>
      <p:sp>
        <p:nvSpPr>
          <p:cNvPr id="18" name="TextBox 17"/>
          <p:cNvSpPr txBox="1"/>
          <p:nvPr/>
        </p:nvSpPr>
        <p:spPr>
          <a:xfrm>
            <a:off x="501651" y="6577028"/>
            <a:ext cx="5355168" cy="201260"/>
          </a:xfrm>
          <a:prstGeom prst="rect">
            <a:avLst/>
          </a:prstGeom>
          <a:noFill/>
        </p:spPr>
        <p:txBody>
          <a:bodyPr wrap="square" lIns="0" tIns="0" rIns="0" bIns="0" rtlCol="0">
            <a:noAutofit/>
          </a:bodyPr>
          <a:lstStyle/>
          <a:p>
            <a:pPr marL="0" indent="0">
              <a:spcBef>
                <a:spcPts val="600"/>
              </a:spcBef>
              <a:buSzPct val="100000"/>
              <a:buFont typeface="Arial"/>
              <a:buNone/>
            </a:pPr>
            <a:r>
              <a:rPr lang="fr-FR" sz="635" noProof="0" dirty="0">
                <a:solidFill>
                  <a:schemeClr val="tx1"/>
                </a:solidFill>
              </a:rPr>
              <a:t>©2023 Deloitte Touche </a:t>
            </a:r>
            <a:r>
              <a:rPr lang="fr-FR" sz="635" noProof="0" dirty="0" err="1">
                <a:solidFill>
                  <a:schemeClr val="tx1"/>
                </a:solidFill>
              </a:rPr>
              <a:t>Tohmatsu</a:t>
            </a:r>
            <a:r>
              <a:rPr lang="fr-FR" sz="635" noProof="0" dirty="0">
                <a:solidFill>
                  <a:schemeClr val="tx1"/>
                </a:solidFill>
              </a:rPr>
              <a:t> India LLP</a:t>
            </a:r>
          </a:p>
        </p:txBody>
      </p:sp>
      <p:sp>
        <p:nvSpPr>
          <p:cNvPr id="19" name="Text Placeholder 18"/>
          <p:cNvSpPr>
            <a:spLocks noGrp="1"/>
          </p:cNvSpPr>
          <p:nvPr>
            <p:ph type="body" idx="1"/>
          </p:nvPr>
        </p:nvSpPr>
        <p:spPr>
          <a:xfrm>
            <a:off x="501650" y="1665290"/>
            <a:ext cx="11188700" cy="4716462"/>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 name="TextBox 2"/>
          <p:cNvSpPr txBox="1"/>
          <p:nvPr/>
        </p:nvSpPr>
        <p:spPr>
          <a:xfrm>
            <a:off x="11382377" y="6477001"/>
            <a:ext cx="307974" cy="100027"/>
          </a:xfrm>
          <a:prstGeom prst="rect">
            <a:avLst/>
          </a:prstGeom>
          <a:noFill/>
        </p:spPr>
        <p:txBody>
          <a:bodyPr wrap="square" lIns="0" tIns="0" rIns="0" bIns="0" rtlCol="0">
            <a:noAutofit/>
          </a:bodyPr>
          <a:lstStyle/>
          <a:p>
            <a:pPr marL="0" indent="0" algn="r">
              <a:spcBef>
                <a:spcPts val="600"/>
              </a:spcBef>
              <a:buSzPct val="100000"/>
              <a:buFont typeface="Arial"/>
              <a:buNone/>
            </a:pPr>
            <a:fld id="{C58DF478-B544-4ED8-9ED4-6A2648E2D233}" type="slidenum">
              <a:rPr lang="en-US" sz="635" noProof="0" smtClean="0">
                <a:solidFill>
                  <a:schemeClr val="tx1"/>
                </a:solidFill>
              </a:rPr>
              <a:pPr marL="0" indent="0" algn="r">
                <a:spcBef>
                  <a:spcPts val="600"/>
                </a:spcBef>
                <a:buSzPct val="100000"/>
                <a:buFont typeface="Arial"/>
                <a:buNone/>
              </a:pPr>
              <a:t>‹#›</a:t>
            </a:fld>
            <a:endParaRPr lang="en-US" sz="635" noProof="0" dirty="0">
              <a:solidFill>
                <a:schemeClr val="tx1"/>
              </a:solidFill>
            </a:endParaRPr>
          </a:p>
        </p:txBody>
      </p:sp>
    </p:spTree>
    <p:extLst>
      <p:ext uri="{BB962C8B-B14F-4D97-AF65-F5344CB8AC3E}">
        <p14:creationId xmlns:p14="http://schemas.microsoft.com/office/powerpoint/2010/main" val="1831695992"/>
      </p:ext>
    </p:extLst>
  </p:cSld>
  <p:clrMap bg1="lt1" tx1="dk1" bg2="lt2" tx2="dk2" accent1="accent1" accent2="accent2" accent3="accent3" accent4="accent4" accent5="accent5" accent6="accent6" hlink="hlink" folHlink="folHlink"/>
  <p:sldLayoutIdLst>
    <p:sldLayoutId id="2147484307" r:id="rId1"/>
    <p:sldLayoutId id="2147484308" r:id="rId2"/>
    <p:sldLayoutId id="2147484309" r:id="rId3"/>
    <p:sldLayoutId id="2147484310" r:id="rId4"/>
    <p:sldLayoutId id="2147484311" r:id="rId5"/>
    <p:sldLayoutId id="2147484312" r:id="rId6"/>
    <p:sldLayoutId id="2147484313" r:id="rId7"/>
    <p:sldLayoutId id="2147484314" r:id="rId8"/>
    <p:sldLayoutId id="2147484315" r:id="rId9"/>
    <p:sldLayoutId id="2147484316" r:id="rId10"/>
    <p:sldLayoutId id="2147484317" r:id="rId11"/>
    <p:sldLayoutId id="2147484318" r:id="rId12"/>
    <p:sldLayoutId id="2147484319" r:id="rId13"/>
    <p:sldLayoutId id="2147484320" r:id="rId14"/>
    <p:sldLayoutId id="2147484321" r:id="rId15"/>
    <p:sldLayoutId id="2147484322" r:id="rId16"/>
    <p:sldLayoutId id="2147484323" r:id="rId17"/>
    <p:sldLayoutId id="2147484324" r:id="rId18"/>
    <p:sldLayoutId id="2147484325" r:id="rId19"/>
    <p:sldLayoutId id="2147484326" r:id="rId20"/>
    <p:sldLayoutId id="2147484327" r:id="rId21"/>
    <p:sldLayoutId id="2147484328" r:id="rId22"/>
    <p:sldLayoutId id="2147484329" r:id="rId23"/>
    <p:sldLayoutId id="2147484330" r:id="rId24"/>
    <p:sldLayoutId id="2147484331" r:id="rId25"/>
    <p:sldLayoutId id="2147484332" r:id="rId26"/>
    <p:sldLayoutId id="2147484333" r:id="rId27"/>
    <p:sldLayoutId id="2147484334" r:id="rId28"/>
    <p:sldLayoutId id="2147484335" r:id="rId29"/>
    <p:sldLayoutId id="2147484336" r:id="rId30"/>
    <p:sldLayoutId id="2147484337" r:id="rId31"/>
    <p:sldLayoutId id="2147484338" r:id="rId32"/>
    <p:sldLayoutId id="2147484339" r:id="rId33"/>
    <p:sldLayoutId id="2147484340" r:id="rId34"/>
    <p:sldLayoutId id="2147484341" r:id="rId35"/>
    <p:sldLayoutId id="2147484342" r:id="rId36"/>
    <p:sldLayoutId id="2147484343" r:id="rId37"/>
    <p:sldLayoutId id="2147484344" r:id="rId38"/>
    <p:sldLayoutId id="2147484345" r:id="rId39"/>
    <p:sldLayoutId id="2147484346" r:id="rId40"/>
    <p:sldLayoutId id="2147484347" r:id="rId41"/>
    <p:sldLayoutId id="2147484441" r:id="rId42"/>
    <p:sldLayoutId id="2147484442" r:id="rId43"/>
    <p:sldLayoutId id="2147484443" r:id="rId44"/>
    <p:sldLayoutId id="2147484444" r:id="rId45"/>
  </p:sldLayoutIdLst>
  <p:transition>
    <p:fade/>
  </p:transition>
  <p:hf hdr="0" dt="0"/>
  <p:txStyles>
    <p:titleStyle>
      <a:lvl1pPr algn="l" defTabSz="914417" rtl="0" eaLnBrk="1" latinLnBrk="0" hangingPunct="1">
        <a:spcBef>
          <a:spcPct val="0"/>
        </a:spcBef>
        <a:buNone/>
        <a:defRPr sz="1814" kern="1200">
          <a:solidFill>
            <a:schemeClr val="tx1"/>
          </a:solidFill>
          <a:latin typeface="+mj-lt"/>
          <a:ea typeface="+mj-ea"/>
          <a:cs typeface="+mj-cs"/>
        </a:defRPr>
      </a:lvl1pPr>
    </p:titleStyle>
    <p:bodyStyle>
      <a:lvl1pPr marL="0" indent="0" algn="l" defTabSz="914417" rtl="0" eaLnBrk="1" latinLnBrk="0" hangingPunct="1">
        <a:spcBef>
          <a:spcPts val="0"/>
        </a:spcBef>
        <a:spcAft>
          <a:spcPts val="1000"/>
        </a:spcAft>
        <a:buSzPct val="100000"/>
        <a:buFont typeface="Arial" panose="020B0604020202020204" pitchFamily="34" charset="0"/>
        <a:buNone/>
        <a:defRPr sz="907" b="0" kern="1200">
          <a:solidFill>
            <a:schemeClr val="tx1"/>
          </a:solidFill>
          <a:latin typeface="+mn-lt"/>
          <a:ea typeface="+mn-ea"/>
          <a:cs typeface="+mn-cs"/>
        </a:defRPr>
      </a:lvl1pPr>
      <a:lvl2pPr marL="0" indent="0" algn="l" defTabSz="914417" rtl="0" eaLnBrk="1" latinLnBrk="0" hangingPunct="1">
        <a:spcBef>
          <a:spcPts val="0"/>
        </a:spcBef>
        <a:spcAft>
          <a:spcPts val="1000"/>
        </a:spcAft>
        <a:buClrTx/>
        <a:buSzPct val="100000"/>
        <a:buFont typeface="Arial"/>
        <a:buNone/>
        <a:defRPr lang="en-US" sz="907" b="1" kern="1200" dirty="0" smtClean="0">
          <a:solidFill>
            <a:schemeClr val="tx1"/>
          </a:solidFill>
          <a:latin typeface="+mn-lt"/>
          <a:ea typeface="+mn-ea"/>
          <a:cs typeface="+mn-cs"/>
        </a:defRPr>
      </a:lvl2pPr>
      <a:lvl3pPr marL="176403" indent="-176403" algn="l" defTabSz="914417" rtl="0" eaLnBrk="1" latinLnBrk="0" hangingPunct="1">
        <a:spcBef>
          <a:spcPts val="0"/>
        </a:spcBef>
        <a:spcAft>
          <a:spcPts val="1000"/>
        </a:spcAft>
        <a:buClrTx/>
        <a:buSzPct val="100000"/>
        <a:buFont typeface="Arial" panose="020B0604020202020204" pitchFamily="34" charset="0"/>
        <a:buChar char="•"/>
        <a:defRPr lang="en-US" sz="907" kern="1200" dirty="0" smtClean="0">
          <a:solidFill>
            <a:schemeClr val="tx1"/>
          </a:solidFill>
          <a:latin typeface="+mn-lt"/>
          <a:ea typeface="+mn-ea"/>
          <a:cs typeface="+mn-cs"/>
        </a:defRPr>
      </a:lvl3pPr>
      <a:lvl4pPr marL="356407" indent="-176403" algn="l" defTabSz="914417" rtl="0" eaLnBrk="1" latinLnBrk="0" hangingPunct="1">
        <a:spcBef>
          <a:spcPts val="0"/>
        </a:spcBef>
        <a:spcAft>
          <a:spcPts val="1000"/>
        </a:spcAft>
        <a:buClrTx/>
        <a:buSzPct val="100000"/>
        <a:buFont typeface="Verdana" panose="020B0604030504040204" pitchFamily="34" charset="0"/>
        <a:buChar char="−"/>
        <a:defRPr lang="en-US" sz="907" kern="1200" baseline="0" dirty="0" smtClean="0">
          <a:solidFill>
            <a:schemeClr val="tx1"/>
          </a:solidFill>
          <a:latin typeface="+mn-lt"/>
          <a:ea typeface="+mn-ea"/>
          <a:cs typeface="+mn-cs"/>
        </a:defRPr>
      </a:lvl4pPr>
      <a:lvl5pPr marL="532810" indent="-176403" algn="l" defTabSz="798528" rtl="0" eaLnBrk="1" latinLnBrk="0" hangingPunct="1">
        <a:spcBef>
          <a:spcPts val="0"/>
        </a:spcBef>
        <a:spcAft>
          <a:spcPts val="1000"/>
        </a:spcAft>
        <a:buClrTx/>
        <a:buSzPct val="100000"/>
        <a:buFont typeface="Verdana" panose="020B0604030504040204" pitchFamily="34" charset="0"/>
        <a:buChar char="−"/>
        <a:tabLst/>
        <a:defRPr lang="en-US" sz="907" kern="1200" baseline="0" dirty="0" smtClean="0">
          <a:solidFill>
            <a:schemeClr val="tx1"/>
          </a:solidFill>
          <a:latin typeface="+mn-lt"/>
          <a:ea typeface="+mn-ea"/>
          <a:cs typeface="+mn-cs"/>
        </a:defRPr>
      </a:lvl5pPr>
      <a:lvl6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10" indent="-176403" algn="l" defTabSz="914417"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p:bodyStyle>
    <p:otherStyle>
      <a:defPPr>
        <a:defRPr lang="en-US"/>
      </a:defPPr>
      <a:lvl1pPr marL="0" algn="l" defTabSz="914417" rtl="0" eaLnBrk="1" latinLnBrk="0" hangingPunct="1">
        <a:defRPr sz="1800" kern="1200">
          <a:solidFill>
            <a:schemeClr val="tx1"/>
          </a:solidFill>
          <a:latin typeface="+mn-lt"/>
          <a:ea typeface="+mn-ea"/>
          <a:cs typeface="+mn-cs"/>
        </a:defRPr>
      </a:lvl1pPr>
      <a:lvl2pPr marL="457209" algn="l" defTabSz="914417" rtl="0" eaLnBrk="1" latinLnBrk="0" hangingPunct="1">
        <a:defRPr sz="1800" kern="1200">
          <a:solidFill>
            <a:schemeClr val="tx1"/>
          </a:solidFill>
          <a:latin typeface="+mn-lt"/>
          <a:ea typeface="+mn-ea"/>
          <a:cs typeface="+mn-cs"/>
        </a:defRPr>
      </a:lvl2pPr>
      <a:lvl3pPr marL="914417" algn="l" defTabSz="914417" rtl="0" eaLnBrk="1" latinLnBrk="0" hangingPunct="1">
        <a:defRPr sz="1800" kern="1200">
          <a:solidFill>
            <a:schemeClr val="tx1"/>
          </a:solidFill>
          <a:latin typeface="+mn-lt"/>
          <a:ea typeface="+mn-ea"/>
          <a:cs typeface="+mn-cs"/>
        </a:defRPr>
      </a:lvl3pPr>
      <a:lvl4pPr marL="1371626" algn="l" defTabSz="914417" rtl="0" eaLnBrk="1" latinLnBrk="0" hangingPunct="1">
        <a:defRPr sz="1800" kern="1200">
          <a:solidFill>
            <a:schemeClr val="tx1"/>
          </a:solidFill>
          <a:latin typeface="+mn-lt"/>
          <a:ea typeface="+mn-ea"/>
          <a:cs typeface="+mn-cs"/>
        </a:defRPr>
      </a:lvl4pPr>
      <a:lvl5pPr marL="1828835" algn="l" defTabSz="914417" rtl="0" eaLnBrk="1" latinLnBrk="0" hangingPunct="1">
        <a:defRPr sz="1800" kern="1200">
          <a:solidFill>
            <a:schemeClr val="tx1"/>
          </a:solidFill>
          <a:latin typeface="+mn-lt"/>
          <a:ea typeface="+mn-ea"/>
          <a:cs typeface="+mn-cs"/>
        </a:defRPr>
      </a:lvl5pPr>
      <a:lvl6pPr marL="2286044" algn="l" defTabSz="914417" rtl="0" eaLnBrk="1" latinLnBrk="0" hangingPunct="1">
        <a:defRPr sz="1800" kern="1200">
          <a:solidFill>
            <a:schemeClr val="tx1"/>
          </a:solidFill>
          <a:latin typeface="+mn-lt"/>
          <a:ea typeface="+mn-ea"/>
          <a:cs typeface="+mn-cs"/>
        </a:defRPr>
      </a:lvl6pPr>
      <a:lvl7pPr marL="2743252" algn="l" defTabSz="914417" rtl="0" eaLnBrk="1" latinLnBrk="0" hangingPunct="1">
        <a:defRPr sz="1800" kern="1200">
          <a:solidFill>
            <a:schemeClr val="tx1"/>
          </a:solidFill>
          <a:latin typeface="+mn-lt"/>
          <a:ea typeface="+mn-ea"/>
          <a:cs typeface="+mn-cs"/>
        </a:defRPr>
      </a:lvl7pPr>
      <a:lvl8pPr marL="3200461" algn="l" defTabSz="914417" rtl="0" eaLnBrk="1" latinLnBrk="0" hangingPunct="1">
        <a:defRPr sz="1800" kern="1200">
          <a:solidFill>
            <a:schemeClr val="tx1"/>
          </a:solidFill>
          <a:latin typeface="+mn-lt"/>
          <a:ea typeface="+mn-ea"/>
          <a:cs typeface="+mn-cs"/>
        </a:defRPr>
      </a:lvl8pPr>
      <a:lvl9pPr marL="3657669" algn="l" defTabSz="91441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4443">
          <p15:clr>
            <a:srgbClr val="F26B43"/>
          </p15:clr>
        </p15:guide>
        <p15:guide id="4" pos="277">
          <p15:clr>
            <a:srgbClr val="F26B43"/>
          </p15:clr>
        </p15:guide>
        <p15:guide id="5" pos="6464">
          <p15:clr>
            <a:srgbClr val="F26B43"/>
          </p15:clr>
        </p15:guide>
        <p15:guide id="11" orient="horz" pos="219">
          <p15:clr>
            <a:srgbClr val="F26B43"/>
          </p15:clr>
        </p15:guide>
        <p15:guide id="21" orient="horz" pos="115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48"/>
            </p:custDataLst>
            <p:extLst>
              <p:ext uri="{D42A27DB-BD31-4B8C-83A1-F6EECF244321}">
                <p14:modId xmlns:p14="http://schemas.microsoft.com/office/powerpoint/2010/main" val="166891810"/>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name="think-cell Slide" r:id="rId49" imgW="270" imgH="270" progId="TCLayout.ActiveDocument.1">
                  <p:embed/>
                </p:oleObj>
              </mc:Choice>
              <mc:Fallback>
                <p:oleObj name="think-cell Slide" r:id="rId49" imgW="270" imgH="270" progId="TCLayout.ActiveDocument.1">
                  <p:embed/>
                  <p:pic>
                    <p:nvPicPr>
                      <p:cNvPr id="4" name="Object 3" hidden="1"/>
                      <p:cNvPicPr/>
                      <p:nvPr/>
                    </p:nvPicPr>
                    <p:blipFill>
                      <a:blip r:embed="rId50"/>
                      <a:stretch>
                        <a:fillRect/>
                      </a:stretch>
                    </p:blipFill>
                    <p:spPr>
                      <a:xfrm>
                        <a:off x="2119"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501651" y="317501"/>
            <a:ext cx="11188700" cy="692150"/>
          </a:xfrm>
          <a:prstGeom prst="rect">
            <a:avLst/>
          </a:prstGeom>
        </p:spPr>
        <p:txBody>
          <a:bodyPr vert="horz" lIns="0" tIns="0" rIns="0" bIns="0" rtlCol="0" anchor="t" anchorCtr="0">
            <a:noAutofit/>
          </a:bodyPr>
          <a:lstStyle/>
          <a:p>
            <a:r>
              <a:rPr lang="en-US" noProof="0" dirty="0"/>
              <a:t>Click to edit Master title style</a:t>
            </a:r>
          </a:p>
        </p:txBody>
      </p:sp>
      <p:sp>
        <p:nvSpPr>
          <p:cNvPr id="19" name="Text Placeholder 18"/>
          <p:cNvSpPr>
            <a:spLocks noGrp="1"/>
          </p:cNvSpPr>
          <p:nvPr>
            <p:ph type="body" idx="1"/>
          </p:nvPr>
        </p:nvSpPr>
        <p:spPr>
          <a:xfrm>
            <a:off x="501650" y="1665290"/>
            <a:ext cx="11188700" cy="4716462"/>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TextBox 6"/>
          <p:cNvSpPr txBox="1"/>
          <p:nvPr userDrawn="1"/>
        </p:nvSpPr>
        <p:spPr>
          <a:xfrm>
            <a:off x="11382377" y="6477001"/>
            <a:ext cx="307974" cy="100027"/>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650" noProof="0" smtClean="0">
                <a:solidFill>
                  <a:schemeClr val="tx1"/>
                </a:solidFill>
              </a:rPr>
              <a:pPr marL="0" indent="0" algn="r">
                <a:spcBef>
                  <a:spcPts val="600"/>
                </a:spcBef>
                <a:buSzPct val="100000"/>
                <a:buFont typeface="Arial"/>
                <a:buNone/>
              </a:pPr>
              <a:t>‹#›</a:t>
            </a:fld>
            <a:endParaRPr lang="en-US" sz="650" noProof="0" dirty="0">
              <a:solidFill>
                <a:schemeClr val="tx1"/>
              </a:solidFill>
            </a:endParaRPr>
          </a:p>
        </p:txBody>
      </p:sp>
      <p:sp>
        <p:nvSpPr>
          <p:cNvPr id="6" name="TextBox 5">
            <a:extLst>
              <a:ext uri="{FF2B5EF4-FFF2-40B4-BE49-F238E27FC236}">
                <a16:creationId xmlns:a16="http://schemas.microsoft.com/office/drawing/2014/main" id="{72B56910-0D2E-439A-84E4-42FBF001CD7E}"/>
              </a:ext>
            </a:extLst>
          </p:cNvPr>
          <p:cNvSpPr txBox="1"/>
          <p:nvPr userDrawn="1"/>
        </p:nvSpPr>
        <p:spPr>
          <a:xfrm>
            <a:off x="501651" y="6577028"/>
            <a:ext cx="5355168" cy="201260"/>
          </a:xfrm>
          <a:prstGeom prst="rect">
            <a:avLst/>
          </a:prstGeom>
          <a:noFill/>
        </p:spPr>
        <p:txBody>
          <a:bodyPr wrap="square" lIns="0" tIns="0" rIns="0" bIns="0" rtlCol="0">
            <a:noAutofit/>
          </a:bodyPr>
          <a:lstStyle/>
          <a:p>
            <a:pPr marL="0" indent="0">
              <a:spcBef>
                <a:spcPts val="600"/>
              </a:spcBef>
              <a:buSzPct val="100000"/>
              <a:buFont typeface="Arial"/>
              <a:buNone/>
            </a:pPr>
            <a:r>
              <a:rPr lang="fr-FR" sz="635" noProof="0" dirty="0">
                <a:solidFill>
                  <a:schemeClr val="tx1"/>
                </a:solidFill>
              </a:rPr>
              <a:t>©2023 Deloitte Touche </a:t>
            </a:r>
            <a:r>
              <a:rPr lang="fr-FR" sz="635" noProof="0" dirty="0" err="1">
                <a:solidFill>
                  <a:schemeClr val="tx1"/>
                </a:solidFill>
              </a:rPr>
              <a:t>Tohmatsu</a:t>
            </a:r>
            <a:r>
              <a:rPr lang="fr-FR" sz="635" noProof="0" dirty="0">
                <a:solidFill>
                  <a:schemeClr val="tx1"/>
                </a:solidFill>
              </a:rPr>
              <a:t> India LLP</a:t>
            </a:r>
          </a:p>
        </p:txBody>
      </p:sp>
    </p:spTree>
    <p:extLst>
      <p:ext uri="{BB962C8B-B14F-4D97-AF65-F5344CB8AC3E}">
        <p14:creationId xmlns:p14="http://schemas.microsoft.com/office/powerpoint/2010/main" val="1148937495"/>
      </p:ext>
    </p:extLst>
  </p:cSld>
  <p:clrMap bg1="lt1" tx1="dk1" bg2="lt2" tx2="dk2" accent1="accent1" accent2="accent2" accent3="accent3" accent4="accent4" accent5="accent5" accent6="accent6" hlink="hlink" folHlink="folHlink"/>
  <p:sldLayoutIdLst>
    <p:sldLayoutId id="2147484394" r:id="rId1"/>
    <p:sldLayoutId id="2147484395" r:id="rId2"/>
    <p:sldLayoutId id="2147484396" r:id="rId3"/>
    <p:sldLayoutId id="2147484397" r:id="rId4"/>
    <p:sldLayoutId id="2147484398" r:id="rId5"/>
    <p:sldLayoutId id="2147484399" r:id="rId6"/>
    <p:sldLayoutId id="2147484400" r:id="rId7"/>
    <p:sldLayoutId id="2147484401" r:id="rId8"/>
    <p:sldLayoutId id="2147484402" r:id="rId9"/>
    <p:sldLayoutId id="2147484403" r:id="rId10"/>
    <p:sldLayoutId id="2147484404" r:id="rId11"/>
    <p:sldLayoutId id="2147484405" r:id="rId12"/>
    <p:sldLayoutId id="2147484406" r:id="rId13"/>
    <p:sldLayoutId id="2147484407" r:id="rId14"/>
    <p:sldLayoutId id="2147484408" r:id="rId15"/>
    <p:sldLayoutId id="2147484409" r:id="rId16"/>
    <p:sldLayoutId id="2147484410" r:id="rId17"/>
    <p:sldLayoutId id="2147484411" r:id="rId18"/>
    <p:sldLayoutId id="2147484412" r:id="rId19"/>
    <p:sldLayoutId id="2147484413" r:id="rId20"/>
    <p:sldLayoutId id="2147484414" r:id="rId21"/>
    <p:sldLayoutId id="2147484415" r:id="rId22"/>
    <p:sldLayoutId id="2147484416" r:id="rId23"/>
    <p:sldLayoutId id="2147484417" r:id="rId24"/>
    <p:sldLayoutId id="2147484418" r:id="rId25"/>
    <p:sldLayoutId id="2147484419" r:id="rId26"/>
    <p:sldLayoutId id="2147484420" r:id="rId27"/>
    <p:sldLayoutId id="2147484421" r:id="rId28"/>
    <p:sldLayoutId id="2147484422" r:id="rId29"/>
    <p:sldLayoutId id="2147484423" r:id="rId30"/>
    <p:sldLayoutId id="2147484424" r:id="rId31"/>
    <p:sldLayoutId id="2147484425" r:id="rId32"/>
    <p:sldLayoutId id="2147484426" r:id="rId33"/>
    <p:sldLayoutId id="2147484427" r:id="rId34"/>
    <p:sldLayoutId id="2147484428" r:id="rId35"/>
    <p:sldLayoutId id="2147484429" r:id="rId36"/>
    <p:sldLayoutId id="2147484430" r:id="rId37"/>
    <p:sldLayoutId id="2147484431" r:id="rId38"/>
    <p:sldLayoutId id="2147484432" r:id="rId39"/>
    <p:sldLayoutId id="2147484433" r:id="rId40"/>
    <p:sldLayoutId id="2147484434" r:id="rId41"/>
    <p:sldLayoutId id="2147484435" r:id="rId42"/>
    <p:sldLayoutId id="2147484436" r:id="rId43"/>
    <p:sldLayoutId id="2147484438" r:id="rId44"/>
    <p:sldLayoutId id="2147484439" r:id="rId45"/>
    <p:sldLayoutId id="2147484440" r:id="rId46"/>
  </p:sldLayoutIdLst>
  <p:hf hdr="0" dt="0"/>
  <p:txStyles>
    <p:titleStyle>
      <a:lvl1pPr algn="l" defTabSz="914417" rtl="0" eaLnBrk="1" latinLnBrk="0" hangingPunct="1">
        <a:spcBef>
          <a:spcPct val="0"/>
        </a:spcBef>
        <a:buNone/>
        <a:defRPr sz="1814" kern="1200">
          <a:solidFill>
            <a:schemeClr val="tx1"/>
          </a:solidFill>
          <a:latin typeface="+mj-lt"/>
          <a:ea typeface="+mj-ea"/>
          <a:cs typeface="+mj-cs"/>
        </a:defRPr>
      </a:lvl1pPr>
    </p:titleStyle>
    <p:bodyStyle>
      <a:lvl1pPr marL="0" indent="0" algn="l" defTabSz="914417" rtl="0" eaLnBrk="1" latinLnBrk="0" hangingPunct="1">
        <a:spcBef>
          <a:spcPts val="0"/>
        </a:spcBef>
        <a:spcAft>
          <a:spcPts val="1000"/>
        </a:spcAft>
        <a:buSzPct val="100000"/>
        <a:buFont typeface="Arial" panose="020B0604020202020204" pitchFamily="34" charset="0"/>
        <a:buNone/>
        <a:defRPr sz="907" b="0" kern="1200">
          <a:solidFill>
            <a:schemeClr val="tx1"/>
          </a:solidFill>
          <a:latin typeface="+mn-lt"/>
          <a:ea typeface="+mn-ea"/>
          <a:cs typeface="+mn-cs"/>
        </a:defRPr>
      </a:lvl1pPr>
      <a:lvl2pPr marL="0" indent="0" algn="l" defTabSz="914417" rtl="0" eaLnBrk="1" latinLnBrk="0" hangingPunct="1">
        <a:spcBef>
          <a:spcPts val="0"/>
        </a:spcBef>
        <a:spcAft>
          <a:spcPts val="1000"/>
        </a:spcAft>
        <a:buClrTx/>
        <a:buSzPct val="100000"/>
        <a:buFont typeface="Arial"/>
        <a:buNone/>
        <a:defRPr lang="en-US" sz="907" b="1" kern="1200" dirty="0" smtClean="0">
          <a:solidFill>
            <a:schemeClr val="tx1"/>
          </a:solidFill>
          <a:latin typeface="+mn-lt"/>
          <a:ea typeface="+mn-ea"/>
          <a:cs typeface="+mn-cs"/>
        </a:defRPr>
      </a:lvl2pPr>
      <a:lvl3pPr marL="176403" indent="-176403" algn="l" defTabSz="914417" rtl="0" eaLnBrk="1" latinLnBrk="0" hangingPunct="1">
        <a:spcBef>
          <a:spcPts val="0"/>
        </a:spcBef>
        <a:spcAft>
          <a:spcPts val="1000"/>
        </a:spcAft>
        <a:buClrTx/>
        <a:buSzPct val="100000"/>
        <a:buFont typeface="Arial" panose="020B0604020202020204" pitchFamily="34" charset="0"/>
        <a:buChar char="•"/>
        <a:defRPr lang="en-US" sz="907" kern="1200" dirty="0" smtClean="0">
          <a:solidFill>
            <a:schemeClr val="tx1"/>
          </a:solidFill>
          <a:latin typeface="+mn-lt"/>
          <a:ea typeface="+mn-ea"/>
          <a:cs typeface="+mn-cs"/>
        </a:defRPr>
      </a:lvl3pPr>
      <a:lvl4pPr marL="356407" indent="-176403" algn="l" defTabSz="914417" rtl="0" eaLnBrk="1" latinLnBrk="0" hangingPunct="1">
        <a:spcBef>
          <a:spcPts val="0"/>
        </a:spcBef>
        <a:spcAft>
          <a:spcPts val="1000"/>
        </a:spcAft>
        <a:buClrTx/>
        <a:buSzPct val="100000"/>
        <a:buFont typeface="Verdana" panose="020B0604030504040204" pitchFamily="34" charset="0"/>
        <a:buChar char="−"/>
        <a:defRPr lang="en-US" sz="907" kern="1200" baseline="0" dirty="0" smtClean="0">
          <a:solidFill>
            <a:schemeClr val="tx1"/>
          </a:solidFill>
          <a:latin typeface="+mn-lt"/>
          <a:ea typeface="+mn-ea"/>
          <a:cs typeface="+mn-cs"/>
        </a:defRPr>
      </a:lvl4pPr>
      <a:lvl5pPr marL="532810" indent="-176403" algn="l" defTabSz="798528" rtl="0" eaLnBrk="1" latinLnBrk="0" hangingPunct="1">
        <a:spcBef>
          <a:spcPts val="0"/>
        </a:spcBef>
        <a:spcAft>
          <a:spcPts val="1000"/>
        </a:spcAft>
        <a:buClrTx/>
        <a:buSzPct val="100000"/>
        <a:buFont typeface="Verdana" panose="020B0604030504040204" pitchFamily="34" charset="0"/>
        <a:buChar char="−"/>
        <a:tabLst/>
        <a:defRPr lang="en-US" sz="907" kern="1200" baseline="0" dirty="0" smtClean="0">
          <a:solidFill>
            <a:schemeClr val="tx1"/>
          </a:solidFill>
          <a:latin typeface="+mn-lt"/>
          <a:ea typeface="+mn-ea"/>
          <a:cs typeface="+mn-cs"/>
        </a:defRPr>
      </a:lvl5pPr>
      <a:lvl6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10" indent="-176403" algn="l" defTabSz="914417"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10" indent="-176403" algn="l" defTabSz="91441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p:bodyStyle>
    <p:otherStyle>
      <a:defPPr>
        <a:defRPr lang="en-US"/>
      </a:defPPr>
      <a:lvl1pPr marL="0" algn="l" defTabSz="914417" rtl="0" eaLnBrk="1" latinLnBrk="0" hangingPunct="1">
        <a:defRPr sz="1800" kern="1200">
          <a:solidFill>
            <a:schemeClr val="tx1"/>
          </a:solidFill>
          <a:latin typeface="+mn-lt"/>
          <a:ea typeface="+mn-ea"/>
          <a:cs typeface="+mn-cs"/>
        </a:defRPr>
      </a:lvl1pPr>
      <a:lvl2pPr marL="457209" algn="l" defTabSz="914417" rtl="0" eaLnBrk="1" latinLnBrk="0" hangingPunct="1">
        <a:defRPr sz="1800" kern="1200">
          <a:solidFill>
            <a:schemeClr val="tx1"/>
          </a:solidFill>
          <a:latin typeface="+mn-lt"/>
          <a:ea typeface="+mn-ea"/>
          <a:cs typeface="+mn-cs"/>
        </a:defRPr>
      </a:lvl2pPr>
      <a:lvl3pPr marL="914417" algn="l" defTabSz="914417" rtl="0" eaLnBrk="1" latinLnBrk="0" hangingPunct="1">
        <a:defRPr sz="1800" kern="1200">
          <a:solidFill>
            <a:schemeClr val="tx1"/>
          </a:solidFill>
          <a:latin typeface="+mn-lt"/>
          <a:ea typeface="+mn-ea"/>
          <a:cs typeface="+mn-cs"/>
        </a:defRPr>
      </a:lvl3pPr>
      <a:lvl4pPr marL="1371626" algn="l" defTabSz="914417" rtl="0" eaLnBrk="1" latinLnBrk="0" hangingPunct="1">
        <a:defRPr sz="1800" kern="1200">
          <a:solidFill>
            <a:schemeClr val="tx1"/>
          </a:solidFill>
          <a:latin typeface="+mn-lt"/>
          <a:ea typeface="+mn-ea"/>
          <a:cs typeface="+mn-cs"/>
        </a:defRPr>
      </a:lvl4pPr>
      <a:lvl5pPr marL="1828835" algn="l" defTabSz="914417" rtl="0" eaLnBrk="1" latinLnBrk="0" hangingPunct="1">
        <a:defRPr sz="1800" kern="1200">
          <a:solidFill>
            <a:schemeClr val="tx1"/>
          </a:solidFill>
          <a:latin typeface="+mn-lt"/>
          <a:ea typeface="+mn-ea"/>
          <a:cs typeface="+mn-cs"/>
        </a:defRPr>
      </a:lvl5pPr>
      <a:lvl6pPr marL="2286044" algn="l" defTabSz="914417" rtl="0" eaLnBrk="1" latinLnBrk="0" hangingPunct="1">
        <a:defRPr sz="1800" kern="1200">
          <a:solidFill>
            <a:schemeClr val="tx1"/>
          </a:solidFill>
          <a:latin typeface="+mn-lt"/>
          <a:ea typeface="+mn-ea"/>
          <a:cs typeface="+mn-cs"/>
        </a:defRPr>
      </a:lvl6pPr>
      <a:lvl7pPr marL="2743252" algn="l" defTabSz="914417" rtl="0" eaLnBrk="1" latinLnBrk="0" hangingPunct="1">
        <a:defRPr sz="1800" kern="1200">
          <a:solidFill>
            <a:schemeClr val="tx1"/>
          </a:solidFill>
          <a:latin typeface="+mn-lt"/>
          <a:ea typeface="+mn-ea"/>
          <a:cs typeface="+mn-cs"/>
        </a:defRPr>
      </a:lvl7pPr>
      <a:lvl8pPr marL="3200461" algn="l" defTabSz="914417" rtl="0" eaLnBrk="1" latinLnBrk="0" hangingPunct="1">
        <a:defRPr sz="1800" kern="1200">
          <a:solidFill>
            <a:schemeClr val="tx1"/>
          </a:solidFill>
          <a:latin typeface="+mn-lt"/>
          <a:ea typeface="+mn-ea"/>
          <a:cs typeface="+mn-cs"/>
        </a:defRPr>
      </a:lvl8pPr>
      <a:lvl9pPr marL="3657669" algn="l" defTabSz="91441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4443">
          <p15:clr>
            <a:srgbClr val="F26B43"/>
          </p15:clr>
        </p15:guide>
        <p15:guide id="4" pos="277">
          <p15:clr>
            <a:srgbClr val="F26B43"/>
          </p15:clr>
        </p15:guide>
        <p15:guide id="5" pos="6464">
          <p15:clr>
            <a:srgbClr val="F26B43"/>
          </p15:clr>
        </p15:guide>
        <p15:guide id="11" orient="horz" pos="219">
          <p15:clr>
            <a:srgbClr val="F26B43"/>
          </p15:clr>
        </p15:guide>
        <p15:guide id="21" orient="horz" pos="1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4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7.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7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mpty desk and whiteboard">
            <a:extLst>
              <a:ext uri="{FF2B5EF4-FFF2-40B4-BE49-F238E27FC236}">
                <a16:creationId xmlns:a16="http://schemas.microsoft.com/office/drawing/2014/main" id="{14AF6A03-ECDE-48D9-BE41-ED705DF03323}"/>
              </a:ext>
            </a:extLst>
          </p:cNvPr>
          <p:cNvPicPr>
            <a:picLocks noChangeAspect="1"/>
          </p:cNvPicPr>
          <p:nvPr/>
        </p:nvPicPr>
        <p:blipFill>
          <a:blip r:embed="rId3"/>
          <a:stretch>
            <a:fillRect/>
          </a:stretch>
        </p:blipFill>
        <p:spPr>
          <a:xfrm>
            <a:off x="0" y="-55658"/>
            <a:ext cx="12192000" cy="6858000"/>
          </a:xfrm>
          <a:prstGeom prst="rect">
            <a:avLst/>
          </a:prstGeom>
        </p:spPr>
      </p:pic>
      <p:sp>
        <p:nvSpPr>
          <p:cNvPr id="4" name="Text Placeholder 1"/>
          <p:cNvSpPr>
            <a:spLocks noGrp="1"/>
          </p:cNvSpPr>
          <p:nvPr>
            <p:ph type="body" sz="quarter" idx="4294967295"/>
          </p:nvPr>
        </p:nvSpPr>
        <p:spPr>
          <a:xfrm>
            <a:off x="2931381" y="1213623"/>
            <a:ext cx="6204668" cy="1834008"/>
          </a:xfrm>
          <a:prstGeom prst="rect">
            <a:avLst/>
          </a:prstGeom>
        </p:spPr>
        <p:txBody>
          <a:bodyPr/>
          <a:lstStyle/>
          <a:p>
            <a:pPr algn="ctr"/>
            <a:r>
              <a:rPr lang="en-US" sz="4000" b="1" dirty="0">
                <a:latin typeface="Calibri" panose="020F0502020204030204" pitchFamily="34" charset="0"/>
                <a:cs typeface="Calibri" panose="020F0502020204030204" pitchFamily="34" charset="0"/>
              </a:rPr>
              <a:t>FEMA, 1999</a:t>
            </a:r>
          </a:p>
          <a:p>
            <a:pPr algn="ctr"/>
            <a:r>
              <a:rPr lang="en-US" sz="4000" b="1" dirty="0">
                <a:latin typeface="Calibri" panose="020F0502020204030204" pitchFamily="34" charset="0"/>
                <a:cs typeface="Calibri" panose="020F0502020204030204" pitchFamily="34" charset="0"/>
              </a:rPr>
              <a:t> An overview, FDI, Contravention and Compounding</a:t>
            </a:r>
          </a:p>
        </p:txBody>
      </p:sp>
    </p:spTree>
    <p:extLst>
      <p:ext uri="{BB962C8B-B14F-4D97-AF65-F5344CB8AC3E}">
        <p14:creationId xmlns:p14="http://schemas.microsoft.com/office/powerpoint/2010/main" val="386200462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89000" y="288163"/>
            <a:ext cx="11213998" cy="351378"/>
          </a:xfrm>
          <a:prstGeom prst="rect">
            <a:avLst/>
          </a:prstGeom>
        </p:spPr>
        <p:txBody>
          <a:bodyPr vert="horz" wrap="square" lIns="0" tIns="12700" rIns="0" bIns="0" rtlCol="0">
            <a:spAutoFit/>
          </a:bodyPr>
          <a:lstStyle/>
          <a:p>
            <a:pPr marL="64135">
              <a:lnSpc>
                <a:spcPct val="100000"/>
              </a:lnSpc>
              <a:spcBef>
                <a:spcPts val="100"/>
              </a:spcBef>
            </a:pPr>
            <a:r>
              <a:rPr sz="2200" b="1" dirty="0">
                <a:solidFill>
                  <a:schemeClr val="bg1"/>
                </a:solidFill>
                <a:latin typeface="+mn-lt"/>
                <a:cs typeface="Calibri Light" panose="020F0302020204030204" pitchFamily="34" charset="0"/>
              </a:rPr>
              <a:t>Prohibited Remittances</a:t>
            </a:r>
          </a:p>
        </p:txBody>
      </p:sp>
      <p:grpSp>
        <p:nvGrpSpPr>
          <p:cNvPr id="3" name="object 3"/>
          <p:cNvGrpSpPr/>
          <p:nvPr/>
        </p:nvGrpSpPr>
        <p:grpSpPr>
          <a:xfrm>
            <a:off x="5183123" y="2758439"/>
            <a:ext cx="1828800" cy="2087880"/>
            <a:chOff x="5183123" y="2758439"/>
            <a:chExt cx="1828800" cy="2087880"/>
          </a:xfrm>
        </p:grpSpPr>
        <p:sp>
          <p:nvSpPr>
            <p:cNvPr id="4" name="object 4"/>
            <p:cNvSpPr/>
            <p:nvPr/>
          </p:nvSpPr>
          <p:spPr>
            <a:xfrm>
              <a:off x="6786972" y="3246677"/>
              <a:ext cx="164465" cy="95250"/>
            </a:xfrm>
            <a:custGeom>
              <a:avLst/>
              <a:gdLst/>
              <a:ahLst/>
              <a:cxnLst/>
              <a:rect l="l" t="t" r="r" b="b"/>
              <a:pathLst>
                <a:path w="164465" h="95250">
                  <a:moveTo>
                    <a:pt x="0" y="94805"/>
                  </a:moveTo>
                  <a:lnTo>
                    <a:pt x="164198" y="0"/>
                  </a:lnTo>
                </a:path>
              </a:pathLst>
            </a:custGeom>
            <a:ln w="9525">
              <a:solidFill>
                <a:srgbClr val="D0D0CE"/>
              </a:solidFill>
            </a:ln>
          </p:spPr>
          <p:txBody>
            <a:bodyPr wrap="square" lIns="0" tIns="0" rIns="0" bIns="0" rtlCol="0"/>
            <a:lstStyle/>
            <a:p>
              <a:endParaRPr/>
            </a:p>
          </p:txBody>
        </p:sp>
        <p:sp>
          <p:nvSpPr>
            <p:cNvPr id="5" name="object 5"/>
            <p:cNvSpPr/>
            <p:nvPr/>
          </p:nvSpPr>
          <p:spPr>
            <a:xfrm>
              <a:off x="5416294" y="2998469"/>
              <a:ext cx="1372870" cy="1592580"/>
            </a:xfrm>
            <a:custGeom>
              <a:avLst/>
              <a:gdLst/>
              <a:ahLst/>
              <a:cxnLst/>
              <a:rect l="l" t="t" r="r" b="b"/>
              <a:pathLst>
                <a:path w="1372870" h="1592579">
                  <a:moveTo>
                    <a:pt x="686180" y="0"/>
                  </a:moveTo>
                  <a:lnTo>
                    <a:pt x="0" y="343090"/>
                  </a:lnTo>
                  <a:lnTo>
                    <a:pt x="0" y="1249489"/>
                  </a:lnTo>
                  <a:lnTo>
                    <a:pt x="686180" y="1592580"/>
                  </a:lnTo>
                  <a:lnTo>
                    <a:pt x="1372361" y="1249489"/>
                  </a:lnTo>
                  <a:lnTo>
                    <a:pt x="1372361" y="343090"/>
                  </a:lnTo>
                  <a:lnTo>
                    <a:pt x="686180" y="0"/>
                  </a:lnTo>
                  <a:close/>
                </a:path>
              </a:pathLst>
            </a:custGeom>
            <a:solidFill>
              <a:srgbClr val="0096A9"/>
            </a:solidFill>
          </p:spPr>
          <p:txBody>
            <a:bodyPr wrap="square" lIns="0" tIns="0" rIns="0" bIns="0" rtlCol="0"/>
            <a:lstStyle/>
            <a:p>
              <a:endParaRPr/>
            </a:p>
          </p:txBody>
        </p:sp>
        <p:sp>
          <p:nvSpPr>
            <p:cNvPr id="6" name="object 6"/>
            <p:cNvSpPr/>
            <p:nvPr/>
          </p:nvSpPr>
          <p:spPr>
            <a:xfrm>
              <a:off x="5520712" y="3119627"/>
              <a:ext cx="1163955" cy="1350645"/>
            </a:xfrm>
            <a:custGeom>
              <a:avLst/>
              <a:gdLst/>
              <a:ahLst/>
              <a:cxnLst/>
              <a:rect l="l" t="t" r="r" b="b"/>
              <a:pathLst>
                <a:path w="1163954" h="1350645">
                  <a:moveTo>
                    <a:pt x="581774" y="0"/>
                  </a:moveTo>
                  <a:lnTo>
                    <a:pt x="0" y="290893"/>
                  </a:lnTo>
                  <a:lnTo>
                    <a:pt x="0" y="1059370"/>
                  </a:lnTo>
                  <a:lnTo>
                    <a:pt x="581774" y="1350264"/>
                  </a:lnTo>
                  <a:lnTo>
                    <a:pt x="1163548" y="1059370"/>
                  </a:lnTo>
                  <a:lnTo>
                    <a:pt x="1163548" y="290893"/>
                  </a:lnTo>
                  <a:lnTo>
                    <a:pt x="581774" y="0"/>
                  </a:lnTo>
                  <a:close/>
                </a:path>
              </a:pathLst>
            </a:custGeom>
            <a:solidFill>
              <a:srgbClr val="00707E"/>
            </a:solidFill>
          </p:spPr>
          <p:txBody>
            <a:bodyPr wrap="square" lIns="0" tIns="0" rIns="0" bIns="0" rtlCol="0"/>
            <a:lstStyle/>
            <a:p>
              <a:endParaRPr/>
            </a:p>
          </p:txBody>
        </p:sp>
        <p:sp>
          <p:nvSpPr>
            <p:cNvPr id="7" name="object 7"/>
            <p:cNvSpPr/>
            <p:nvPr/>
          </p:nvSpPr>
          <p:spPr>
            <a:xfrm>
              <a:off x="5663945" y="3285743"/>
              <a:ext cx="877569" cy="1018540"/>
            </a:xfrm>
            <a:custGeom>
              <a:avLst/>
              <a:gdLst/>
              <a:ahLst/>
              <a:cxnLst/>
              <a:rect l="l" t="t" r="r" b="b"/>
              <a:pathLst>
                <a:path w="877570" h="1018539">
                  <a:moveTo>
                    <a:pt x="438530" y="0"/>
                  </a:moveTo>
                  <a:lnTo>
                    <a:pt x="0" y="219265"/>
                  </a:lnTo>
                  <a:lnTo>
                    <a:pt x="0" y="798766"/>
                  </a:lnTo>
                  <a:lnTo>
                    <a:pt x="438530" y="1018032"/>
                  </a:lnTo>
                  <a:lnTo>
                    <a:pt x="877061" y="798766"/>
                  </a:lnTo>
                  <a:lnTo>
                    <a:pt x="877061" y="219265"/>
                  </a:lnTo>
                  <a:lnTo>
                    <a:pt x="438530" y="0"/>
                  </a:lnTo>
                  <a:close/>
                </a:path>
              </a:pathLst>
            </a:custGeom>
            <a:solidFill>
              <a:srgbClr val="000000"/>
            </a:solidFill>
          </p:spPr>
          <p:txBody>
            <a:bodyPr wrap="square" lIns="0" tIns="0" rIns="0" bIns="0" rtlCol="0"/>
            <a:lstStyle/>
            <a:p>
              <a:endParaRPr/>
            </a:p>
          </p:txBody>
        </p:sp>
        <p:sp>
          <p:nvSpPr>
            <p:cNvPr id="8" name="object 8"/>
            <p:cNvSpPr/>
            <p:nvPr/>
          </p:nvSpPr>
          <p:spPr>
            <a:xfrm>
              <a:off x="6102476" y="3286124"/>
              <a:ext cx="4445" cy="602615"/>
            </a:xfrm>
            <a:custGeom>
              <a:avLst/>
              <a:gdLst/>
              <a:ahLst/>
              <a:cxnLst/>
              <a:rect l="l" t="t" r="r" b="b"/>
              <a:pathLst>
                <a:path w="4445" h="602614">
                  <a:moveTo>
                    <a:pt x="0" y="0"/>
                  </a:moveTo>
                  <a:lnTo>
                    <a:pt x="4356" y="602322"/>
                  </a:lnTo>
                </a:path>
              </a:pathLst>
            </a:custGeom>
            <a:ln w="9525">
              <a:solidFill>
                <a:srgbClr val="D0D0CE"/>
              </a:solidFill>
            </a:ln>
          </p:spPr>
          <p:txBody>
            <a:bodyPr wrap="square" lIns="0" tIns="0" rIns="0" bIns="0" rtlCol="0"/>
            <a:lstStyle/>
            <a:p>
              <a:endParaRPr/>
            </a:p>
          </p:txBody>
        </p:sp>
        <p:sp>
          <p:nvSpPr>
            <p:cNvPr id="9" name="object 9"/>
            <p:cNvSpPr/>
            <p:nvPr/>
          </p:nvSpPr>
          <p:spPr>
            <a:xfrm>
              <a:off x="5665088" y="3888870"/>
              <a:ext cx="876300" cy="191770"/>
            </a:xfrm>
            <a:custGeom>
              <a:avLst/>
              <a:gdLst/>
              <a:ahLst/>
              <a:cxnLst/>
              <a:rect l="l" t="t" r="r" b="b"/>
              <a:pathLst>
                <a:path w="876300" h="191770">
                  <a:moveTo>
                    <a:pt x="0" y="190220"/>
                  </a:moveTo>
                  <a:lnTo>
                    <a:pt x="441833" y="0"/>
                  </a:lnTo>
                  <a:lnTo>
                    <a:pt x="876300" y="191262"/>
                  </a:lnTo>
                </a:path>
              </a:pathLst>
            </a:custGeom>
            <a:ln w="9525">
              <a:solidFill>
                <a:srgbClr val="D0D0CE"/>
              </a:solidFill>
            </a:ln>
          </p:spPr>
          <p:txBody>
            <a:bodyPr wrap="square" lIns="0" tIns="0" rIns="0" bIns="0" rtlCol="0"/>
            <a:lstStyle/>
            <a:p>
              <a:endParaRPr/>
            </a:p>
          </p:txBody>
        </p:sp>
        <p:sp>
          <p:nvSpPr>
            <p:cNvPr id="10" name="object 10"/>
            <p:cNvSpPr/>
            <p:nvPr/>
          </p:nvSpPr>
          <p:spPr>
            <a:xfrm>
              <a:off x="6102476" y="2823971"/>
              <a:ext cx="0" cy="175260"/>
            </a:xfrm>
            <a:custGeom>
              <a:avLst/>
              <a:gdLst/>
              <a:ahLst/>
              <a:cxnLst/>
              <a:rect l="l" t="t" r="r" b="b"/>
              <a:pathLst>
                <a:path h="175260">
                  <a:moveTo>
                    <a:pt x="0" y="0"/>
                  </a:moveTo>
                  <a:lnTo>
                    <a:pt x="0" y="174746"/>
                  </a:lnTo>
                </a:path>
              </a:pathLst>
            </a:custGeom>
            <a:ln w="9525">
              <a:solidFill>
                <a:srgbClr val="D0D0CE"/>
              </a:solidFill>
            </a:ln>
          </p:spPr>
          <p:txBody>
            <a:bodyPr wrap="square" lIns="0" tIns="0" rIns="0" bIns="0" rtlCol="0"/>
            <a:lstStyle/>
            <a:p>
              <a:endParaRPr/>
            </a:p>
          </p:txBody>
        </p:sp>
        <p:sp>
          <p:nvSpPr>
            <p:cNvPr id="11" name="object 11"/>
            <p:cNvSpPr/>
            <p:nvPr/>
          </p:nvSpPr>
          <p:spPr>
            <a:xfrm>
              <a:off x="6786972" y="4241279"/>
              <a:ext cx="164465" cy="95250"/>
            </a:xfrm>
            <a:custGeom>
              <a:avLst/>
              <a:gdLst/>
              <a:ahLst/>
              <a:cxnLst/>
              <a:rect l="l" t="t" r="r" b="b"/>
              <a:pathLst>
                <a:path w="164465" h="95250">
                  <a:moveTo>
                    <a:pt x="0" y="0"/>
                  </a:moveTo>
                  <a:lnTo>
                    <a:pt x="164198" y="94805"/>
                  </a:lnTo>
                </a:path>
              </a:pathLst>
            </a:custGeom>
            <a:ln w="9525">
              <a:solidFill>
                <a:srgbClr val="D0D0CE"/>
              </a:solidFill>
            </a:ln>
          </p:spPr>
          <p:txBody>
            <a:bodyPr wrap="square" lIns="0" tIns="0" rIns="0" bIns="0" rtlCol="0"/>
            <a:lstStyle/>
            <a:p>
              <a:endParaRPr/>
            </a:p>
          </p:txBody>
        </p:sp>
        <p:sp>
          <p:nvSpPr>
            <p:cNvPr id="12" name="object 12"/>
            <p:cNvSpPr/>
            <p:nvPr/>
          </p:nvSpPr>
          <p:spPr>
            <a:xfrm>
              <a:off x="6102476" y="4591425"/>
              <a:ext cx="0" cy="189865"/>
            </a:xfrm>
            <a:custGeom>
              <a:avLst/>
              <a:gdLst/>
              <a:ahLst/>
              <a:cxnLst/>
              <a:rect l="l" t="t" r="r" b="b"/>
              <a:pathLst>
                <a:path h="189864">
                  <a:moveTo>
                    <a:pt x="0" y="189611"/>
                  </a:moveTo>
                  <a:lnTo>
                    <a:pt x="0" y="0"/>
                  </a:lnTo>
                </a:path>
              </a:pathLst>
            </a:custGeom>
            <a:ln w="9525">
              <a:solidFill>
                <a:srgbClr val="D0D0CE"/>
              </a:solidFill>
            </a:ln>
          </p:spPr>
          <p:txBody>
            <a:bodyPr wrap="square" lIns="0" tIns="0" rIns="0" bIns="0" rtlCol="0"/>
            <a:lstStyle/>
            <a:p>
              <a:endParaRPr/>
            </a:p>
          </p:txBody>
        </p:sp>
        <p:sp>
          <p:nvSpPr>
            <p:cNvPr id="13" name="object 13"/>
            <p:cNvSpPr/>
            <p:nvPr/>
          </p:nvSpPr>
          <p:spPr>
            <a:xfrm>
              <a:off x="5253741" y="3246677"/>
              <a:ext cx="164465" cy="95250"/>
            </a:xfrm>
            <a:custGeom>
              <a:avLst/>
              <a:gdLst/>
              <a:ahLst/>
              <a:cxnLst/>
              <a:rect l="l" t="t" r="r" b="b"/>
              <a:pathLst>
                <a:path w="164464" h="95250">
                  <a:moveTo>
                    <a:pt x="164198" y="94805"/>
                  </a:moveTo>
                  <a:lnTo>
                    <a:pt x="0" y="0"/>
                  </a:lnTo>
                </a:path>
              </a:pathLst>
            </a:custGeom>
            <a:ln w="9525">
              <a:solidFill>
                <a:srgbClr val="D0D0CE"/>
              </a:solidFill>
            </a:ln>
          </p:spPr>
          <p:txBody>
            <a:bodyPr wrap="square" lIns="0" tIns="0" rIns="0" bIns="0" rtlCol="0"/>
            <a:lstStyle/>
            <a:p>
              <a:endParaRPr/>
            </a:p>
          </p:txBody>
        </p:sp>
        <p:sp>
          <p:nvSpPr>
            <p:cNvPr id="14" name="object 14"/>
            <p:cNvSpPr/>
            <p:nvPr/>
          </p:nvSpPr>
          <p:spPr>
            <a:xfrm>
              <a:off x="5253741" y="4241279"/>
              <a:ext cx="164465" cy="95250"/>
            </a:xfrm>
            <a:custGeom>
              <a:avLst/>
              <a:gdLst/>
              <a:ahLst/>
              <a:cxnLst/>
              <a:rect l="l" t="t" r="r" b="b"/>
              <a:pathLst>
                <a:path w="164464" h="95250">
                  <a:moveTo>
                    <a:pt x="164198" y="0"/>
                  </a:moveTo>
                  <a:lnTo>
                    <a:pt x="0" y="94805"/>
                  </a:lnTo>
                </a:path>
              </a:pathLst>
            </a:custGeom>
            <a:ln w="9525">
              <a:solidFill>
                <a:srgbClr val="D0D0CE"/>
              </a:solidFill>
            </a:ln>
          </p:spPr>
          <p:txBody>
            <a:bodyPr wrap="square" lIns="0" tIns="0" rIns="0" bIns="0" rtlCol="0"/>
            <a:lstStyle/>
            <a:p>
              <a:endParaRPr/>
            </a:p>
          </p:txBody>
        </p:sp>
        <p:sp>
          <p:nvSpPr>
            <p:cNvPr id="15" name="object 15"/>
            <p:cNvSpPr/>
            <p:nvPr/>
          </p:nvSpPr>
          <p:spPr>
            <a:xfrm>
              <a:off x="6069329" y="2758439"/>
              <a:ext cx="66040" cy="66040"/>
            </a:xfrm>
            <a:custGeom>
              <a:avLst/>
              <a:gdLst/>
              <a:ahLst/>
              <a:cxnLst/>
              <a:rect l="l" t="t" r="r" b="b"/>
              <a:pathLst>
                <a:path w="66039" h="66039">
                  <a:moveTo>
                    <a:pt x="65532" y="0"/>
                  </a:moveTo>
                  <a:lnTo>
                    <a:pt x="0" y="0"/>
                  </a:lnTo>
                  <a:lnTo>
                    <a:pt x="0" y="65532"/>
                  </a:lnTo>
                  <a:lnTo>
                    <a:pt x="65532" y="65532"/>
                  </a:lnTo>
                  <a:lnTo>
                    <a:pt x="65532" y="0"/>
                  </a:lnTo>
                  <a:close/>
                </a:path>
              </a:pathLst>
            </a:custGeom>
            <a:solidFill>
              <a:srgbClr val="85BB24"/>
            </a:solidFill>
          </p:spPr>
          <p:txBody>
            <a:bodyPr wrap="square" lIns="0" tIns="0" rIns="0" bIns="0" rtlCol="0"/>
            <a:lstStyle/>
            <a:p>
              <a:endParaRPr/>
            </a:p>
          </p:txBody>
        </p:sp>
        <p:sp>
          <p:nvSpPr>
            <p:cNvPr id="16" name="object 16"/>
            <p:cNvSpPr/>
            <p:nvPr/>
          </p:nvSpPr>
          <p:spPr>
            <a:xfrm>
              <a:off x="6946391" y="3185921"/>
              <a:ext cx="66040" cy="66040"/>
            </a:xfrm>
            <a:custGeom>
              <a:avLst/>
              <a:gdLst/>
              <a:ahLst/>
              <a:cxnLst/>
              <a:rect l="l" t="t" r="r" b="b"/>
              <a:pathLst>
                <a:path w="66040" h="66039">
                  <a:moveTo>
                    <a:pt x="65531" y="0"/>
                  </a:moveTo>
                  <a:lnTo>
                    <a:pt x="0" y="0"/>
                  </a:lnTo>
                  <a:lnTo>
                    <a:pt x="0" y="65532"/>
                  </a:lnTo>
                  <a:lnTo>
                    <a:pt x="65531" y="65532"/>
                  </a:lnTo>
                  <a:lnTo>
                    <a:pt x="65531" y="0"/>
                  </a:lnTo>
                  <a:close/>
                </a:path>
              </a:pathLst>
            </a:custGeom>
            <a:solidFill>
              <a:srgbClr val="61B5E4"/>
            </a:solidFill>
          </p:spPr>
          <p:txBody>
            <a:bodyPr wrap="square" lIns="0" tIns="0" rIns="0" bIns="0" rtlCol="0"/>
            <a:lstStyle/>
            <a:p>
              <a:endParaRPr/>
            </a:p>
          </p:txBody>
        </p:sp>
        <p:sp>
          <p:nvSpPr>
            <p:cNvPr id="17" name="object 17"/>
            <p:cNvSpPr/>
            <p:nvPr/>
          </p:nvSpPr>
          <p:spPr>
            <a:xfrm>
              <a:off x="6946391" y="4328922"/>
              <a:ext cx="66040" cy="66040"/>
            </a:xfrm>
            <a:custGeom>
              <a:avLst/>
              <a:gdLst/>
              <a:ahLst/>
              <a:cxnLst/>
              <a:rect l="l" t="t" r="r" b="b"/>
              <a:pathLst>
                <a:path w="66040" h="66039">
                  <a:moveTo>
                    <a:pt x="65531" y="0"/>
                  </a:moveTo>
                  <a:lnTo>
                    <a:pt x="0" y="0"/>
                  </a:lnTo>
                  <a:lnTo>
                    <a:pt x="0" y="65531"/>
                  </a:lnTo>
                  <a:lnTo>
                    <a:pt x="65531" y="65531"/>
                  </a:lnTo>
                  <a:lnTo>
                    <a:pt x="65531" y="0"/>
                  </a:lnTo>
                  <a:close/>
                </a:path>
              </a:pathLst>
            </a:custGeom>
            <a:solidFill>
              <a:srgbClr val="0096A9"/>
            </a:solidFill>
          </p:spPr>
          <p:txBody>
            <a:bodyPr wrap="square" lIns="0" tIns="0" rIns="0" bIns="0" rtlCol="0"/>
            <a:lstStyle/>
            <a:p>
              <a:endParaRPr/>
            </a:p>
          </p:txBody>
        </p:sp>
        <p:sp>
          <p:nvSpPr>
            <p:cNvPr id="18" name="object 18"/>
            <p:cNvSpPr/>
            <p:nvPr/>
          </p:nvSpPr>
          <p:spPr>
            <a:xfrm>
              <a:off x="5183123" y="3185921"/>
              <a:ext cx="66040" cy="66040"/>
            </a:xfrm>
            <a:custGeom>
              <a:avLst/>
              <a:gdLst/>
              <a:ahLst/>
              <a:cxnLst/>
              <a:rect l="l" t="t" r="r" b="b"/>
              <a:pathLst>
                <a:path w="66039" h="66039">
                  <a:moveTo>
                    <a:pt x="65532" y="0"/>
                  </a:moveTo>
                  <a:lnTo>
                    <a:pt x="0" y="0"/>
                  </a:lnTo>
                  <a:lnTo>
                    <a:pt x="0" y="65532"/>
                  </a:lnTo>
                  <a:lnTo>
                    <a:pt x="65532" y="65532"/>
                  </a:lnTo>
                  <a:lnTo>
                    <a:pt x="65532" y="0"/>
                  </a:lnTo>
                  <a:close/>
                </a:path>
              </a:pathLst>
            </a:custGeom>
            <a:solidFill>
              <a:srgbClr val="17F688"/>
            </a:solidFill>
          </p:spPr>
          <p:txBody>
            <a:bodyPr wrap="square" lIns="0" tIns="0" rIns="0" bIns="0" rtlCol="0"/>
            <a:lstStyle/>
            <a:p>
              <a:endParaRPr/>
            </a:p>
          </p:txBody>
        </p:sp>
        <p:sp>
          <p:nvSpPr>
            <p:cNvPr id="19" name="object 19"/>
            <p:cNvSpPr/>
            <p:nvPr/>
          </p:nvSpPr>
          <p:spPr>
            <a:xfrm>
              <a:off x="5183123" y="4328922"/>
              <a:ext cx="66040" cy="66040"/>
            </a:xfrm>
            <a:custGeom>
              <a:avLst/>
              <a:gdLst/>
              <a:ahLst/>
              <a:cxnLst/>
              <a:rect l="l" t="t" r="r" b="b"/>
              <a:pathLst>
                <a:path w="66039" h="66039">
                  <a:moveTo>
                    <a:pt x="65532" y="0"/>
                  </a:moveTo>
                  <a:lnTo>
                    <a:pt x="0" y="0"/>
                  </a:lnTo>
                  <a:lnTo>
                    <a:pt x="0" y="65531"/>
                  </a:lnTo>
                  <a:lnTo>
                    <a:pt x="65532" y="65531"/>
                  </a:lnTo>
                  <a:lnTo>
                    <a:pt x="65532" y="0"/>
                  </a:lnTo>
                  <a:close/>
                </a:path>
              </a:pathLst>
            </a:custGeom>
            <a:solidFill>
              <a:srgbClr val="C4D500"/>
            </a:solidFill>
          </p:spPr>
          <p:txBody>
            <a:bodyPr wrap="square" lIns="0" tIns="0" rIns="0" bIns="0" rtlCol="0"/>
            <a:lstStyle/>
            <a:p>
              <a:endParaRPr/>
            </a:p>
          </p:txBody>
        </p:sp>
        <p:sp>
          <p:nvSpPr>
            <p:cNvPr id="20" name="object 20"/>
            <p:cNvSpPr/>
            <p:nvPr/>
          </p:nvSpPr>
          <p:spPr>
            <a:xfrm>
              <a:off x="6069329" y="4780788"/>
              <a:ext cx="66040" cy="66040"/>
            </a:xfrm>
            <a:custGeom>
              <a:avLst/>
              <a:gdLst/>
              <a:ahLst/>
              <a:cxnLst/>
              <a:rect l="l" t="t" r="r" b="b"/>
              <a:pathLst>
                <a:path w="66039" h="66039">
                  <a:moveTo>
                    <a:pt x="65532" y="0"/>
                  </a:moveTo>
                  <a:lnTo>
                    <a:pt x="0" y="0"/>
                  </a:lnTo>
                  <a:lnTo>
                    <a:pt x="0" y="65531"/>
                  </a:lnTo>
                  <a:lnTo>
                    <a:pt x="65532" y="65531"/>
                  </a:lnTo>
                  <a:lnTo>
                    <a:pt x="65532" y="0"/>
                  </a:lnTo>
                  <a:close/>
                </a:path>
              </a:pathLst>
            </a:custGeom>
            <a:solidFill>
              <a:srgbClr val="046A38"/>
            </a:solidFill>
          </p:spPr>
          <p:txBody>
            <a:bodyPr wrap="square" lIns="0" tIns="0" rIns="0" bIns="0" rtlCol="0"/>
            <a:lstStyle/>
            <a:p>
              <a:endParaRPr/>
            </a:p>
          </p:txBody>
        </p:sp>
        <p:sp>
          <p:nvSpPr>
            <p:cNvPr id="21" name="object 21"/>
            <p:cNvSpPr/>
            <p:nvPr/>
          </p:nvSpPr>
          <p:spPr>
            <a:xfrm>
              <a:off x="5852921" y="3528821"/>
              <a:ext cx="511809" cy="511809"/>
            </a:xfrm>
            <a:custGeom>
              <a:avLst/>
              <a:gdLst/>
              <a:ahLst/>
              <a:cxnLst/>
              <a:rect l="l" t="t" r="r" b="b"/>
              <a:pathLst>
                <a:path w="511810" h="511810">
                  <a:moveTo>
                    <a:pt x="255651" y="0"/>
                  </a:moveTo>
                  <a:lnTo>
                    <a:pt x="209699" y="4119"/>
                  </a:lnTo>
                  <a:lnTo>
                    <a:pt x="166448" y="15994"/>
                  </a:lnTo>
                  <a:lnTo>
                    <a:pt x="126621" y="34905"/>
                  </a:lnTo>
                  <a:lnTo>
                    <a:pt x="90940" y="60127"/>
                  </a:lnTo>
                  <a:lnTo>
                    <a:pt x="60127" y="90940"/>
                  </a:lnTo>
                  <a:lnTo>
                    <a:pt x="34905" y="126621"/>
                  </a:lnTo>
                  <a:lnTo>
                    <a:pt x="15994" y="166448"/>
                  </a:lnTo>
                  <a:lnTo>
                    <a:pt x="4119" y="209699"/>
                  </a:lnTo>
                  <a:lnTo>
                    <a:pt x="0" y="255650"/>
                  </a:lnTo>
                  <a:lnTo>
                    <a:pt x="4119" y="301602"/>
                  </a:lnTo>
                  <a:lnTo>
                    <a:pt x="15994" y="344853"/>
                  </a:lnTo>
                  <a:lnTo>
                    <a:pt x="34905" y="384680"/>
                  </a:lnTo>
                  <a:lnTo>
                    <a:pt x="60127" y="420361"/>
                  </a:lnTo>
                  <a:lnTo>
                    <a:pt x="90940" y="451174"/>
                  </a:lnTo>
                  <a:lnTo>
                    <a:pt x="126621" y="476396"/>
                  </a:lnTo>
                  <a:lnTo>
                    <a:pt x="166448" y="495307"/>
                  </a:lnTo>
                  <a:lnTo>
                    <a:pt x="209699" y="507182"/>
                  </a:lnTo>
                  <a:lnTo>
                    <a:pt x="255651" y="511301"/>
                  </a:lnTo>
                  <a:lnTo>
                    <a:pt x="301602" y="507182"/>
                  </a:lnTo>
                  <a:lnTo>
                    <a:pt x="344853" y="495307"/>
                  </a:lnTo>
                  <a:lnTo>
                    <a:pt x="384680" y="476396"/>
                  </a:lnTo>
                  <a:lnTo>
                    <a:pt x="420361" y="451174"/>
                  </a:lnTo>
                  <a:lnTo>
                    <a:pt x="451174" y="420361"/>
                  </a:lnTo>
                  <a:lnTo>
                    <a:pt x="476396" y="384680"/>
                  </a:lnTo>
                  <a:lnTo>
                    <a:pt x="495307" y="344853"/>
                  </a:lnTo>
                  <a:lnTo>
                    <a:pt x="507182" y="301602"/>
                  </a:lnTo>
                  <a:lnTo>
                    <a:pt x="511302" y="255650"/>
                  </a:lnTo>
                  <a:lnTo>
                    <a:pt x="507182" y="209699"/>
                  </a:lnTo>
                  <a:lnTo>
                    <a:pt x="495307" y="166448"/>
                  </a:lnTo>
                  <a:lnTo>
                    <a:pt x="476396" y="126621"/>
                  </a:lnTo>
                  <a:lnTo>
                    <a:pt x="451174" y="90940"/>
                  </a:lnTo>
                  <a:lnTo>
                    <a:pt x="420361" y="60127"/>
                  </a:lnTo>
                  <a:lnTo>
                    <a:pt x="384680" y="34905"/>
                  </a:lnTo>
                  <a:lnTo>
                    <a:pt x="344853" y="15994"/>
                  </a:lnTo>
                  <a:lnTo>
                    <a:pt x="301602" y="4119"/>
                  </a:lnTo>
                  <a:lnTo>
                    <a:pt x="255651" y="0"/>
                  </a:lnTo>
                  <a:close/>
                </a:path>
              </a:pathLst>
            </a:custGeom>
            <a:solidFill>
              <a:srgbClr val="FFFFFF"/>
            </a:solidFill>
          </p:spPr>
          <p:txBody>
            <a:bodyPr wrap="square" lIns="0" tIns="0" rIns="0" bIns="0" rtlCol="0"/>
            <a:lstStyle/>
            <a:p>
              <a:endParaRPr/>
            </a:p>
          </p:txBody>
        </p:sp>
        <p:sp>
          <p:nvSpPr>
            <p:cNvPr id="22" name="object 22"/>
            <p:cNvSpPr/>
            <p:nvPr/>
          </p:nvSpPr>
          <p:spPr>
            <a:xfrm>
              <a:off x="5863587" y="3539493"/>
              <a:ext cx="490220" cy="490220"/>
            </a:xfrm>
            <a:custGeom>
              <a:avLst/>
              <a:gdLst/>
              <a:ahLst/>
              <a:cxnLst/>
              <a:rect l="l" t="t" r="r" b="b"/>
              <a:pathLst>
                <a:path w="490220" h="490220">
                  <a:moveTo>
                    <a:pt x="244982" y="0"/>
                  </a:moveTo>
                  <a:lnTo>
                    <a:pt x="195441" y="4952"/>
                  </a:lnTo>
                  <a:lnTo>
                    <a:pt x="149375" y="19169"/>
                  </a:lnTo>
                  <a:lnTo>
                    <a:pt x="107751" y="41683"/>
                  </a:lnTo>
                  <a:lnTo>
                    <a:pt x="71532" y="71532"/>
                  </a:lnTo>
                  <a:lnTo>
                    <a:pt x="41683" y="107751"/>
                  </a:lnTo>
                  <a:lnTo>
                    <a:pt x="19169" y="149375"/>
                  </a:lnTo>
                  <a:lnTo>
                    <a:pt x="4952" y="195441"/>
                  </a:lnTo>
                  <a:lnTo>
                    <a:pt x="0" y="244982"/>
                  </a:lnTo>
                  <a:lnTo>
                    <a:pt x="4952" y="294247"/>
                  </a:lnTo>
                  <a:lnTo>
                    <a:pt x="19169" y="340182"/>
                  </a:lnTo>
                  <a:lnTo>
                    <a:pt x="41683" y="381790"/>
                  </a:lnTo>
                  <a:lnTo>
                    <a:pt x="71532" y="418071"/>
                  </a:lnTo>
                  <a:lnTo>
                    <a:pt x="107751" y="448027"/>
                  </a:lnTo>
                  <a:lnTo>
                    <a:pt x="149375" y="470661"/>
                  </a:lnTo>
                  <a:lnTo>
                    <a:pt x="195441" y="484973"/>
                  </a:lnTo>
                  <a:lnTo>
                    <a:pt x="244982" y="489965"/>
                  </a:lnTo>
                  <a:lnTo>
                    <a:pt x="294251" y="484973"/>
                  </a:lnTo>
                  <a:lnTo>
                    <a:pt x="340188" y="470661"/>
                  </a:lnTo>
                  <a:lnTo>
                    <a:pt x="381795" y="448027"/>
                  </a:lnTo>
                  <a:lnTo>
                    <a:pt x="418076" y="418071"/>
                  </a:lnTo>
                  <a:lnTo>
                    <a:pt x="434569" y="398094"/>
                  </a:lnTo>
                  <a:lnTo>
                    <a:pt x="243077" y="398094"/>
                  </a:lnTo>
                  <a:lnTo>
                    <a:pt x="242112" y="397141"/>
                  </a:lnTo>
                  <a:lnTo>
                    <a:pt x="240195" y="397141"/>
                  </a:lnTo>
                  <a:lnTo>
                    <a:pt x="240195" y="396176"/>
                  </a:lnTo>
                  <a:lnTo>
                    <a:pt x="231387" y="391316"/>
                  </a:lnTo>
                  <a:lnTo>
                    <a:pt x="182298" y="351430"/>
                  </a:lnTo>
                  <a:lnTo>
                    <a:pt x="152998" y="315735"/>
                  </a:lnTo>
                  <a:lnTo>
                    <a:pt x="127849" y="269094"/>
                  </a:lnTo>
                  <a:lnTo>
                    <a:pt x="112340" y="211170"/>
                  </a:lnTo>
                  <a:lnTo>
                    <a:pt x="112092" y="165544"/>
                  </a:lnTo>
                  <a:lnTo>
                    <a:pt x="111974" y="143783"/>
                  </a:lnTo>
                  <a:lnTo>
                    <a:pt x="111963" y="137794"/>
                  </a:lnTo>
                  <a:lnTo>
                    <a:pt x="114833" y="134924"/>
                  </a:lnTo>
                  <a:lnTo>
                    <a:pt x="117703" y="133007"/>
                  </a:lnTo>
                  <a:lnTo>
                    <a:pt x="120586" y="132054"/>
                  </a:lnTo>
                  <a:lnTo>
                    <a:pt x="210850" y="132054"/>
                  </a:lnTo>
                  <a:lnTo>
                    <a:pt x="237324" y="114833"/>
                  </a:lnTo>
                  <a:lnTo>
                    <a:pt x="241160" y="110997"/>
                  </a:lnTo>
                  <a:lnTo>
                    <a:pt x="449796" y="110997"/>
                  </a:lnTo>
                  <a:lnTo>
                    <a:pt x="448031" y="107751"/>
                  </a:lnTo>
                  <a:lnTo>
                    <a:pt x="418076" y="71532"/>
                  </a:lnTo>
                  <a:lnTo>
                    <a:pt x="381795" y="41683"/>
                  </a:lnTo>
                  <a:lnTo>
                    <a:pt x="340188" y="19169"/>
                  </a:lnTo>
                  <a:lnTo>
                    <a:pt x="294251" y="4952"/>
                  </a:lnTo>
                  <a:lnTo>
                    <a:pt x="244982" y="0"/>
                  </a:lnTo>
                  <a:close/>
                </a:path>
                <a:path w="490220" h="490220">
                  <a:moveTo>
                    <a:pt x="461245" y="132054"/>
                  </a:moveTo>
                  <a:lnTo>
                    <a:pt x="368439" y="132054"/>
                  </a:lnTo>
                  <a:lnTo>
                    <a:pt x="371309" y="133007"/>
                  </a:lnTo>
                  <a:lnTo>
                    <a:pt x="375132" y="134924"/>
                  </a:lnTo>
                  <a:lnTo>
                    <a:pt x="377050" y="137794"/>
                  </a:lnTo>
                  <a:lnTo>
                    <a:pt x="377038" y="143783"/>
                  </a:lnTo>
                  <a:lnTo>
                    <a:pt x="376760" y="195441"/>
                  </a:lnTo>
                  <a:lnTo>
                    <a:pt x="376675" y="211170"/>
                  </a:lnTo>
                  <a:lnTo>
                    <a:pt x="361186" y="269094"/>
                  </a:lnTo>
                  <a:lnTo>
                    <a:pt x="336089" y="315735"/>
                  </a:lnTo>
                  <a:lnTo>
                    <a:pt x="306892" y="351430"/>
                  </a:lnTo>
                  <a:lnTo>
                    <a:pt x="258225" y="391316"/>
                  </a:lnTo>
                  <a:lnTo>
                    <a:pt x="249770" y="396176"/>
                  </a:lnTo>
                  <a:lnTo>
                    <a:pt x="248818" y="397141"/>
                  </a:lnTo>
                  <a:lnTo>
                    <a:pt x="246900" y="397141"/>
                  </a:lnTo>
                  <a:lnTo>
                    <a:pt x="245948" y="398094"/>
                  </a:lnTo>
                  <a:lnTo>
                    <a:pt x="434569" y="398094"/>
                  </a:lnTo>
                  <a:lnTo>
                    <a:pt x="448031" y="381790"/>
                  </a:lnTo>
                  <a:lnTo>
                    <a:pt x="470662" y="340182"/>
                  </a:lnTo>
                  <a:lnTo>
                    <a:pt x="484973" y="294247"/>
                  </a:lnTo>
                  <a:lnTo>
                    <a:pt x="489965" y="244982"/>
                  </a:lnTo>
                  <a:lnTo>
                    <a:pt x="484973" y="195441"/>
                  </a:lnTo>
                  <a:lnTo>
                    <a:pt x="470662" y="149375"/>
                  </a:lnTo>
                  <a:lnTo>
                    <a:pt x="461245" y="132054"/>
                  </a:lnTo>
                  <a:close/>
                </a:path>
                <a:path w="490220" h="490220">
                  <a:moveTo>
                    <a:pt x="358863" y="165544"/>
                  </a:moveTo>
                  <a:lnTo>
                    <a:pt x="192354" y="332066"/>
                  </a:lnTo>
                  <a:lnTo>
                    <a:pt x="208517" y="348226"/>
                  </a:lnTo>
                  <a:lnTo>
                    <a:pt x="223335" y="360891"/>
                  </a:lnTo>
                  <a:lnTo>
                    <a:pt x="235820" y="370148"/>
                  </a:lnTo>
                  <a:lnTo>
                    <a:pt x="244982" y="376085"/>
                  </a:lnTo>
                  <a:lnTo>
                    <a:pt x="266108" y="361722"/>
                  </a:lnTo>
                  <a:lnTo>
                    <a:pt x="296372" y="334222"/>
                  </a:lnTo>
                  <a:lnTo>
                    <a:pt x="327462" y="292849"/>
                  </a:lnTo>
                  <a:lnTo>
                    <a:pt x="351064" y="236868"/>
                  </a:lnTo>
                  <a:lnTo>
                    <a:pt x="358863" y="165544"/>
                  </a:lnTo>
                  <a:close/>
                </a:path>
                <a:path w="490220" h="490220">
                  <a:moveTo>
                    <a:pt x="309105" y="163639"/>
                  </a:moveTo>
                  <a:lnTo>
                    <a:pt x="169379" y="303352"/>
                  </a:lnTo>
                  <a:lnTo>
                    <a:pt x="172262" y="308140"/>
                  </a:lnTo>
                  <a:lnTo>
                    <a:pt x="176085" y="311962"/>
                  </a:lnTo>
                  <a:lnTo>
                    <a:pt x="178955" y="316750"/>
                  </a:lnTo>
                  <a:lnTo>
                    <a:pt x="331114" y="164591"/>
                  </a:lnTo>
                  <a:lnTo>
                    <a:pt x="316763" y="164591"/>
                  </a:lnTo>
                  <a:lnTo>
                    <a:pt x="309105" y="163639"/>
                  </a:lnTo>
                  <a:close/>
                </a:path>
                <a:path w="490220" h="490220">
                  <a:moveTo>
                    <a:pt x="131102" y="157899"/>
                  </a:moveTo>
                  <a:lnTo>
                    <a:pt x="131138" y="195441"/>
                  </a:lnTo>
                  <a:lnTo>
                    <a:pt x="136372" y="229187"/>
                  </a:lnTo>
                  <a:lnTo>
                    <a:pt x="145914" y="259361"/>
                  </a:lnTo>
                  <a:lnTo>
                    <a:pt x="158864" y="286130"/>
                  </a:lnTo>
                  <a:lnTo>
                    <a:pt x="279954" y="164115"/>
                  </a:lnTo>
                  <a:lnTo>
                    <a:pt x="180151" y="164115"/>
                  </a:lnTo>
                  <a:lnTo>
                    <a:pt x="152398" y="163068"/>
                  </a:lnTo>
                  <a:lnTo>
                    <a:pt x="131102" y="157899"/>
                  </a:lnTo>
                  <a:close/>
                </a:path>
                <a:path w="490220" h="490220">
                  <a:moveTo>
                    <a:pt x="332066" y="163639"/>
                  </a:moveTo>
                  <a:lnTo>
                    <a:pt x="324408" y="164591"/>
                  </a:lnTo>
                  <a:lnTo>
                    <a:pt x="331114" y="164591"/>
                  </a:lnTo>
                  <a:lnTo>
                    <a:pt x="332066" y="163639"/>
                  </a:lnTo>
                  <a:close/>
                </a:path>
                <a:path w="490220" h="490220">
                  <a:moveTo>
                    <a:pt x="244982" y="135889"/>
                  </a:moveTo>
                  <a:lnTo>
                    <a:pt x="211849" y="156552"/>
                  </a:lnTo>
                  <a:lnTo>
                    <a:pt x="180151" y="164115"/>
                  </a:lnTo>
                  <a:lnTo>
                    <a:pt x="279954" y="164115"/>
                  </a:lnTo>
                  <a:lnTo>
                    <a:pt x="285178" y="158851"/>
                  </a:lnTo>
                  <a:lnTo>
                    <a:pt x="275129" y="155265"/>
                  </a:lnTo>
                  <a:lnTo>
                    <a:pt x="265080" y="150242"/>
                  </a:lnTo>
                  <a:lnTo>
                    <a:pt x="255031" y="143783"/>
                  </a:lnTo>
                  <a:lnTo>
                    <a:pt x="244982" y="135889"/>
                  </a:lnTo>
                  <a:close/>
                </a:path>
                <a:path w="490220" h="490220">
                  <a:moveTo>
                    <a:pt x="449796" y="110997"/>
                  </a:moveTo>
                  <a:lnTo>
                    <a:pt x="247853" y="110997"/>
                  </a:lnTo>
                  <a:lnTo>
                    <a:pt x="251688" y="114833"/>
                  </a:lnTo>
                  <a:lnTo>
                    <a:pt x="282475" y="144200"/>
                  </a:lnTo>
                  <a:lnTo>
                    <a:pt x="304201" y="155982"/>
                  </a:lnTo>
                  <a:lnTo>
                    <a:pt x="327181" y="151975"/>
                  </a:lnTo>
                  <a:lnTo>
                    <a:pt x="361734" y="133972"/>
                  </a:lnTo>
                  <a:lnTo>
                    <a:pt x="364604" y="132054"/>
                  </a:lnTo>
                  <a:lnTo>
                    <a:pt x="461245" y="132054"/>
                  </a:lnTo>
                  <a:lnTo>
                    <a:pt x="449796" y="110997"/>
                  </a:lnTo>
                  <a:close/>
                </a:path>
                <a:path w="490220" h="490220">
                  <a:moveTo>
                    <a:pt x="210850" y="132054"/>
                  </a:moveTo>
                  <a:lnTo>
                    <a:pt x="124409" y="132054"/>
                  </a:lnTo>
                  <a:lnTo>
                    <a:pt x="127279" y="133972"/>
                  </a:lnTo>
                  <a:lnTo>
                    <a:pt x="138151" y="138650"/>
                  </a:lnTo>
                  <a:lnTo>
                    <a:pt x="164295" y="144200"/>
                  </a:lnTo>
                  <a:lnTo>
                    <a:pt x="163511" y="144200"/>
                  </a:lnTo>
                  <a:lnTo>
                    <a:pt x="199006" y="139758"/>
                  </a:lnTo>
                  <a:lnTo>
                    <a:pt x="210850" y="132054"/>
                  </a:lnTo>
                  <a:close/>
                </a:path>
              </a:pathLst>
            </a:custGeom>
            <a:solidFill>
              <a:srgbClr val="52555A"/>
            </a:solidFill>
          </p:spPr>
          <p:txBody>
            <a:bodyPr wrap="square" lIns="0" tIns="0" rIns="0" bIns="0" rtlCol="0"/>
            <a:lstStyle/>
            <a:p>
              <a:endParaRPr/>
            </a:p>
          </p:txBody>
        </p:sp>
      </p:grpSp>
      <p:sp>
        <p:nvSpPr>
          <p:cNvPr id="23" name="object 23"/>
          <p:cNvSpPr txBox="1"/>
          <p:nvPr/>
        </p:nvSpPr>
        <p:spPr>
          <a:xfrm>
            <a:off x="4523343" y="1480689"/>
            <a:ext cx="3126105" cy="1151597"/>
          </a:xfrm>
          <a:prstGeom prst="rect">
            <a:avLst/>
          </a:prstGeom>
        </p:spPr>
        <p:txBody>
          <a:bodyPr vert="horz" wrap="square" lIns="0" tIns="12700" rIns="0" bIns="0" rtlCol="0">
            <a:spAutoFit/>
          </a:bodyPr>
          <a:lstStyle/>
          <a:p>
            <a:pPr marL="12700" marR="5080">
              <a:lnSpc>
                <a:spcPct val="100000"/>
              </a:lnSpc>
              <a:spcBef>
                <a:spcPts val="100"/>
              </a:spcBef>
            </a:pPr>
            <a:r>
              <a:rPr sz="1400" spc="-10" dirty="0">
                <a:solidFill>
                  <a:schemeClr val="bg1"/>
                </a:solidFill>
                <a:latin typeface="Calibri"/>
                <a:cs typeface="Calibri"/>
              </a:rPr>
              <a:t>Remittance</a:t>
            </a:r>
            <a:r>
              <a:rPr sz="1200" spc="-35" dirty="0">
                <a:solidFill>
                  <a:schemeClr val="bg1"/>
                </a:solidFill>
                <a:latin typeface="Calibri"/>
                <a:cs typeface="Calibri"/>
              </a:rPr>
              <a:t> </a:t>
            </a:r>
            <a:r>
              <a:rPr sz="1200" dirty="0">
                <a:solidFill>
                  <a:schemeClr val="bg1"/>
                </a:solidFill>
                <a:latin typeface="Calibri"/>
                <a:cs typeface="Calibri"/>
              </a:rPr>
              <a:t>for</a:t>
            </a:r>
            <a:r>
              <a:rPr sz="1200" spc="-25" dirty="0">
                <a:solidFill>
                  <a:schemeClr val="bg1"/>
                </a:solidFill>
                <a:latin typeface="Calibri"/>
                <a:cs typeface="Calibri"/>
              </a:rPr>
              <a:t> </a:t>
            </a:r>
            <a:r>
              <a:rPr sz="1200" dirty="0">
                <a:solidFill>
                  <a:schemeClr val="bg1"/>
                </a:solidFill>
                <a:latin typeface="Calibri"/>
                <a:cs typeface="Calibri"/>
              </a:rPr>
              <a:t>any</a:t>
            </a:r>
            <a:r>
              <a:rPr sz="1200" spc="-40" dirty="0">
                <a:solidFill>
                  <a:schemeClr val="bg1"/>
                </a:solidFill>
                <a:latin typeface="Calibri"/>
                <a:cs typeface="Calibri"/>
              </a:rPr>
              <a:t> </a:t>
            </a:r>
            <a:r>
              <a:rPr sz="1200" dirty="0">
                <a:solidFill>
                  <a:schemeClr val="bg1"/>
                </a:solidFill>
                <a:latin typeface="Calibri"/>
                <a:cs typeface="Calibri"/>
              </a:rPr>
              <a:t>purpose</a:t>
            </a:r>
            <a:r>
              <a:rPr sz="1200" spc="-25" dirty="0">
                <a:solidFill>
                  <a:schemeClr val="bg1"/>
                </a:solidFill>
                <a:latin typeface="Calibri"/>
                <a:cs typeface="Calibri"/>
              </a:rPr>
              <a:t> </a:t>
            </a:r>
            <a:r>
              <a:rPr sz="1200" dirty="0">
                <a:solidFill>
                  <a:schemeClr val="bg1"/>
                </a:solidFill>
                <a:latin typeface="Calibri"/>
                <a:cs typeface="Calibri"/>
              </a:rPr>
              <a:t>specifically</a:t>
            </a:r>
            <a:r>
              <a:rPr sz="1200" spc="-35" dirty="0">
                <a:solidFill>
                  <a:schemeClr val="bg1"/>
                </a:solidFill>
                <a:latin typeface="Calibri"/>
                <a:cs typeface="Calibri"/>
              </a:rPr>
              <a:t> </a:t>
            </a:r>
            <a:r>
              <a:rPr sz="1200" spc="-10" dirty="0">
                <a:solidFill>
                  <a:schemeClr val="bg1"/>
                </a:solidFill>
                <a:latin typeface="Calibri"/>
                <a:cs typeface="Calibri"/>
              </a:rPr>
              <a:t>prohibited </a:t>
            </a:r>
            <a:r>
              <a:rPr sz="1200" dirty="0">
                <a:solidFill>
                  <a:schemeClr val="bg1"/>
                </a:solidFill>
                <a:latin typeface="Calibri"/>
                <a:cs typeface="Calibri"/>
              </a:rPr>
              <a:t>under</a:t>
            </a:r>
            <a:r>
              <a:rPr sz="1200" spc="-25" dirty="0">
                <a:solidFill>
                  <a:schemeClr val="bg1"/>
                </a:solidFill>
                <a:latin typeface="Calibri"/>
                <a:cs typeface="Calibri"/>
              </a:rPr>
              <a:t> </a:t>
            </a:r>
            <a:r>
              <a:rPr sz="1200" spc="-10" dirty="0">
                <a:solidFill>
                  <a:schemeClr val="bg1"/>
                </a:solidFill>
                <a:latin typeface="Calibri"/>
                <a:cs typeface="Calibri"/>
              </a:rPr>
              <a:t>Schedule-</a:t>
            </a:r>
            <a:r>
              <a:rPr sz="1200" dirty="0">
                <a:solidFill>
                  <a:schemeClr val="bg1"/>
                </a:solidFill>
                <a:latin typeface="Calibri"/>
                <a:cs typeface="Calibri"/>
              </a:rPr>
              <a:t>I</a:t>
            </a:r>
            <a:r>
              <a:rPr sz="1200" spc="-30" dirty="0">
                <a:solidFill>
                  <a:schemeClr val="bg1"/>
                </a:solidFill>
                <a:latin typeface="Calibri"/>
                <a:cs typeface="Calibri"/>
              </a:rPr>
              <a:t> </a:t>
            </a:r>
            <a:r>
              <a:rPr sz="1200" dirty="0">
                <a:solidFill>
                  <a:schemeClr val="bg1"/>
                </a:solidFill>
                <a:latin typeface="Calibri"/>
                <a:cs typeface="Calibri"/>
              </a:rPr>
              <a:t>(like</a:t>
            </a:r>
            <a:r>
              <a:rPr sz="1200" spc="-15" dirty="0">
                <a:solidFill>
                  <a:schemeClr val="bg1"/>
                </a:solidFill>
                <a:latin typeface="Calibri"/>
                <a:cs typeface="Calibri"/>
              </a:rPr>
              <a:t> </a:t>
            </a:r>
            <a:r>
              <a:rPr sz="1200" dirty="0">
                <a:solidFill>
                  <a:schemeClr val="bg1"/>
                </a:solidFill>
                <a:latin typeface="Calibri"/>
                <a:cs typeface="Calibri"/>
              </a:rPr>
              <a:t>purchase</a:t>
            </a:r>
            <a:r>
              <a:rPr sz="1200" spc="-15" dirty="0">
                <a:solidFill>
                  <a:schemeClr val="bg1"/>
                </a:solidFill>
                <a:latin typeface="Calibri"/>
                <a:cs typeface="Calibri"/>
              </a:rPr>
              <a:t> </a:t>
            </a:r>
            <a:r>
              <a:rPr sz="1200" dirty="0">
                <a:solidFill>
                  <a:schemeClr val="bg1"/>
                </a:solidFill>
                <a:latin typeface="Calibri"/>
                <a:cs typeface="Calibri"/>
              </a:rPr>
              <a:t>of</a:t>
            </a:r>
            <a:r>
              <a:rPr sz="1200" spc="-10" dirty="0">
                <a:solidFill>
                  <a:schemeClr val="bg1"/>
                </a:solidFill>
                <a:latin typeface="Calibri"/>
                <a:cs typeface="Calibri"/>
              </a:rPr>
              <a:t> lottery tickets/sweep</a:t>
            </a:r>
            <a:r>
              <a:rPr sz="1200" spc="5" dirty="0">
                <a:solidFill>
                  <a:schemeClr val="bg1"/>
                </a:solidFill>
                <a:latin typeface="Calibri"/>
                <a:cs typeface="Calibri"/>
              </a:rPr>
              <a:t> </a:t>
            </a:r>
            <a:r>
              <a:rPr sz="1200" spc="-10" dirty="0">
                <a:solidFill>
                  <a:schemeClr val="bg1"/>
                </a:solidFill>
                <a:latin typeface="Calibri"/>
                <a:cs typeface="Calibri"/>
              </a:rPr>
              <a:t>stakes,</a:t>
            </a:r>
            <a:r>
              <a:rPr sz="1200" spc="10" dirty="0">
                <a:solidFill>
                  <a:schemeClr val="bg1"/>
                </a:solidFill>
                <a:latin typeface="Calibri"/>
                <a:cs typeface="Calibri"/>
              </a:rPr>
              <a:t> </a:t>
            </a:r>
            <a:r>
              <a:rPr sz="1200" spc="-10" dirty="0">
                <a:solidFill>
                  <a:schemeClr val="bg1"/>
                </a:solidFill>
                <a:latin typeface="Calibri"/>
                <a:cs typeface="Calibri"/>
              </a:rPr>
              <a:t>proscribed</a:t>
            </a:r>
            <a:r>
              <a:rPr sz="1200" spc="-20" dirty="0">
                <a:solidFill>
                  <a:schemeClr val="bg1"/>
                </a:solidFill>
                <a:latin typeface="Calibri"/>
                <a:cs typeface="Calibri"/>
              </a:rPr>
              <a:t> </a:t>
            </a:r>
            <a:r>
              <a:rPr sz="1200" spc="-10" dirty="0">
                <a:solidFill>
                  <a:schemeClr val="bg1"/>
                </a:solidFill>
                <a:latin typeface="Calibri"/>
                <a:cs typeface="Calibri"/>
              </a:rPr>
              <a:t>magazines,</a:t>
            </a:r>
            <a:r>
              <a:rPr sz="1200" spc="-5" dirty="0">
                <a:solidFill>
                  <a:schemeClr val="bg1"/>
                </a:solidFill>
                <a:latin typeface="Calibri"/>
                <a:cs typeface="Calibri"/>
              </a:rPr>
              <a:t> </a:t>
            </a:r>
            <a:r>
              <a:rPr sz="1200" spc="-20" dirty="0">
                <a:solidFill>
                  <a:schemeClr val="bg1"/>
                </a:solidFill>
                <a:latin typeface="Calibri"/>
                <a:cs typeface="Calibri"/>
              </a:rPr>
              <a:t>etc.) </a:t>
            </a:r>
            <a:r>
              <a:rPr sz="1200" dirty="0">
                <a:solidFill>
                  <a:schemeClr val="bg1"/>
                </a:solidFill>
                <a:latin typeface="Calibri"/>
                <a:cs typeface="Calibri"/>
              </a:rPr>
              <a:t>or</a:t>
            </a:r>
            <a:r>
              <a:rPr sz="1200" spc="-5" dirty="0">
                <a:solidFill>
                  <a:schemeClr val="bg1"/>
                </a:solidFill>
                <a:latin typeface="Calibri"/>
                <a:cs typeface="Calibri"/>
              </a:rPr>
              <a:t> </a:t>
            </a:r>
            <a:r>
              <a:rPr sz="1200" dirty="0">
                <a:solidFill>
                  <a:schemeClr val="bg1"/>
                </a:solidFill>
                <a:latin typeface="Calibri"/>
                <a:cs typeface="Calibri"/>
              </a:rPr>
              <a:t>any</a:t>
            </a:r>
            <a:r>
              <a:rPr sz="1200" spc="-15" dirty="0">
                <a:solidFill>
                  <a:schemeClr val="bg1"/>
                </a:solidFill>
                <a:latin typeface="Calibri"/>
                <a:cs typeface="Calibri"/>
              </a:rPr>
              <a:t> </a:t>
            </a:r>
            <a:r>
              <a:rPr sz="1200" dirty="0">
                <a:solidFill>
                  <a:schemeClr val="bg1"/>
                </a:solidFill>
                <a:latin typeface="Calibri"/>
                <a:cs typeface="Calibri"/>
              </a:rPr>
              <a:t>item</a:t>
            </a:r>
            <a:r>
              <a:rPr sz="1200" spc="-5" dirty="0">
                <a:solidFill>
                  <a:schemeClr val="bg1"/>
                </a:solidFill>
                <a:latin typeface="Calibri"/>
                <a:cs typeface="Calibri"/>
              </a:rPr>
              <a:t> </a:t>
            </a:r>
            <a:r>
              <a:rPr sz="1200" spc="-10" dirty="0">
                <a:solidFill>
                  <a:schemeClr val="bg1"/>
                </a:solidFill>
                <a:latin typeface="Calibri"/>
                <a:cs typeface="Calibri"/>
              </a:rPr>
              <a:t>restricted</a:t>
            </a:r>
            <a:r>
              <a:rPr sz="1200" spc="-25" dirty="0">
                <a:solidFill>
                  <a:schemeClr val="bg1"/>
                </a:solidFill>
                <a:latin typeface="Calibri"/>
                <a:cs typeface="Calibri"/>
              </a:rPr>
              <a:t> </a:t>
            </a:r>
            <a:r>
              <a:rPr sz="1200" dirty="0">
                <a:solidFill>
                  <a:schemeClr val="bg1"/>
                </a:solidFill>
                <a:latin typeface="Calibri"/>
                <a:cs typeface="Calibri"/>
              </a:rPr>
              <a:t>under</a:t>
            </a:r>
            <a:r>
              <a:rPr sz="1200" spc="-30" dirty="0">
                <a:solidFill>
                  <a:schemeClr val="bg1"/>
                </a:solidFill>
                <a:latin typeface="Calibri"/>
                <a:cs typeface="Calibri"/>
              </a:rPr>
              <a:t> </a:t>
            </a:r>
            <a:r>
              <a:rPr sz="1200" dirty="0">
                <a:solidFill>
                  <a:schemeClr val="bg1"/>
                </a:solidFill>
                <a:latin typeface="Calibri"/>
                <a:cs typeface="Calibri"/>
              </a:rPr>
              <a:t>Schedule</a:t>
            </a:r>
            <a:r>
              <a:rPr sz="1200" spc="-10" dirty="0">
                <a:solidFill>
                  <a:schemeClr val="bg1"/>
                </a:solidFill>
                <a:latin typeface="Calibri"/>
                <a:cs typeface="Calibri"/>
              </a:rPr>
              <a:t> </a:t>
            </a:r>
            <a:r>
              <a:rPr sz="1200" dirty="0">
                <a:solidFill>
                  <a:schemeClr val="bg1"/>
                </a:solidFill>
                <a:latin typeface="Calibri"/>
                <a:cs typeface="Calibri"/>
              </a:rPr>
              <a:t>II</a:t>
            </a:r>
            <a:r>
              <a:rPr sz="1200" spc="-15" dirty="0">
                <a:solidFill>
                  <a:schemeClr val="bg1"/>
                </a:solidFill>
                <a:latin typeface="Calibri"/>
                <a:cs typeface="Calibri"/>
              </a:rPr>
              <a:t> </a:t>
            </a:r>
            <a:r>
              <a:rPr sz="1200" dirty="0">
                <a:solidFill>
                  <a:schemeClr val="bg1"/>
                </a:solidFill>
                <a:latin typeface="Calibri"/>
                <a:cs typeface="Calibri"/>
              </a:rPr>
              <a:t>of </a:t>
            </a:r>
            <a:r>
              <a:rPr sz="1200" spc="-10" dirty="0">
                <a:solidFill>
                  <a:schemeClr val="bg1"/>
                </a:solidFill>
                <a:latin typeface="Calibri"/>
                <a:cs typeface="Calibri"/>
              </a:rPr>
              <a:t>Foreign Exchange</a:t>
            </a:r>
            <a:r>
              <a:rPr sz="1200" spc="-30" dirty="0">
                <a:solidFill>
                  <a:schemeClr val="bg1"/>
                </a:solidFill>
                <a:latin typeface="Calibri"/>
                <a:cs typeface="Calibri"/>
              </a:rPr>
              <a:t> </a:t>
            </a:r>
            <a:r>
              <a:rPr sz="1200" dirty="0">
                <a:solidFill>
                  <a:schemeClr val="bg1"/>
                </a:solidFill>
                <a:latin typeface="Calibri"/>
                <a:cs typeface="Calibri"/>
              </a:rPr>
              <a:t>Management</a:t>
            </a:r>
            <a:r>
              <a:rPr sz="1200" spc="-35" dirty="0">
                <a:solidFill>
                  <a:schemeClr val="bg1"/>
                </a:solidFill>
                <a:latin typeface="Calibri"/>
                <a:cs typeface="Calibri"/>
              </a:rPr>
              <a:t> </a:t>
            </a:r>
            <a:r>
              <a:rPr sz="1200" dirty="0">
                <a:solidFill>
                  <a:schemeClr val="bg1"/>
                </a:solidFill>
                <a:latin typeface="Calibri"/>
                <a:cs typeface="Calibri"/>
              </a:rPr>
              <a:t>(Current</a:t>
            </a:r>
            <a:r>
              <a:rPr sz="1200" spc="-45" dirty="0">
                <a:solidFill>
                  <a:schemeClr val="bg1"/>
                </a:solidFill>
                <a:latin typeface="Calibri"/>
                <a:cs typeface="Calibri"/>
              </a:rPr>
              <a:t> </a:t>
            </a:r>
            <a:r>
              <a:rPr sz="1200" spc="-10" dirty="0">
                <a:solidFill>
                  <a:schemeClr val="bg1"/>
                </a:solidFill>
                <a:latin typeface="Calibri"/>
                <a:cs typeface="Calibri"/>
              </a:rPr>
              <a:t>Account Transactions)</a:t>
            </a:r>
            <a:r>
              <a:rPr sz="1200" spc="-30" dirty="0">
                <a:solidFill>
                  <a:schemeClr val="bg1"/>
                </a:solidFill>
                <a:latin typeface="Calibri"/>
                <a:cs typeface="Calibri"/>
              </a:rPr>
              <a:t> </a:t>
            </a:r>
            <a:r>
              <a:rPr sz="1200" dirty="0">
                <a:solidFill>
                  <a:schemeClr val="bg1"/>
                </a:solidFill>
                <a:latin typeface="Calibri"/>
                <a:cs typeface="Calibri"/>
              </a:rPr>
              <a:t>Rules,</a:t>
            </a:r>
            <a:r>
              <a:rPr sz="1200" spc="-35" dirty="0">
                <a:solidFill>
                  <a:schemeClr val="bg1"/>
                </a:solidFill>
                <a:latin typeface="Calibri"/>
                <a:cs typeface="Calibri"/>
              </a:rPr>
              <a:t> </a:t>
            </a:r>
            <a:r>
              <a:rPr sz="1200" spc="-10" dirty="0">
                <a:solidFill>
                  <a:schemeClr val="bg1"/>
                </a:solidFill>
                <a:latin typeface="Calibri"/>
                <a:cs typeface="Calibri"/>
              </a:rPr>
              <a:t>2000.</a:t>
            </a:r>
            <a:endParaRPr sz="1200" dirty="0">
              <a:solidFill>
                <a:schemeClr val="bg1"/>
              </a:solidFill>
              <a:latin typeface="Calibri"/>
              <a:cs typeface="Calibri"/>
            </a:endParaRPr>
          </a:p>
        </p:txBody>
      </p:sp>
      <p:sp>
        <p:nvSpPr>
          <p:cNvPr id="24" name="object 24"/>
          <p:cNvSpPr txBox="1"/>
          <p:nvPr/>
        </p:nvSpPr>
        <p:spPr>
          <a:xfrm>
            <a:off x="7174646" y="2911115"/>
            <a:ext cx="3243580" cy="412934"/>
          </a:xfrm>
          <a:prstGeom prst="rect">
            <a:avLst/>
          </a:prstGeom>
        </p:spPr>
        <p:txBody>
          <a:bodyPr vert="horz" wrap="square" lIns="0" tIns="12700" rIns="0" bIns="0" rtlCol="0">
            <a:spAutoFit/>
          </a:bodyPr>
          <a:lstStyle/>
          <a:p>
            <a:pPr marL="12700" marR="5080">
              <a:lnSpc>
                <a:spcPct val="100000"/>
              </a:lnSpc>
              <a:spcBef>
                <a:spcPts val="100"/>
              </a:spcBef>
            </a:pPr>
            <a:r>
              <a:rPr sz="1400" spc="-10" dirty="0">
                <a:solidFill>
                  <a:schemeClr val="bg1"/>
                </a:solidFill>
                <a:latin typeface="Calibri"/>
                <a:cs typeface="Calibri"/>
              </a:rPr>
              <a:t>Remittance</a:t>
            </a:r>
            <a:r>
              <a:rPr sz="1200" spc="-30" dirty="0">
                <a:solidFill>
                  <a:schemeClr val="bg1"/>
                </a:solidFill>
                <a:latin typeface="Calibri"/>
                <a:cs typeface="Calibri"/>
              </a:rPr>
              <a:t> </a:t>
            </a:r>
            <a:r>
              <a:rPr sz="1200" dirty="0">
                <a:solidFill>
                  <a:schemeClr val="bg1"/>
                </a:solidFill>
                <a:latin typeface="Calibri"/>
                <a:cs typeface="Calibri"/>
              </a:rPr>
              <a:t>from</a:t>
            </a:r>
            <a:r>
              <a:rPr sz="1200" spc="-20" dirty="0">
                <a:solidFill>
                  <a:schemeClr val="bg1"/>
                </a:solidFill>
                <a:latin typeface="Calibri"/>
                <a:cs typeface="Calibri"/>
              </a:rPr>
              <a:t> </a:t>
            </a:r>
            <a:r>
              <a:rPr sz="1200" dirty="0">
                <a:solidFill>
                  <a:schemeClr val="bg1"/>
                </a:solidFill>
                <a:latin typeface="Calibri"/>
                <a:cs typeface="Calibri"/>
              </a:rPr>
              <a:t>India</a:t>
            </a:r>
            <a:r>
              <a:rPr sz="1200" spc="-30" dirty="0">
                <a:solidFill>
                  <a:schemeClr val="bg1"/>
                </a:solidFill>
                <a:latin typeface="Calibri"/>
                <a:cs typeface="Calibri"/>
              </a:rPr>
              <a:t> </a:t>
            </a:r>
            <a:r>
              <a:rPr sz="1200" dirty="0">
                <a:solidFill>
                  <a:schemeClr val="bg1"/>
                </a:solidFill>
                <a:latin typeface="Calibri"/>
                <a:cs typeface="Calibri"/>
              </a:rPr>
              <a:t>for</a:t>
            </a:r>
            <a:r>
              <a:rPr sz="1200" spc="-25" dirty="0">
                <a:solidFill>
                  <a:schemeClr val="bg1"/>
                </a:solidFill>
                <a:latin typeface="Calibri"/>
                <a:cs typeface="Calibri"/>
              </a:rPr>
              <a:t> </a:t>
            </a:r>
            <a:r>
              <a:rPr sz="1200" dirty="0">
                <a:solidFill>
                  <a:schemeClr val="bg1"/>
                </a:solidFill>
                <a:latin typeface="Calibri"/>
                <a:cs typeface="Calibri"/>
              </a:rPr>
              <a:t>margins</a:t>
            </a:r>
            <a:r>
              <a:rPr sz="1200" spc="-25" dirty="0">
                <a:solidFill>
                  <a:schemeClr val="bg1"/>
                </a:solidFill>
                <a:latin typeface="Calibri"/>
                <a:cs typeface="Calibri"/>
              </a:rPr>
              <a:t> </a:t>
            </a:r>
            <a:r>
              <a:rPr sz="1200" dirty="0">
                <a:solidFill>
                  <a:schemeClr val="bg1"/>
                </a:solidFill>
                <a:latin typeface="Calibri"/>
                <a:cs typeface="Calibri"/>
              </a:rPr>
              <a:t>or</a:t>
            </a:r>
            <a:r>
              <a:rPr sz="1200" spc="-20" dirty="0">
                <a:solidFill>
                  <a:schemeClr val="bg1"/>
                </a:solidFill>
                <a:latin typeface="Calibri"/>
                <a:cs typeface="Calibri"/>
              </a:rPr>
              <a:t> </a:t>
            </a:r>
            <a:r>
              <a:rPr sz="1200" dirty="0">
                <a:solidFill>
                  <a:schemeClr val="bg1"/>
                </a:solidFill>
                <a:latin typeface="Calibri"/>
                <a:cs typeface="Calibri"/>
              </a:rPr>
              <a:t>margin</a:t>
            </a:r>
            <a:r>
              <a:rPr sz="1200" spc="-35" dirty="0">
                <a:solidFill>
                  <a:schemeClr val="bg1"/>
                </a:solidFill>
                <a:latin typeface="Calibri"/>
                <a:cs typeface="Calibri"/>
              </a:rPr>
              <a:t> </a:t>
            </a:r>
            <a:r>
              <a:rPr sz="1200" dirty="0">
                <a:solidFill>
                  <a:schemeClr val="bg1"/>
                </a:solidFill>
                <a:latin typeface="Calibri"/>
                <a:cs typeface="Calibri"/>
              </a:rPr>
              <a:t>calls</a:t>
            </a:r>
            <a:r>
              <a:rPr sz="1200" spc="-10" dirty="0">
                <a:solidFill>
                  <a:schemeClr val="bg1"/>
                </a:solidFill>
                <a:latin typeface="Calibri"/>
                <a:cs typeface="Calibri"/>
              </a:rPr>
              <a:t> </a:t>
            </a:r>
            <a:r>
              <a:rPr sz="1200" spc="-25" dirty="0">
                <a:solidFill>
                  <a:schemeClr val="bg1"/>
                </a:solidFill>
                <a:latin typeface="Calibri"/>
                <a:cs typeface="Calibri"/>
              </a:rPr>
              <a:t>to </a:t>
            </a:r>
            <a:r>
              <a:rPr sz="1200" spc="-10" dirty="0">
                <a:solidFill>
                  <a:schemeClr val="bg1"/>
                </a:solidFill>
                <a:latin typeface="Calibri"/>
                <a:cs typeface="Calibri"/>
              </a:rPr>
              <a:t>overseas</a:t>
            </a:r>
            <a:r>
              <a:rPr sz="1200" spc="-5" dirty="0">
                <a:solidFill>
                  <a:schemeClr val="bg1"/>
                </a:solidFill>
                <a:latin typeface="Calibri"/>
                <a:cs typeface="Calibri"/>
              </a:rPr>
              <a:t> </a:t>
            </a:r>
            <a:r>
              <a:rPr sz="1200" spc="-10" dirty="0">
                <a:solidFill>
                  <a:schemeClr val="bg1"/>
                </a:solidFill>
                <a:latin typeface="Calibri"/>
                <a:cs typeface="Calibri"/>
              </a:rPr>
              <a:t>exchanges/</a:t>
            </a:r>
            <a:r>
              <a:rPr sz="1200" spc="-5" dirty="0">
                <a:solidFill>
                  <a:schemeClr val="bg1"/>
                </a:solidFill>
                <a:latin typeface="Calibri"/>
                <a:cs typeface="Calibri"/>
              </a:rPr>
              <a:t> </a:t>
            </a:r>
            <a:r>
              <a:rPr sz="1200" spc="-10" dirty="0">
                <a:solidFill>
                  <a:schemeClr val="bg1"/>
                </a:solidFill>
                <a:latin typeface="Calibri"/>
                <a:cs typeface="Calibri"/>
              </a:rPr>
              <a:t>overseas</a:t>
            </a:r>
            <a:r>
              <a:rPr sz="1200" spc="-5" dirty="0">
                <a:solidFill>
                  <a:schemeClr val="bg1"/>
                </a:solidFill>
                <a:latin typeface="Calibri"/>
                <a:cs typeface="Calibri"/>
              </a:rPr>
              <a:t> </a:t>
            </a:r>
            <a:r>
              <a:rPr sz="1200" spc="-10" dirty="0">
                <a:solidFill>
                  <a:schemeClr val="bg1"/>
                </a:solidFill>
                <a:latin typeface="Calibri"/>
                <a:cs typeface="Calibri"/>
              </a:rPr>
              <a:t>counterparty.</a:t>
            </a:r>
            <a:endParaRPr sz="1200" dirty="0">
              <a:solidFill>
                <a:schemeClr val="bg1"/>
              </a:solidFill>
              <a:latin typeface="Calibri"/>
              <a:cs typeface="Calibri"/>
            </a:endParaRPr>
          </a:p>
        </p:txBody>
      </p:sp>
      <p:sp>
        <p:nvSpPr>
          <p:cNvPr id="25" name="object 25"/>
          <p:cNvSpPr txBox="1"/>
          <p:nvPr/>
        </p:nvSpPr>
        <p:spPr>
          <a:xfrm>
            <a:off x="7187448" y="4176187"/>
            <a:ext cx="3198495" cy="391160"/>
          </a:xfrm>
          <a:prstGeom prst="rect">
            <a:avLst/>
          </a:prstGeom>
        </p:spPr>
        <p:txBody>
          <a:bodyPr vert="horz" wrap="square" lIns="0" tIns="12700" rIns="0" bIns="0" rtlCol="0">
            <a:spAutoFit/>
          </a:bodyPr>
          <a:lstStyle/>
          <a:p>
            <a:pPr marL="12700" marR="5080">
              <a:lnSpc>
                <a:spcPct val="100000"/>
              </a:lnSpc>
              <a:spcBef>
                <a:spcPts val="100"/>
              </a:spcBef>
            </a:pPr>
            <a:r>
              <a:rPr sz="1200" spc="-10" dirty="0">
                <a:solidFill>
                  <a:schemeClr val="bg1"/>
                </a:solidFill>
                <a:latin typeface="Calibri"/>
                <a:cs typeface="Calibri"/>
              </a:rPr>
              <a:t>Remittances</a:t>
            </a:r>
            <a:r>
              <a:rPr sz="1200" spc="-20" dirty="0">
                <a:solidFill>
                  <a:schemeClr val="bg1"/>
                </a:solidFill>
                <a:latin typeface="Calibri"/>
                <a:cs typeface="Calibri"/>
              </a:rPr>
              <a:t> </a:t>
            </a:r>
            <a:r>
              <a:rPr sz="1200" dirty="0">
                <a:solidFill>
                  <a:schemeClr val="bg1"/>
                </a:solidFill>
                <a:latin typeface="Calibri"/>
                <a:cs typeface="Calibri"/>
              </a:rPr>
              <a:t>for</a:t>
            </a:r>
            <a:r>
              <a:rPr sz="1200" spc="-20" dirty="0">
                <a:solidFill>
                  <a:schemeClr val="bg1"/>
                </a:solidFill>
                <a:latin typeface="Calibri"/>
                <a:cs typeface="Calibri"/>
              </a:rPr>
              <a:t> </a:t>
            </a:r>
            <a:r>
              <a:rPr sz="1200" dirty="0">
                <a:solidFill>
                  <a:schemeClr val="bg1"/>
                </a:solidFill>
                <a:latin typeface="Calibri"/>
                <a:cs typeface="Calibri"/>
              </a:rPr>
              <a:t>purchase</a:t>
            </a:r>
            <a:r>
              <a:rPr sz="1200" spc="-20" dirty="0">
                <a:solidFill>
                  <a:schemeClr val="bg1"/>
                </a:solidFill>
                <a:latin typeface="Calibri"/>
                <a:cs typeface="Calibri"/>
              </a:rPr>
              <a:t> </a:t>
            </a:r>
            <a:r>
              <a:rPr sz="1200" dirty="0">
                <a:solidFill>
                  <a:schemeClr val="bg1"/>
                </a:solidFill>
                <a:latin typeface="Calibri"/>
                <a:cs typeface="Calibri"/>
              </a:rPr>
              <a:t>of</a:t>
            </a:r>
            <a:r>
              <a:rPr sz="1200" spc="-10" dirty="0">
                <a:solidFill>
                  <a:schemeClr val="bg1"/>
                </a:solidFill>
                <a:latin typeface="Calibri"/>
                <a:cs typeface="Calibri"/>
              </a:rPr>
              <a:t> </a:t>
            </a:r>
            <a:r>
              <a:rPr sz="1200" dirty="0">
                <a:solidFill>
                  <a:schemeClr val="bg1"/>
                </a:solidFill>
                <a:latin typeface="Calibri"/>
                <a:cs typeface="Calibri"/>
              </a:rPr>
              <a:t>FCCBs</a:t>
            </a:r>
            <a:r>
              <a:rPr sz="1200" spc="-25" dirty="0">
                <a:solidFill>
                  <a:schemeClr val="bg1"/>
                </a:solidFill>
                <a:latin typeface="Calibri"/>
                <a:cs typeface="Calibri"/>
              </a:rPr>
              <a:t> </a:t>
            </a:r>
            <a:r>
              <a:rPr sz="1200" dirty="0">
                <a:solidFill>
                  <a:schemeClr val="bg1"/>
                </a:solidFill>
                <a:latin typeface="Calibri"/>
                <a:cs typeface="Calibri"/>
              </a:rPr>
              <a:t>issued</a:t>
            </a:r>
            <a:r>
              <a:rPr sz="1200" spc="-15" dirty="0">
                <a:solidFill>
                  <a:schemeClr val="bg1"/>
                </a:solidFill>
                <a:latin typeface="Calibri"/>
                <a:cs typeface="Calibri"/>
              </a:rPr>
              <a:t> </a:t>
            </a:r>
            <a:r>
              <a:rPr sz="1200" dirty="0">
                <a:solidFill>
                  <a:schemeClr val="bg1"/>
                </a:solidFill>
                <a:latin typeface="Calibri"/>
                <a:cs typeface="Calibri"/>
              </a:rPr>
              <a:t>by</a:t>
            </a:r>
            <a:r>
              <a:rPr sz="1200" spc="-35" dirty="0">
                <a:solidFill>
                  <a:schemeClr val="bg1"/>
                </a:solidFill>
                <a:latin typeface="Calibri"/>
                <a:cs typeface="Calibri"/>
              </a:rPr>
              <a:t> </a:t>
            </a:r>
            <a:r>
              <a:rPr sz="1200" spc="-10" dirty="0">
                <a:solidFill>
                  <a:schemeClr val="bg1"/>
                </a:solidFill>
                <a:latin typeface="Calibri"/>
                <a:cs typeface="Calibri"/>
              </a:rPr>
              <a:t>Indian </a:t>
            </a:r>
            <a:r>
              <a:rPr sz="1200" dirty="0">
                <a:solidFill>
                  <a:schemeClr val="bg1"/>
                </a:solidFill>
                <a:latin typeface="Calibri"/>
                <a:cs typeface="Calibri"/>
              </a:rPr>
              <a:t>companies</a:t>
            </a:r>
            <a:r>
              <a:rPr sz="1200" spc="-20" dirty="0">
                <a:solidFill>
                  <a:schemeClr val="bg1"/>
                </a:solidFill>
                <a:latin typeface="Calibri"/>
                <a:cs typeface="Calibri"/>
              </a:rPr>
              <a:t> </a:t>
            </a:r>
            <a:r>
              <a:rPr sz="1200" dirty="0">
                <a:solidFill>
                  <a:schemeClr val="bg1"/>
                </a:solidFill>
                <a:latin typeface="Calibri"/>
                <a:cs typeface="Calibri"/>
              </a:rPr>
              <a:t>in</a:t>
            </a:r>
            <a:r>
              <a:rPr sz="1200" spc="-30" dirty="0">
                <a:solidFill>
                  <a:schemeClr val="bg1"/>
                </a:solidFill>
                <a:latin typeface="Calibri"/>
                <a:cs typeface="Calibri"/>
              </a:rPr>
              <a:t> </a:t>
            </a:r>
            <a:r>
              <a:rPr sz="1200" dirty="0">
                <a:solidFill>
                  <a:schemeClr val="bg1"/>
                </a:solidFill>
                <a:latin typeface="Calibri"/>
                <a:cs typeface="Calibri"/>
              </a:rPr>
              <a:t>the</a:t>
            </a:r>
            <a:r>
              <a:rPr sz="1200" spc="-20" dirty="0">
                <a:solidFill>
                  <a:schemeClr val="bg1"/>
                </a:solidFill>
                <a:latin typeface="Calibri"/>
                <a:cs typeface="Calibri"/>
              </a:rPr>
              <a:t> </a:t>
            </a:r>
            <a:r>
              <a:rPr sz="1200" spc="-10" dirty="0">
                <a:solidFill>
                  <a:schemeClr val="bg1"/>
                </a:solidFill>
                <a:latin typeface="Calibri"/>
                <a:cs typeface="Calibri"/>
              </a:rPr>
              <a:t>overseas</a:t>
            </a:r>
            <a:r>
              <a:rPr sz="1200" spc="-20" dirty="0">
                <a:solidFill>
                  <a:schemeClr val="bg1"/>
                </a:solidFill>
                <a:latin typeface="Calibri"/>
                <a:cs typeface="Calibri"/>
              </a:rPr>
              <a:t> </a:t>
            </a:r>
            <a:r>
              <a:rPr sz="1200" dirty="0">
                <a:solidFill>
                  <a:schemeClr val="bg1"/>
                </a:solidFill>
                <a:latin typeface="Calibri"/>
                <a:cs typeface="Calibri"/>
              </a:rPr>
              <a:t>secondary</a:t>
            </a:r>
            <a:r>
              <a:rPr sz="1200" spc="-25" dirty="0">
                <a:solidFill>
                  <a:schemeClr val="bg1"/>
                </a:solidFill>
                <a:latin typeface="Calibri"/>
                <a:cs typeface="Calibri"/>
              </a:rPr>
              <a:t> </a:t>
            </a:r>
            <a:r>
              <a:rPr sz="1200" spc="-10" dirty="0">
                <a:solidFill>
                  <a:schemeClr val="bg1"/>
                </a:solidFill>
                <a:latin typeface="Calibri"/>
                <a:cs typeface="Calibri"/>
              </a:rPr>
              <a:t>market.</a:t>
            </a:r>
            <a:endParaRPr sz="1200" dirty="0">
              <a:solidFill>
                <a:schemeClr val="bg1"/>
              </a:solidFill>
              <a:latin typeface="Calibri"/>
              <a:cs typeface="Calibri"/>
            </a:endParaRPr>
          </a:p>
        </p:txBody>
      </p:sp>
      <p:sp>
        <p:nvSpPr>
          <p:cNvPr id="26" name="object 26"/>
          <p:cNvSpPr txBox="1"/>
          <p:nvPr/>
        </p:nvSpPr>
        <p:spPr>
          <a:xfrm>
            <a:off x="5151638" y="5095698"/>
            <a:ext cx="2035810" cy="391160"/>
          </a:xfrm>
          <a:prstGeom prst="rect">
            <a:avLst/>
          </a:prstGeom>
        </p:spPr>
        <p:txBody>
          <a:bodyPr vert="horz" wrap="square" lIns="0" tIns="12700" rIns="0" bIns="0" rtlCol="0">
            <a:spAutoFit/>
          </a:bodyPr>
          <a:lstStyle/>
          <a:p>
            <a:pPr marL="12700" marR="5080">
              <a:lnSpc>
                <a:spcPct val="100000"/>
              </a:lnSpc>
              <a:spcBef>
                <a:spcPts val="100"/>
              </a:spcBef>
            </a:pPr>
            <a:r>
              <a:rPr sz="1200" spc="-10" dirty="0">
                <a:solidFill>
                  <a:schemeClr val="bg1"/>
                </a:solidFill>
                <a:latin typeface="Calibri"/>
                <a:cs typeface="Calibri"/>
              </a:rPr>
              <a:t>Remittance</a:t>
            </a:r>
            <a:r>
              <a:rPr sz="1200" spc="-25" dirty="0">
                <a:solidFill>
                  <a:schemeClr val="bg1"/>
                </a:solidFill>
                <a:latin typeface="Calibri"/>
                <a:cs typeface="Calibri"/>
              </a:rPr>
              <a:t> </a:t>
            </a:r>
            <a:r>
              <a:rPr sz="1200" dirty="0">
                <a:solidFill>
                  <a:schemeClr val="bg1"/>
                </a:solidFill>
                <a:latin typeface="Calibri"/>
                <a:cs typeface="Calibri"/>
              </a:rPr>
              <a:t>for</a:t>
            </a:r>
            <a:r>
              <a:rPr sz="1200" spc="-10" dirty="0">
                <a:solidFill>
                  <a:schemeClr val="bg1"/>
                </a:solidFill>
                <a:latin typeface="Calibri"/>
                <a:cs typeface="Calibri"/>
              </a:rPr>
              <a:t> </a:t>
            </a:r>
            <a:r>
              <a:rPr sz="1200" dirty="0">
                <a:solidFill>
                  <a:schemeClr val="bg1"/>
                </a:solidFill>
                <a:latin typeface="Calibri"/>
                <a:cs typeface="Calibri"/>
              </a:rPr>
              <a:t>trading</a:t>
            </a:r>
            <a:r>
              <a:rPr sz="1200" spc="-40" dirty="0">
                <a:solidFill>
                  <a:schemeClr val="bg1"/>
                </a:solidFill>
                <a:latin typeface="Calibri"/>
                <a:cs typeface="Calibri"/>
              </a:rPr>
              <a:t> </a:t>
            </a:r>
            <a:r>
              <a:rPr sz="1200" dirty="0">
                <a:solidFill>
                  <a:schemeClr val="bg1"/>
                </a:solidFill>
                <a:latin typeface="Calibri"/>
                <a:cs typeface="Calibri"/>
              </a:rPr>
              <a:t>in</a:t>
            </a:r>
            <a:r>
              <a:rPr sz="1200" spc="-20" dirty="0">
                <a:solidFill>
                  <a:schemeClr val="bg1"/>
                </a:solidFill>
                <a:latin typeface="Calibri"/>
                <a:cs typeface="Calibri"/>
              </a:rPr>
              <a:t> </a:t>
            </a:r>
            <a:r>
              <a:rPr sz="1200" spc="-10" dirty="0">
                <a:solidFill>
                  <a:schemeClr val="bg1"/>
                </a:solidFill>
                <a:latin typeface="Calibri"/>
                <a:cs typeface="Calibri"/>
              </a:rPr>
              <a:t>foreign exchange abroad.</a:t>
            </a:r>
            <a:endParaRPr sz="1200">
              <a:solidFill>
                <a:schemeClr val="bg1"/>
              </a:solidFill>
              <a:latin typeface="Calibri"/>
              <a:cs typeface="Calibri"/>
            </a:endParaRPr>
          </a:p>
        </p:txBody>
      </p:sp>
      <p:sp>
        <p:nvSpPr>
          <p:cNvPr id="27" name="object 27"/>
          <p:cNvSpPr txBox="1"/>
          <p:nvPr/>
        </p:nvSpPr>
        <p:spPr>
          <a:xfrm>
            <a:off x="1715678" y="4141135"/>
            <a:ext cx="3249930" cy="756920"/>
          </a:xfrm>
          <a:prstGeom prst="rect">
            <a:avLst/>
          </a:prstGeom>
        </p:spPr>
        <p:txBody>
          <a:bodyPr vert="horz" wrap="square" lIns="0" tIns="12700" rIns="0" bIns="0" rtlCol="0">
            <a:spAutoFit/>
          </a:bodyPr>
          <a:lstStyle/>
          <a:p>
            <a:pPr marL="12700" marR="5080">
              <a:lnSpc>
                <a:spcPct val="100000"/>
              </a:lnSpc>
              <a:spcBef>
                <a:spcPts val="100"/>
              </a:spcBef>
            </a:pPr>
            <a:r>
              <a:rPr sz="1200" dirty="0">
                <a:solidFill>
                  <a:schemeClr val="bg1"/>
                </a:solidFill>
                <a:latin typeface="Calibri"/>
                <a:cs typeface="Calibri"/>
              </a:rPr>
              <a:t>Capital</a:t>
            </a:r>
            <a:r>
              <a:rPr sz="1200" spc="-40" dirty="0">
                <a:solidFill>
                  <a:schemeClr val="bg1"/>
                </a:solidFill>
                <a:latin typeface="Calibri"/>
                <a:cs typeface="Calibri"/>
              </a:rPr>
              <a:t> </a:t>
            </a:r>
            <a:r>
              <a:rPr sz="1200" dirty="0">
                <a:solidFill>
                  <a:schemeClr val="bg1"/>
                </a:solidFill>
                <a:latin typeface="Calibri"/>
                <a:cs typeface="Calibri"/>
              </a:rPr>
              <a:t>account</a:t>
            </a:r>
            <a:r>
              <a:rPr sz="1200" spc="-20" dirty="0">
                <a:solidFill>
                  <a:schemeClr val="bg1"/>
                </a:solidFill>
                <a:latin typeface="Calibri"/>
                <a:cs typeface="Calibri"/>
              </a:rPr>
              <a:t> </a:t>
            </a:r>
            <a:r>
              <a:rPr sz="1200" spc="-10" dirty="0">
                <a:solidFill>
                  <a:schemeClr val="bg1"/>
                </a:solidFill>
                <a:latin typeface="Calibri"/>
                <a:cs typeface="Calibri"/>
              </a:rPr>
              <a:t>remittances,</a:t>
            </a:r>
            <a:r>
              <a:rPr sz="1200" spc="-30" dirty="0">
                <a:solidFill>
                  <a:schemeClr val="bg1"/>
                </a:solidFill>
                <a:latin typeface="Calibri"/>
                <a:cs typeface="Calibri"/>
              </a:rPr>
              <a:t> </a:t>
            </a:r>
            <a:r>
              <a:rPr sz="1200" dirty="0">
                <a:solidFill>
                  <a:schemeClr val="bg1"/>
                </a:solidFill>
                <a:latin typeface="Calibri"/>
                <a:cs typeface="Calibri"/>
              </a:rPr>
              <a:t>directly</a:t>
            </a:r>
            <a:r>
              <a:rPr sz="1200" spc="-40" dirty="0">
                <a:solidFill>
                  <a:schemeClr val="bg1"/>
                </a:solidFill>
                <a:latin typeface="Calibri"/>
                <a:cs typeface="Calibri"/>
              </a:rPr>
              <a:t> </a:t>
            </a:r>
            <a:r>
              <a:rPr sz="1200" dirty="0">
                <a:solidFill>
                  <a:schemeClr val="bg1"/>
                </a:solidFill>
                <a:latin typeface="Calibri"/>
                <a:cs typeface="Calibri"/>
              </a:rPr>
              <a:t>or</a:t>
            </a:r>
            <a:r>
              <a:rPr sz="1200" spc="-20" dirty="0">
                <a:solidFill>
                  <a:schemeClr val="bg1"/>
                </a:solidFill>
                <a:latin typeface="Calibri"/>
                <a:cs typeface="Calibri"/>
              </a:rPr>
              <a:t> </a:t>
            </a:r>
            <a:r>
              <a:rPr sz="1200" spc="-10" dirty="0">
                <a:solidFill>
                  <a:schemeClr val="bg1"/>
                </a:solidFill>
                <a:latin typeface="Calibri"/>
                <a:cs typeface="Calibri"/>
              </a:rPr>
              <a:t>indirectly,</a:t>
            </a:r>
            <a:r>
              <a:rPr sz="1200" spc="-40" dirty="0">
                <a:solidFill>
                  <a:schemeClr val="bg1"/>
                </a:solidFill>
                <a:latin typeface="Calibri"/>
                <a:cs typeface="Calibri"/>
              </a:rPr>
              <a:t> </a:t>
            </a:r>
            <a:r>
              <a:rPr sz="1200" spc="-25" dirty="0">
                <a:solidFill>
                  <a:schemeClr val="bg1"/>
                </a:solidFill>
                <a:latin typeface="Calibri"/>
                <a:cs typeface="Calibri"/>
              </a:rPr>
              <a:t>to </a:t>
            </a:r>
            <a:r>
              <a:rPr sz="1200" dirty="0">
                <a:solidFill>
                  <a:schemeClr val="bg1"/>
                </a:solidFill>
                <a:latin typeface="Calibri"/>
                <a:cs typeface="Calibri"/>
              </a:rPr>
              <a:t>countries</a:t>
            </a:r>
            <a:r>
              <a:rPr sz="1200" spc="-30" dirty="0">
                <a:solidFill>
                  <a:schemeClr val="bg1"/>
                </a:solidFill>
                <a:latin typeface="Calibri"/>
                <a:cs typeface="Calibri"/>
              </a:rPr>
              <a:t> </a:t>
            </a:r>
            <a:r>
              <a:rPr sz="1200" dirty="0">
                <a:solidFill>
                  <a:schemeClr val="bg1"/>
                </a:solidFill>
                <a:latin typeface="Calibri"/>
                <a:cs typeface="Calibri"/>
              </a:rPr>
              <a:t>identified</a:t>
            </a:r>
            <a:r>
              <a:rPr sz="1200" spc="-35" dirty="0">
                <a:solidFill>
                  <a:schemeClr val="bg1"/>
                </a:solidFill>
                <a:latin typeface="Calibri"/>
                <a:cs typeface="Calibri"/>
              </a:rPr>
              <a:t> </a:t>
            </a:r>
            <a:r>
              <a:rPr sz="1200" dirty="0">
                <a:solidFill>
                  <a:schemeClr val="bg1"/>
                </a:solidFill>
                <a:latin typeface="Calibri"/>
                <a:cs typeface="Calibri"/>
              </a:rPr>
              <a:t>by</a:t>
            </a:r>
            <a:r>
              <a:rPr sz="1200" spc="-50" dirty="0">
                <a:solidFill>
                  <a:schemeClr val="bg1"/>
                </a:solidFill>
                <a:latin typeface="Calibri"/>
                <a:cs typeface="Calibri"/>
              </a:rPr>
              <a:t> </a:t>
            </a:r>
            <a:r>
              <a:rPr sz="1200" dirty="0">
                <a:solidFill>
                  <a:schemeClr val="bg1"/>
                </a:solidFill>
                <a:latin typeface="Calibri"/>
                <a:cs typeface="Calibri"/>
              </a:rPr>
              <a:t>the</a:t>
            </a:r>
            <a:r>
              <a:rPr sz="1200" spc="-25" dirty="0">
                <a:solidFill>
                  <a:schemeClr val="bg1"/>
                </a:solidFill>
                <a:latin typeface="Calibri"/>
                <a:cs typeface="Calibri"/>
              </a:rPr>
              <a:t> </a:t>
            </a:r>
            <a:r>
              <a:rPr sz="1200" dirty="0">
                <a:solidFill>
                  <a:schemeClr val="bg1"/>
                </a:solidFill>
                <a:latin typeface="Calibri"/>
                <a:cs typeface="Calibri"/>
              </a:rPr>
              <a:t>Financial</a:t>
            </a:r>
            <a:r>
              <a:rPr sz="1200" spc="-35" dirty="0">
                <a:solidFill>
                  <a:schemeClr val="bg1"/>
                </a:solidFill>
                <a:latin typeface="Calibri"/>
                <a:cs typeface="Calibri"/>
              </a:rPr>
              <a:t> </a:t>
            </a:r>
            <a:r>
              <a:rPr sz="1200" dirty="0">
                <a:solidFill>
                  <a:schemeClr val="bg1"/>
                </a:solidFill>
                <a:latin typeface="Calibri"/>
                <a:cs typeface="Calibri"/>
              </a:rPr>
              <a:t>Action</a:t>
            </a:r>
            <a:r>
              <a:rPr sz="1200" spc="-25" dirty="0">
                <a:solidFill>
                  <a:schemeClr val="bg1"/>
                </a:solidFill>
                <a:latin typeface="Calibri"/>
                <a:cs typeface="Calibri"/>
              </a:rPr>
              <a:t> </a:t>
            </a:r>
            <a:r>
              <a:rPr sz="1200" spc="-20" dirty="0">
                <a:solidFill>
                  <a:schemeClr val="bg1"/>
                </a:solidFill>
                <a:latin typeface="Calibri"/>
                <a:cs typeface="Calibri"/>
              </a:rPr>
              <a:t>Task </a:t>
            </a:r>
            <a:r>
              <a:rPr sz="1200" dirty="0">
                <a:solidFill>
                  <a:schemeClr val="bg1"/>
                </a:solidFill>
                <a:latin typeface="Calibri"/>
                <a:cs typeface="Calibri"/>
              </a:rPr>
              <a:t>Force</a:t>
            </a:r>
            <a:r>
              <a:rPr sz="1200" spc="-30" dirty="0">
                <a:solidFill>
                  <a:schemeClr val="bg1"/>
                </a:solidFill>
                <a:latin typeface="Calibri"/>
                <a:cs typeface="Calibri"/>
              </a:rPr>
              <a:t> </a:t>
            </a:r>
            <a:r>
              <a:rPr sz="1200" spc="-25" dirty="0">
                <a:solidFill>
                  <a:schemeClr val="bg1"/>
                </a:solidFill>
                <a:latin typeface="Calibri"/>
                <a:cs typeface="Calibri"/>
              </a:rPr>
              <a:t>(FATF) </a:t>
            </a:r>
            <a:r>
              <a:rPr sz="1200" dirty="0">
                <a:solidFill>
                  <a:schemeClr val="bg1"/>
                </a:solidFill>
                <a:latin typeface="Calibri"/>
                <a:cs typeface="Calibri"/>
              </a:rPr>
              <a:t>as</a:t>
            </a:r>
            <a:r>
              <a:rPr sz="1200" spc="-25" dirty="0">
                <a:solidFill>
                  <a:schemeClr val="bg1"/>
                </a:solidFill>
                <a:latin typeface="Calibri"/>
                <a:cs typeface="Calibri"/>
              </a:rPr>
              <a:t> </a:t>
            </a:r>
            <a:r>
              <a:rPr sz="1200" dirty="0">
                <a:solidFill>
                  <a:schemeClr val="bg1"/>
                </a:solidFill>
                <a:latin typeface="Calibri"/>
                <a:cs typeface="Calibri"/>
              </a:rPr>
              <a:t>“non-</a:t>
            </a:r>
            <a:r>
              <a:rPr sz="1200" spc="-40" dirty="0">
                <a:solidFill>
                  <a:schemeClr val="bg1"/>
                </a:solidFill>
                <a:latin typeface="Calibri"/>
                <a:cs typeface="Calibri"/>
              </a:rPr>
              <a:t> </a:t>
            </a:r>
            <a:r>
              <a:rPr sz="1200" spc="-10" dirty="0">
                <a:solidFill>
                  <a:schemeClr val="bg1"/>
                </a:solidFill>
                <a:latin typeface="Calibri"/>
                <a:cs typeface="Calibri"/>
              </a:rPr>
              <a:t>cooperative</a:t>
            </a:r>
            <a:r>
              <a:rPr sz="1200" spc="-25" dirty="0">
                <a:solidFill>
                  <a:schemeClr val="bg1"/>
                </a:solidFill>
                <a:latin typeface="Calibri"/>
                <a:cs typeface="Calibri"/>
              </a:rPr>
              <a:t> </a:t>
            </a:r>
            <a:r>
              <a:rPr sz="1200" dirty="0">
                <a:solidFill>
                  <a:schemeClr val="bg1"/>
                </a:solidFill>
                <a:latin typeface="Calibri"/>
                <a:cs typeface="Calibri"/>
              </a:rPr>
              <a:t>countries</a:t>
            </a:r>
            <a:r>
              <a:rPr sz="1200" spc="-30" dirty="0">
                <a:solidFill>
                  <a:schemeClr val="bg1"/>
                </a:solidFill>
                <a:latin typeface="Calibri"/>
                <a:cs typeface="Calibri"/>
              </a:rPr>
              <a:t> </a:t>
            </a:r>
            <a:r>
              <a:rPr sz="1200" spc="-25" dirty="0">
                <a:solidFill>
                  <a:schemeClr val="bg1"/>
                </a:solidFill>
                <a:latin typeface="Calibri"/>
                <a:cs typeface="Calibri"/>
              </a:rPr>
              <a:t>and </a:t>
            </a:r>
            <a:r>
              <a:rPr sz="1200" spc="-20" dirty="0">
                <a:solidFill>
                  <a:schemeClr val="bg1"/>
                </a:solidFill>
                <a:latin typeface="Calibri"/>
                <a:cs typeface="Calibri"/>
              </a:rPr>
              <a:t>territories”, </a:t>
            </a:r>
            <a:r>
              <a:rPr sz="1200" dirty="0">
                <a:solidFill>
                  <a:schemeClr val="bg1"/>
                </a:solidFill>
                <a:latin typeface="Calibri"/>
                <a:cs typeface="Calibri"/>
              </a:rPr>
              <a:t>from time to</a:t>
            </a:r>
            <a:r>
              <a:rPr sz="1200" spc="-5" dirty="0">
                <a:solidFill>
                  <a:schemeClr val="bg1"/>
                </a:solidFill>
                <a:latin typeface="Calibri"/>
                <a:cs typeface="Calibri"/>
              </a:rPr>
              <a:t> </a:t>
            </a:r>
            <a:r>
              <a:rPr sz="1200" spc="-20" dirty="0">
                <a:solidFill>
                  <a:schemeClr val="bg1"/>
                </a:solidFill>
                <a:latin typeface="Calibri"/>
                <a:cs typeface="Calibri"/>
              </a:rPr>
              <a:t>time.</a:t>
            </a:r>
            <a:endParaRPr sz="1200" dirty="0">
              <a:solidFill>
                <a:schemeClr val="bg1"/>
              </a:solidFill>
              <a:latin typeface="Calibri"/>
              <a:cs typeface="Calibri"/>
            </a:endParaRPr>
          </a:p>
        </p:txBody>
      </p:sp>
      <p:sp>
        <p:nvSpPr>
          <p:cNvPr id="28" name="object 28"/>
          <p:cNvSpPr txBox="1"/>
          <p:nvPr/>
        </p:nvSpPr>
        <p:spPr>
          <a:xfrm>
            <a:off x="1727261" y="2937938"/>
            <a:ext cx="3307079" cy="782265"/>
          </a:xfrm>
          <a:prstGeom prst="rect">
            <a:avLst/>
          </a:prstGeom>
        </p:spPr>
        <p:txBody>
          <a:bodyPr vert="horz" wrap="square" lIns="0" tIns="12700" rIns="0" bIns="0" rtlCol="0">
            <a:spAutoFit/>
          </a:bodyPr>
          <a:lstStyle/>
          <a:p>
            <a:pPr marL="12700" marR="5080">
              <a:lnSpc>
                <a:spcPct val="100000"/>
              </a:lnSpc>
              <a:spcBef>
                <a:spcPts val="100"/>
              </a:spcBef>
            </a:pPr>
            <a:r>
              <a:rPr sz="1200" spc="-10" dirty="0">
                <a:solidFill>
                  <a:schemeClr val="bg1"/>
                </a:solidFill>
                <a:latin typeface="Calibri"/>
                <a:cs typeface="Calibri"/>
              </a:rPr>
              <a:t>Remittances</a:t>
            </a:r>
            <a:r>
              <a:rPr sz="1200" spc="-25" dirty="0">
                <a:solidFill>
                  <a:schemeClr val="bg1"/>
                </a:solidFill>
                <a:latin typeface="Calibri"/>
                <a:cs typeface="Calibri"/>
              </a:rPr>
              <a:t> </a:t>
            </a:r>
            <a:r>
              <a:rPr sz="1200" dirty="0">
                <a:solidFill>
                  <a:schemeClr val="bg1"/>
                </a:solidFill>
                <a:latin typeface="Calibri"/>
                <a:cs typeface="Calibri"/>
              </a:rPr>
              <a:t>directly</a:t>
            </a:r>
            <a:r>
              <a:rPr sz="1200" spc="-30" dirty="0">
                <a:solidFill>
                  <a:schemeClr val="bg1"/>
                </a:solidFill>
                <a:latin typeface="Calibri"/>
                <a:cs typeface="Calibri"/>
              </a:rPr>
              <a:t> </a:t>
            </a:r>
            <a:r>
              <a:rPr sz="1200" dirty="0">
                <a:solidFill>
                  <a:schemeClr val="bg1"/>
                </a:solidFill>
                <a:latin typeface="Calibri"/>
                <a:cs typeface="Calibri"/>
              </a:rPr>
              <a:t>or</a:t>
            </a:r>
            <a:r>
              <a:rPr sz="1200" spc="-35" dirty="0">
                <a:solidFill>
                  <a:schemeClr val="bg1"/>
                </a:solidFill>
                <a:latin typeface="Calibri"/>
                <a:cs typeface="Calibri"/>
              </a:rPr>
              <a:t> </a:t>
            </a:r>
            <a:r>
              <a:rPr sz="1200" dirty="0">
                <a:solidFill>
                  <a:schemeClr val="bg1"/>
                </a:solidFill>
                <a:latin typeface="Calibri"/>
                <a:cs typeface="Calibri"/>
              </a:rPr>
              <a:t>indirectly</a:t>
            </a:r>
            <a:r>
              <a:rPr sz="1200" spc="-30" dirty="0">
                <a:solidFill>
                  <a:schemeClr val="bg1"/>
                </a:solidFill>
                <a:latin typeface="Calibri"/>
                <a:cs typeface="Calibri"/>
              </a:rPr>
              <a:t> </a:t>
            </a:r>
            <a:r>
              <a:rPr sz="1200" dirty="0">
                <a:solidFill>
                  <a:schemeClr val="bg1"/>
                </a:solidFill>
                <a:latin typeface="Calibri"/>
                <a:cs typeface="Calibri"/>
              </a:rPr>
              <a:t>to</a:t>
            </a:r>
            <a:r>
              <a:rPr sz="1200" spc="-25" dirty="0">
                <a:solidFill>
                  <a:schemeClr val="bg1"/>
                </a:solidFill>
                <a:latin typeface="Calibri"/>
                <a:cs typeface="Calibri"/>
              </a:rPr>
              <a:t> </a:t>
            </a:r>
            <a:r>
              <a:rPr sz="1200" dirty="0">
                <a:solidFill>
                  <a:schemeClr val="bg1"/>
                </a:solidFill>
                <a:latin typeface="Calibri"/>
                <a:cs typeface="Calibri"/>
              </a:rPr>
              <a:t>those</a:t>
            </a:r>
            <a:r>
              <a:rPr sz="1200" spc="-20" dirty="0">
                <a:solidFill>
                  <a:schemeClr val="bg1"/>
                </a:solidFill>
                <a:latin typeface="Calibri"/>
                <a:cs typeface="Calibri"/>
              </a:rPr>
              <a:t> </a:t>
            </a:r>
            <a:r>
              <a:rPr sz="1200" spc="-10" dirty="0">
                <a:solidFill>
                  <a:schemeClr val="bg1"/>
                </a:solidFill>
                <a:latin typeface="Calibri"/>
                <a:cs typeface="Calibri"/>
              </a:rPr>
              <a:t>individuals </a:t>
            </a:r>
            <a:r>
              <a:rPr sz="1400" dirty="0">
                <a:solidFill>
                  <a:schemeClr val="bg1"/>
                </a:solidFill>
                <a:latin typeface="Calibri"/>
                <a:cs typeface="Calibri"/>
              </a:rPr>
              <a:t>and</a:t>
            </a:r>
            <a:r>
              <a:rPr sz="1200" spc="-25" dirty="0">
                <a:solidFill>
                  <a:schemeClr val="bg1"/>
                </a:solidFill>
                <a:latin typeface="Calibri"/>
                <a:cs typeface="Calibri"/>
              </a:rPr>
              <a:t> </a:t>
            </a:r>
            <a:r>
              <a:rPr sz="1200" i="1" dirty="0">
                <a:solidFill>
                  <a:schemeClr val="bg1"/>
                </a:solidFill>
                <a:latin typeface="Calibri"/>
                <a:cs typeface="Calibri"/>
              </a:rPr>
              <a:t>entities</a:t>
            </a:r>
            <a:r>
              <a:rPr sz="1200" i="1" spc="-20" dirty="0">
                <a:solidFill>
                  <a:schemeClr val="bg1"/>
                </a:solidFill>
                <a:latin typeface="Calibri"/>
                <a:cs typeface="Calibri"/>
              </a:rPr>
              <a:t> </a:t>
            </a:r>
            <a:r>
              <a:rPr sz="1200" i="1" dirty="0">
                <a:solidFill>
                  <a:schemeClr val="bg1"/>
                </a:solidFill>
                <a:latin typeface="Calibri"/>
                <a:cs typeface="Calibri"/>
              </a:rPr>
              <a:t>identified</a:t>
            </a:r>
            <a:r>
              <a:rPr sz="1200" i="1" spc="-35" dirty="0">
                <a:solidFill>
                  <a:schemeClr val="bg1"/>
                </a:solidFill>
                <a:latin typeface="Calibri"/>
                <a:cs typeface="Calibri"/>
              </a:rPr>
              <a:t> </a:t>
            </a:r>
            <a:r>
              <a:rPr sz="1200" i="1" dirty="0">
                <a:solidFill>
                  <a:schemeClr val="bg1"/>
                </a:solidFill>
                <a:latin typeface="Calibri"/>
                <a:cs typeface="Calibri"/>
              </a:rPr>
              <a:t>as</a:t>
            </a:r>
            <a:r>
              <a:rPr sz="1200" i="1" spc="-10" dirty="0">
                <a:solidFill>
                  <a:schemeClr val="bg1"/>
                </a:solidFill>
                <a:latin typeface="Calibri"/>
                <a:cs typeface="Calibri"/>
              </a:rPr>
              <a:t> </a:t>
            </a:r>
            <a:r>
              <a:rPr sz="1200" i="1" dirty="0">
                <a:solidFill>
                  <a:schemeClr val="bg1"/>
                </a:solidFill>
                <a:latin typeface="Calibri"/>
                <a:cs typeface="Calibri"/>
              </a:rPr>
              <a:t>posing</a:t>
            </a:r>
            <a:r>
              <a:rPr sz="1200" i="1" spc="-15" dirty="0">
                <a:solidFill>
                  <a:schemeClr val="bg1"/>
                </a:solidFill>
                <a:latin typeface="Calibri"/>
                <a:cs typeface="Calibri"/>
              </a:rPr>
              <a:t> </a:t>
            </a:r>
            <a:r>
              <a:rPr sz="1200" i="1" spc="-10" dirty="0">
                <a:solidFill>
                  <a:schemeClr val="bg1"/>
                </a:solidFill>
                <a:latin typeface="Calibri"/>
                <a:cs typeface="Calibri"/>
              </a:rPr>
              <a:t>significant</a:t>
            </a:r>
            <a:r>
              <a:rPr sz="1200" i="1" spc="-15" dirty="0">
                <a:solidFill>
                  <a:schemeClr val="bg1"/>
                </a:solidFill>
                <a:latin typeface="Calibri"/>
                <a:cs typeface="Calibri"/>
              </a:rPr>
              <a:t> </a:t>
            </a:r>
            <a:r>
              <a:rPr sz="1200" i="1" dirty="0">
                <a:solidFill>
                  <a:schemeClr val="bg1"/>
                </a:solidFill>
                <a:latin typeface="Calibri"/>
                <a:cs typeface="Calibri"/>
              </a:rPr>
              <a:t>risk</a:t>
            </a:r>
            <a:r>
              <a:rPr sz="1200" i="1" spc="-10" dirty="0">
                <a:solidFill>
                  <a:schemeClr val="bg1"/>
                </a:solidFill>
                <a:latin typeface="Calibri"/>
                <a:cs typeface="Calibri"/>
              </a:rPr>
              <a:t> </a:t>
            </a:r>
            <a:r>
              <a:rPr sz="1200" i="1" spc="-25" dirty="0">
                <a:solidFill>
                  <a:schemeClr val="bg1"/>
                </a:solidFill>
                <a:latin typeface="Calibri"/>
                <a:cs typeface="Calibri"/>
              </a:rPr>
              <a:t>of </a:t>
            </a:r>
            <a:r>
              <a:rPr sz="1200" i="1" spc="-10" dirty="0">
                <a:solidFill>
                  <a:schemeClr val="bg1"/>
                </a:solidFill>
                <a:latin typeface="Calibri"/>
                <a:cs typeface="Calibri"/>
              </a:rPr>
              <a:t>committing</a:t>
            </a:r>
            <a:r>
              <a:rPr sz="1200" i="1" spc="-15" dirty="0">
                <a:solidFill>
                  <a:schemeClr val="bg1"/>
                </a:solidFill>
                <a:latin typeface="Calibri"/>
                <a:cs typeface="Calibri"/>
              </a:rPr>
              <a:t> </a:t>
            </a:r>
            <a:r>
              <a:rPr sz="1200" i="1" dirty="0">
                <a:solidFill>
                  <a:schemeClr val="bg1"/>
                </a:solidFill>
                <a:latin typeface="Calibri"/>
                <a:cs typeface="Calibri"/>
              </a:rPr>
              <a:t>acts</a:t>
            </a:r>
            <a:r>
              <a:rPr sz="1200" i="1" spc="-15" dirty="0">
                <a:solidFill>
                  <a:schemeClr val="bg1"/>
                </a:solidFill>
                <a:latin typeface="Calibri"/>
                <a:cs typeface="Calibri"/>
              </a:rPr>
              <a:t> </a:t>
            </a:r>
            <a:r>
              <a:rPr sz="1200" i="1" dirty="0">
                <a:solidFill>
                  <a:schemeClr val="bg1"/>
                </a:solidFill>
                <a:latin typeface="Calibri"/>
                <a:cs typeface="Calibri"/>
              </a:rPr>
              <a:t>of</a:t>
            </a:r>
            <a:r>
              <a:rPr sz="1200" i="1" spc="-15" dirty="0">
                <a:solidFill>
                  <a:schemeClr val="bg1"/>
                </a:solidFill>
                <a:latin typeface="Calibri"/>
                <a:cs typeface="Calibri"/>
              </a:rPr>
              <a:t> </a:t>
            </a:r>
            <a:r>
              <a:rPr sz="1200" i="1" dirty="0">
                <a:solidFill>
                  <a:schemeClr val="bg1"/>
                </a:solidFill>
                <a:latin typeface="Calibri"/>
                <a:cs typeface="Calibri"/>
              </a:rPr>
              <a:t>terrorism</a:t>
            </a:r>
            <a:r>
              <a:rPr sz="1200" i="1" spc="-30" dirty="0">
                <a:solidFill>
                  <a:schemeClr val="bg1"/>
                </a:solidFill>
                <a:latin typeface="Calibri"/>
                <a:cs typeface="Calibri"/>
              </a:rPr>
              <a:t> </a:t>
            </a:r>
            <a:r>
              <a:rPr sz="1200" i="1" dirty="0">
                <a:solidFill>
                  <a:schemeClr val="bg1"/>
                </a:solidFill>
                <a:latin typeface="Calibri"/>
                <a:cs typeface="Calibri"/>
              </a:rPr>
              <a:t>as</a:t>
            </a:r>
            <a:r>
              <a:rPr sz="1200" i="1" spc="-15" dirty="0">
                <a:solidFill>
                  <a:schemeClr val="bg1"/>
                </a:solidFill>
                <a:latin typeface="Calibri"/>
                <a:cs typeface="Calibri"/>
              </a:rPr>
              <a:t> </a:t>
            </a:r>
            <a:r>
              <a:rPr sz="1200" i="1" dirty="0">
                <a:solidFill>
                  <a:schemeClr val="bg1"/>
                </a:solidFill>
                <a:latin typeface="Calibri"/>
                <a:cs typeface="Calibri"/>
              </a:rPr>
              <a:t>advised</a:t>
            </a:r>
            <a:r>
              <a:rPr sz="1200" i="1" spc="-20" dirty="0">
                <a:solidFill>
                  <a:schemeClr val="bg1"/>
                </a:solidFill>
                <a:latin typeface="Calibri"/>
                <a:cs typeface="Calibri"/>
              </a:rPr>
              <a:t> </a:t>
            </a:r>
            <a:r>
              <a:rPr sz="1200" i="1" spc="-10" dirty="0">
                <a:solidFill>
                  <a:schemeClr val="bg1"/>
                </a:solidFill>
                <a:latin typeface="Calibri"/>
                <a:cs typeface="Calibri"/>
              </a:rPr>
              <a:t>separately</a:t>
            </a:r>
            <a:r>
              <a:rPr sz="1200" i="1" spc="500" dirty="0">
                <a:solidFill>
                  <a:schemeClr val="bg1"/>
                </a:solidFill>
                <a:latin typeface="Calibri"/>
                <a:cs typeface="Calibri"/>
              </a:rPr>
              <a:t> </a:t>
            </a:r>
            <a:r>
              <a:rPr sz="1200" i="1" dirty="0">
                <a:solidFill>
                  <a:schemeClr val="bg1"/>
                </a:solidFill>
                <a:latin typeface="Calibri"/>
                <a:cs typeface="Calibri"/>
              </a:rPr>
              <a:t>by</a:t>
            </a:r>
            <a:r>
              <a:rPr sz="1200" i="1" spc="-20" dirty="0">
                <a:solidFill>
                  <a:schemeClr val="bg1"/>
                </a:solidFill>
                <a:latin typeface="Calibri"/>
                <a:cs typeface="Calibri"/>
              </a:rPr>
              <a:t> </a:t>
            </a:r>
            <a:r>
              <a:rPr sz="1200" i="1" dirty="0">
                <a:solidFill>
                  <a:schemeClr val="bg1"/>
                </a:solidFill>
                <a:latin typeface="Calibri"/>
                <a:cs typeface="Calibri"/>
              </a:rPr>
              <a:t>the</a:t>
            </a:r>
            <a:r>
              <a:rPr sz="1200" i="1" spc="-20" dirty="0">
                <a:solidFill>
                  <a:schemeClr val="bg1"/>
                </a:solidFill>
                <a:latin typeface="Calibri"/>
                <a:cs typeface="Calibri"/>
              </a:rPr>
              <a:t> </a:t>
            </a:r>
            <a:r>
              <a:rPr sz="1200" i="1" dirty="0">
                <a:solidFill>
                  <a:schemeClr val="bg1"/>
                </a:solidFill>
                <a:latin typeface="Calibri"/>
                <a:cs typeface="Calibri"/>
              </a:rPr>
              <a:t>Reserve</a:t>
            </a:r>
            <a:r>
              <a:rPr sz="1200" i="1" spc="-15" dirty="0">
                <a:solidFill>
                  <a:schemeClr val="bg1"/>
                </a:solidFill>
                <a:latin typeface="Calibri"/>
                <a:cs typeface="Calibri"/>
              </a:rPr>
              <a:t> </a:t>
            </a:r>
            <a:r>
              <a:rPr sz="1200" i="1" dirty="0">
                <a:solidFill>
                  <a:schemeClr val="bg1"/>
                </a:solidFill>
                <a:latin typeface="Calibri"/>
                <a:cs typeface="Calibri"/>
              </a:rPr>
              <a:t>Bank</a:t>
            </a:r>
            <a:r>
              <a:rPr sz="1200" i="1" spc="-20" dirty="0">
                <a:solidFill>
                  <a:schemeClr val="bg1"/>
                </a:solidFill>
                <a:latin typeface="Calibri"/>
                <a:cs typeface="Calibri"/>
              </a:rPr>
              <a:t> </a:t>
            </a:r>
            <a:r>
              <a:rPr sz="1200" i="1" dirty="0">
                <a:solidFill>
                  <a:schemeClr val="bg1"/>
                </a:solidFill>
                <a:latin typeface="Calibri"/>
                <a:cs typeface="Calibri"/>
              </a:rPr>
              <a:t>to</a:t>
            </a:r>
            <a:r>
              <a:rPr sz="1200" i="1" spc="-10" dirty="0">
                <a:solidFill>
                  <a:schemeClr val="bg1"/>
                </a:solidFill>
                <a:latin typeface="Calibri"/>
                <a:cs typeface="Calibri"/>
              </a:rPr>
              <a:t> </a:t>
            </a:r>
            <a:r>
              <a:rPr sz="1200" i="1" dirty="0">
                <a:solidFill>
                  <a:schemeClr val="bg1"/>
                </a:solidFill>
                <a:latin typeface="Calibri"/>
                <a:cs typeface="Calibri"/>
              </a:rPr>
              <a:t>the</a:t>
            </a:r>
            <a:r>
              <a:rPr sz="1200" i="1" spc="-20" dirty="0">
                <a:solidFill>
                  <a:schemeClr val="bg1"/>
                </a:solidFill>
                <a:latin typeface="Calibri"/>
                <a:cs typeface="Calibri"/>
              </a:rPr>
              <a:t> </a:t>
            </a:r>
            <a:r>
              <a:rPr sz="1200" i="1" spc="-10" dirty="0">
                <a:solidFill>
                  <a:schemeClr val="bg1"/>
                </a:solidFill>
                <a:latin typeface="Calibri"/>
                <a:cs typeface="Calibri"/>
              </a:rPr>
              <a:t>banks.</a:t>
            </a:r>
            <a:endParaRPr sz="1200" i="1" dirty="0">
              <a:solidFill>
                <a:schemeClr val="bg1"/>
              </a:solidFill>
              <a:latin typeface="Calibri"/>
              <a:cs typeface="Calibri"/>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48CFF78-3700-4C53-A708-73F55C08B7DF}"/>
              </a:ext>
            </a:extLst>
          </p:cNvPr>
          <p:cNvSpPr txBox="1"/>
          <p:nvPr/>
        </p:nvSpPr>
        <p:spPr>
          <a:xfrm>
            <a:off x="970909" y="167170"/>
            <a:ext cx="9811820"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bg1"/>
                </a:solidFill>
                <a:ea typeface="+mj-ea"/>
                <a:cs typeface="Calibri Light" panose="020F0302020204030204" pitchFamily="34" charset="0"/>
              </a:rPr>
              <a:t>TRANSACTIONS UNDER FEMA</a:t>
            </a:r>
          </a:p>
        </p:txBody>
      </p:sp>
      <p:grpSp>
        <p:nvGrpSpPr>
          <p:cNvPr id="2" name="Group 1">
            <a:extLst>
              <a:ext uri="{FF2B5EF4-FFF2-40B4-BE49-F238E27FC236}">
                <a16:creationId xmlns:a16="http://schemas.microsoft.com/office/drawing/2014/main" id="{124E54A8-3952-D82F-E437-A7F89A8A9190}"/>
              </a:ext>
            </a:extLst>
          </p:cNvPr>
          <p:cNvGrpSpPr/>
          <p:nvPr/>
        </p:nvGrpSpPr>
        <p:grpSpPr>
          <a:xfrm>
            <a:off x="7590210" y="1096670"/>
            <a:ext cx="4271034" cy="5632311"/>
            <a:chOff x="-127647" y="924674"/>
            <a:chExt cx="4445362" cy="5003871"/>
          </a:xfrm>
        </p:grpSpPr>
        <p:sp>
          <p:nvSpPr>
            <p:cNvPr id="3" name="TextBox 2">
              <a:extLst>
                <a:ext uri="{FF2B5EF4-FFF2-40B4-BE49-F238E27FC236}">
                  <a16:creationId xmlns:a16="http://schemas.microsoft.com/office/drawing/2014/main" id="{CF133D05-D98A-86F0-DFC8-E37C7DB73FE3}"/>
                </a:ext>
              </a:extLst>
            </p:cNvPr>
            <p:cNvSpPr txBox="1"/>
            <p:nvPr/>
          </p:nvSpPr>
          <p:spPr>
            <a:xfrm>
              <a:off x="-127647" y="924674"/>
              <a:ext cx="4445361" cy="5003871"/>
            </a:xfrm>
            <a:prstGeom prst="rect">
              <a:avLst/>
            </a:prstGeom>
            <a:noFill/>
            <a:ln>
              <a:solidFill>
                <a:schemeClr val="accent6">
                  <a:lumMod val="7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500" b="0" i="0" u="none" strike="noStrike" kern="1200" cap="none" spc="0" normalizeH="0" baseline="0" noProof="0">
                  <a:ln>
                    <a:noFill/>
                  </a:ln>
                  <a:solidFill>
                    <a:prstClr val="white"/>
                  </a:solidFill>
                  <a:effectLst/>
                  <a:uLnTx/>
                  <a:uFillTx/>
                  <a:latin typeface="Calibri"/>
                  <a:ea typeface="+mn-ea"/>
                  <a:cs typeface="+mn-cs"/>
                </a:rPr>
                <a:t>Without the general or special permission of RBI,  no person can:</a:t>
              </a:r>
            </a:p>
            <a:p>
              <a:pPr marL="576263" marR="0" lvl="0" indent="-29368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deal in or transfer any foreign exchange or foreign security to any person not being an authorized person;</a:t>
              </a:r>
            </a:p>
            <a:p>
              <a:pPr marL="576263" marR="0" lvl="0" indent="-29368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endParaRPr>
            </a:p>
            <a:p>
              <a:pPr marL="576263" marR="0" lvl="0" indent="-29368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make any payment to or for the credit of any person resident outside India in any manner;</a:t>
              </a:r>
            </a:p>
            <a:p>
              <a:pPr marL="576263" marR="0" lvl="0" indent="-29368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endParaRPr>
            </a:p>
            <a:p>
              <a:pPr marL="576263" marR="0" lvl="0" indent="-29368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receive otherwise through an authorized person, any payment by order or on behalf of any person resident outside India in any manner.</a:t>
              </a:r>
            </a:p>
            <a:p>
              <a:pPr marL="576263" marR="0" lvl="0" indent="-29368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endParaRPr>
            </a:p>
            <a:p>
              <a:pPr marL="576263" marR="0" lvl="0" indent="-29368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enter into any financial transaction in India as consideration for or in association with acquisition or creation or transfer of a right to acquire, any asset outside India by any person.</a:t>
              </a:r>
            </a:p>
            <a:p>
              <a:pPr marL="576263" marR="0" lvl="0" indent="-29368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5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endParaRPr>
            </a:p>
          </p:txBody>
        </p:sp>
        <p:sp>
          <p:nvSpPr>
            <p:cNvPr id="6" name="Rectangle 5">
              <a:extLst>
                <a:ext uri="{FF2B5EF4-FFF2-40B4-BE49-F238E27FC236}">
                  <a16:creationId xmlns:a16="http://schemas.microsoft.com/office/drawing/2014/main" id="{ECCC48C8-57A9-6CB2-DD98-6FE7C5C5E88C}"/>
                </a:ext>
              </a:extLst>
            </p:cNvPr>
            <p:cNvSpPr/>
            <p:nvPr/>
          </p:nvSpPr>
          <p:spPr>
            <a:xfrm>
              <a:off x="-127646" y="924674"/>
              <a:ext cx="4445361" cy="66782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SECTION 3 RESTRICTIONS</a:t>
              </a:r>
            </a:p>
          </p:txBody>
        </p:sp>
      </p:grpSp>
      <p:sp>
        <p:nvSpPr>
          <p:cNvPr id="13" name="Text Box 4">
            <a:extLst>
              <a:ext uri="{FF2B5EF4-FFF2-40B4-BE49-F238E27FC236}">
                <a16:creationId xmlns:a16="http://schemas.microsoft.com/office/drawing/2014/main" id="{A176B7BA-AB39-D3AE-1B47-96A5AC2B3E24}"/>
              </a:ext>
            </a:extLst>
          </p:cNvPr>
          <p:cNvSpPr txBox="1">
            <a:spLocks noChangeArrowheads="1"/>
          </p:cNvSpPr>
          <p:nvPr/>
        </p:nvSpPr>
        <p:spPr bwMode="auto">
          <a:xfrm>
            <a:off x="2553767" y="5141689"/>
            <a:ext cx="4351530" cy="1439112"/>
          </a:xfrm>
          <a:prstGeom prst="rect">
            <a:avLst/>
          </a:prstGeom>
          <a:noFill/>
          <a:ln w="9525">
            <a:noFill/>
            <a:miter lim="800000"/>
            <a:headEnd/>
            <a:tailEnd/>
          </a:ln>
        </p:spPr>
        <p:txBody>
          <a:bodyPr wrap="square">
            <a:spAutoFit/>
          </a:bodyPr>
          <a:lstStyle/>
          <a:p>
            <a:pPr marL="411800" marR="0" lvl="1" indent="-285750" algn="l" defTabSz="1042873" rtl="0" eaLnBrk="1" fontAlgn="auto" latinLnBrk="0" hangingPunct="1">
              <a:lnSpc>
                <a:spcPct val="140000"/>
              </a:lnSpc>
              <a:spcBef>
                <a:spcPts val="0"/>
              </a:spcBef>
              <a:spcAft>
                <a:spcPts val="0"/>
              </a:spcAft>
              <a:buClr>
                <a:prstClr val="black"/>
              </a:buClr>
              <a:buSzTx/>
              <a:buFont typeface="Arial" panose="020B0604020202020204" pitchFamily="34" charset="0"/>
              <a:buChar char="•"/>
              <a:tabLst/>
              <a:defRPr/>
            </a:pPr>
            <a:r>
              <a:rPr kumimoji="0" lang="en-US" sz="16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Investments</a:t>
            </a:r>
          </a:p>
          <a:p>
            <a:pPr marL="411800" marR="0" lvl="1" indent="-285750" algn="l" defTabSz="1042873" rtl="0" eaLnBrk="1" fontAlgn="auto" latinLnBrk="0" hangingPunct="1">
              <a:lnSpc>
                <a:spcPct val="140000"/>
              </a:lnSpc>
              <a:spcBef>
                <a:spcPts val="0"/>
              </a:spcBef>
              <a:spcAft>
                <a:spcPts val="0"/>
              </a:spcAft>
              <a:buClr>
                <a:prstClr val="black"/>
              </a:buClr>
              <a:buSzTx/>
              <a:buFont typeface="Arial" panose="020B0604020202020204" pitchFamily="34" charset="0"/>
              <a:buChar char="•"/>
              <a:tabLst/>
              <a:defRPr/>
            </a:pPr>
            <a:r>
              <a:rPr kumimoji="0" lang="en-US" sz="16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Loans</a:t>
            </a:r>
          </a:p>
          <a:p>
            <a:pPr marL="411800" marR="0" lvl="1" indent="-285750" algn="l" defTabSz="1042873" rtl="0" eaLnBrk="1" fontAlgn="auto" latinLnBrk="0" hangingPunct="1">
              <a:lnSpc>
                <a:spcPct val="140000"/>
              </a:lnSpc>
              <a:spcBef>
                <a:spcPts val="0"/>
              </a:spcBef>
              <a:spcAft>
                <a:spcPts val="0"/>
              </a:spcAft>
              <a:buClr>
                <a:prstClr val="black"/>
              </a:buClr>
              <a:buSzTx/>
              <a:buFont typeface="Arial" panose="020B0604020202020204" pitchFamily="34" charset="0"/>
              <a:buChar char="•"/>
              <a:tabLst/>
              <a:defRPr/>
            </a:pPr>
            <a:r>
              <a:rPr kumimoji="0" lang="en-US" sz="16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Setting up Offices in India</a:t>
            </a:r>
          </a:p>
          <a:p>
            <a:pPr marL="411800" marR="0" lvl="1" indent="-285750" algn="l" defTabSz="1042873" rtl="0" eaLnBrk="1" fontAlgn="auto" latinLnBrk="0" hangingPunct="1">
              <a:lnSpc>
                <a:spcPct val="140000"/>
              </a:lnSpc>
              <a:spcBef>
                <a:spcPts val="0"/>
              </a:spcBef>
              <a:spcAft>
                <a:spcPts val="0"/>
              </a:spcAft>
              <a:buClr>
                <a:prstClr val="black"/>
              </a:buClr>
              <a:buSzTx/>
              <a:buFont typeface="Arial" panose="020B0604020202020204" pitchFamily="34" charset="0"/>
              <a:buChar char="•"/>
              <a:tabLst/>
              <a:defRPr/>
            </a:pPr>
            <a:r>
              <a:rPr kumimoji="0" lang="en-US" sz="16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Immovable Property</a:t>
            </a:r>
          </a:p>
        </p:txBody>
      </p:sp>
      <p:sp>
        <p:nvSpPr>
          <p:cNvPr id="14" name="Text Box 5">
            <a:extLst>
              <a:ext uri="{FF2B5EF4-FFF2-40B4-BE49-F238E27FC236}">
                <a16:creationId xmlns:a16="http://schemas.microsoft.com/office/drawing/2014/main" id="{D379F1FF-7A0F-A5D2-DA58-8C9FAB671630}"/>
              </a:ext>
            </a:extLst>
          </p:cNvPr>
          <p:cNvSpPr txBox="1">
            <a:spLocks noChangeArrowheads="1"/>
          </p:cNvSpPr>
          <p:nvPr/>
        </p:nvSpPr>
        <p:spPr bwMode="auto">
          <a:xfrm>
            <a:off x="5456845" y="4981015"/>
            <a:ext cx="1923925" cy="400110"/>
          </a:xfrm>
          <a:prstGeom prst="rect">
            <a:avLst/>
          </a:prstGeom>
          <a:solidFill>
            <a:srgbClr val="62B5E5">
              <a:lumMod val="60000"/>
              <a:lumOff val="40000"/>
            </a:srgbClr>
          </a:solidFill>
          <a:ln w="9525">
            <a:noFill/>
            <a:miter lim="800000"/>
            <a:headEnd/>
            <a:tailEnd/>
          </a:ln>
        </p:spPr>
        <p:txBody>
          <a:bodyPr wrap="none">
            <a:spAutoFit/>
          </a:bodyPr>
          <a:lstStyle/>
          <a:p>
            <a:pPr marL="0" marR="0" lvl="0" indent="0" algn="l" defTabSz="1042873"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strictly regulated</a:t>
            </a:r>
          </a:p>
        </p:txBody>
      </p:sp>
      <p:sp>
        <p:nvSpPr>
          <p:cNvPr id="15" name="Text Box 6">
            <a:extLst>
              <a:ext uri="{FF2B5EF4-FFF2-40B4-BE49-F238E27FC236}">
                <a16:creationId xmlns:a16="http://schemas.microsoft.com/office/drawing/2014/main" id="{48BF7E9D-A6BB-8A29-5F5E-ED0CB57F5B23}"/>
              </a:ext>
            </a:extLst>
          </p:cNvPr>
          <p:cNvSpPr txBox="1">
            <a:spLocks noChangeArrowheads="1"/>
          </p:cNvSpPr>
          <p:nvPr/>
        </p:nvSpPr>
        <p:spPr bwMode="auto">
          <a:xfrm>
            <a:off x="4435477" y="2211162"/>
            <a:ext cx="1867819" cy="400110"/>
          </a:xfrm>
          <a:prstGeom prst="rect">
            <a:avLst/>
          </a:prstGeom>
          <a:solidFill>
            <a:srgbClr val="62B5E5">
              <a:lumMod val="60000"/>
              <a:lumOff val="40000"/>
            </a:srgbClr>
          </a:solidFill>
          <a:ln w="9525">
            <a:noFill/>
            <a:miter lim="800000"/>
            <a:headEnd/>
            <a:tailEnd/>
          </a:ln>
        </p:spPr>
        <p:txBody>
          <a:bodyPr wrap="none">
            <a:spAutoFit/>
          </a:bodyPr>
          <a:lstStyle/>
          <a:p>
            <a:pPr marL="0" marR="0" lvl="0" indent="0" algn="r" defTabSz="1042873"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freely permitted</a:t>
            </a:r>
          </a:p>
        </p:txBody>
      </p:sp>
      <p:sp>
        <p:nvSpPr>
          <p:cNvPr id="16" name="Text Box 7">
            <a:extLst>
              <a:ext uri="{FF2B5EF4-FFF2-40B4-BE49-F238E27FC236}">
                <a16:creationId xmlns:a16="http://schemas.microsoft.com/office/drawing/2014/main" id="{5A86C3F9-B484-F899-D025-715F1CAB2901}"/>
              </a:ext>
            </a:extLst>
          </p:cNvPr>
          <p:cNvSpPr txBox="1">
            <a:spLocks noChangeArrowheads="1"/>
          </p:cNvSpPr>
          <p:nvPr/>
        </p:nvSpPr>
        <p:spPr bwMode="auto">
          <a:xfrm>
            <a:off x="747962" y="2583973"/>
            <a:ext cx="3599356" cy="1439112"/>
          </a:xfrm>
          <a:prstGeom prst="rect">
            <a:avLst/>
          </a:prstGeom>
          <a:noFill/>
          <a:ln w="9525">
            <a:noFill/>
            <a:miter lim="800000"/>
            <a:headEnd/>
            <a:tailEnd/>
          </a:ln>
        </p:spPr>
        <p:txBody>
          <a:bodyPr>
            <a:spAutoFit/>
          </a:bodyPr>
          <a:lstStyle/>
          <a:p>
            <a:pPr marL="0" marR="0" lvl="0" indent="0" algn="l" defTabSz="1042873" rtl="0" eaLnBrk="1" fontAlgn="auto" latinLnBrk="0" hangingPunct="1">
              <a:lnSpc>
                <a:spcPct val="14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Negative list principle</a:t>
            </a:r>
          </a:p>
          <a:p>
            <a:pPr marL="411800" marR="0" lvl="1" indent="-285750" algn="l" defTabSz="1042873" rtl="0" eaLnBrk="1" fontAlgn="auto" latinLnBrk="0" hangingPunct="1">
              <a:lnSpc>
                <a:spcPct val="14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Prohibited list</a:t>
            </a:r>
          </a:p>
          <a:p>
            <a:pPr marL="411800" marR="0" lvl="1" indent="-285750" algn="l" defTabSz="1042873" rtl="0" eaLnBrk="1" fontAlgn="auto" latinLnBrk="0" hangingPunct="1">
              <a:lnSpc>
                <a:spcPct val="14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Requiring Govt approval</a:t>
            </a:r>
          </a:p>
          <a:p>
            <a:pPr marL="411800" marR="0" lvl="1" indent="-285750" algn="l" defTabSz="1042873" rtl="0" eaLnBrk="1" fontAlgn="auto" latinLnBrk="0" hangingPunct="1">
              <a:lnSpc>
                <a:spcPct val="14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Requiring RBI approval</a:t>
            </a:r>
          </a:p>
        </p:txBody>
      </p:sp>
      <p:sp>
        <p:nvSpPr>
          <p:cNvPr id="17" name="Text Box 8">
            <a:extLst>
              <a:ext uri="{FF2B5EF4-FFF2-40B4-BE49-F238E27FC236}">
                <a16:creationId xmlns:a16="http://schemas.microsoft.com/office/drawing/2014/main" id="{4444953A-C81C-EFEC-F295-A219A89D9778}"/>
              </a:ext>
            </a:extLst>
          </p:cNvPr>
          <p:cNvSpPr txBox="1">
            <a:spLocks noChangeArrowheads="1"/>
          </p:cNvSpPr>
          <p:nvPr/>
        </p:nvSpPr>
        <p:spPr bwMode="auto">
          <a:xfrm>
            <a:off x="2585280" y="4338135"/>
            <a:ext cx="3338509" cy="638991"/>
          </a:xfrm>
          <a:prstGeom prst="rect">
            <a:avLst/>
          </a:prstGeom>
          <a:solidFill>
            <a:srgbClr val="86BC25"/>
          </a:solidFill>
          <a:ln w="9525" algn="ctr">
            <a:noFill/>
            <a:miter lim="800000"/>
            <a:headEnd/>
            <a:tailEnd/>
          </a:ln>
        </p:spPr>
        <p:txBody>
          <a:bodyPr wrap="none" anchor="ctr"/>
          <a:lstStyle/>
          <a:p>
            <a:pPr marL="0" marR="0" lvl="0" indent="0" algn="r" defTabSz="1042873"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Capital Account</a:t>
            </a:r>
          </a:p>
        </p:txBody>
      </p:sp>
      <p:sp>
        <p:nvSpPr>
          <p:cNvPr id="18" name="Text Box 9">
            <a:extLst>
              <a:ext uri="{FF2B5EF4-FFF2-40B4-BE49-F238E27FC236}">
                <a16:creationId xmlns:a16="http://schemas.microsoft.com/office/drawing/2014/main" id="{1754EA4F-0BF0-0C95-7E2C-97170B799DE4}"/>
              </a:ext>
            </a:extLst>
          </p:cNvPr>
          <p:cNvSpPr txBox="1">
            <a:spLocks noChangeArrowheads="1"/>
          </p:cNvSpPr>
          <p:nvPr/>
        </p:nvSpPr>
        <p:spPr bwMode="auto">
          <a:xfrm>
            <a:off x="1292988" y="1618338"/>
            <a:ext cx="3436544" cy="638991"/>
          </a:xfrm>
          <a:prstGeom prst="rect">
            <a:avLst/>
          </a:prstGeom>
          <a:solidFill>
            <a:srgbClr val="86BC25"/>
          </a:solidFill>
          <a:ln w="9525" algn="ctr">
            <a:noFill/>
            <a:miter lim="800000"/>
            <a:headEnd/>
            <a:tailEnd/>
          </a:ln>
        </p:spPr>
        <p:txBody>
          <a:bodyPr wrap="none" anchor="ctr"/>
          <a:lstStyle/>
          <a:p>
            <a:pPr marL="0" marR="0" lvl="0" indent="0" algn="r" defTabSz="1042873"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prstClr val="white"/>
                </a:solidFill>
                <a:effectLst/>
                <a:uLnTx/>
                <a:uFillTx/>
                <a:latin typeface="Calibri Light" panose="020F0302020204030204" pitchFamily="34" charset="0"/>
                <a:ea typeface="+mn-ea"/>
                <a:cs typeface="Calibri Light" panose="020F0302020204030204" pitchFamily="34" charset="0"/>
              </a:rPr>
              <a:t>Current Account</a:t>
            </a:r>
          </a:p>
        </p:txBody>
      </p:sp>
    </p:spTree>
    <p:extLst>
      <p:ext uri="{BB962C8B-B14F-4D97-AF65-F5344CB8AC3E}">
        <p14:creationId xmlns:p14="http://schemas.microsoft.com/office/powerpoint/2010/main" val="1689408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acks of gold coins">
            <a:extLst>
              <a:ext uri="{FF2B5EF4-FFF2-40B4-BE49-F238E27FC236}">
                <a16:creationId xmlns:a16="http://schemas.microsoft.com/office/drawing/2014/main" id="{10470A8C-C5E5-47ED-A965-410CE83305DF}"/>
              </a:ext>
            </a:extLst>
          </p:cNvPr>
          <p:cNvPicPr>
            <a:picLocks noChangeAspect="1"/>
          </p:cNvPicPr>
          <p:nvPr/>
        </p:nvPicPr>
        <p:blipFill>
          <a:blip r:embed="rId3"/>
          <a:stretch>
            <a:fillRect/>
          </a:stretch>
        </p:blipFill>
        <p:spPr>
          <a:xfrm>
            <a:off x="0" y="0"/>
            <a:ext cx="12192000" cy="6858000"/>
          </a:xfrm>
          <a:prstGeom prst="rect">
            <a:avLst/>
          </a:prstGeom>
        </p:spPr>
      </p:pic>
      <p:sp>
        <p:nvSpPr>
          <p:cNvPr id="2" name="Title 1"/>
          <p:cNvSpPr>
            <a:spLocks noGrp="1"/>
          </p:cNvSpPr>
          <p:nvPr>
            <p:ph type="title"/>
          </p:nvPr>
        </p:nvSpPr>
        <p:spPr>
          <a:xfrm>
            <a:off x="342975" y="1013791"/>
            <a:ext cx="4348293" cy="1113183"/>
          </a:xfrm>
        </p:spPr>
        <p:txBody>
          <a:bodyPr/>
          <a:lstStyle/>
          <a:p>
            <a:pPr algn="ctr"/>
            <a:r>
              <a:rPr lang="en-US" sz="4000" dirty="0">
                <a:solidFill>
                  <a:schemeClr val="tx1"/>
                </a:solidFill>
                <a:latin typeface="Calibri" panose="020F0502020204030204" pitchFamily="34" charset="0"/>
                <a:cs typeface="Calibri" panose="020F0502020204030204" pitchFamily="34" charset="0"/>
              </a:rPr>
              <a:t>Foreign Direct </a:t>
            </a:r>
            <a:br>
              <a:rPr lang="en-US" sz="4000" dirty="0">
                <a:solidFill>
                  <a:schemeClr val="tx1"/>
                </a:solidFill>
                <a:latin typeface="Calibri" panose="020F0502020204030204" pitchFamily="34" charset="0"/>
                <a:cs typeface="Calibri" panose="020F0502020204030204" pitchFamily="34" charset="0"/>
              </a:rPr>
            </a:br>
            <a:r>
              <a:rPr lang="en-US" sz="4000" dirty="0">
                <a:solidFill>
                  <a:schemeClr val="tx1"/>
                </a:solidFill>
                <a:latin typeface="Calibri" panose="020F0502020204030204" pitchFamily="34" charset="0"/>
                <a:cs typeface="Calibri" panose="020F0502020204030204" pitchFamily="34" charset="0"/>
              </a:rPr>
              <a:t>Investment (‘FDI’)</a:t>
            </a:r>
            <a:endParaRPr lang="en-US" sz="4000" b="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345836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Group 121"/>
          <p:cNvGrpSpPr/>
          <p:nvPr/>
        </p:nvGrpSpPr>
        <p:grpSpPr>
          <a:xfrm>
            <a:off x="4840837" y="1952785"/>
            <a:ext cx="1710581" cy="4090206"/>
            <a:chOff x="3791079" y="2327353"/>
            <a:chExt cx="1886391" cy="3916285"/>
          </a:xfrm>
          <a:solidFill>
            <a:schemeClr val="accent6"/>
          </a:solidFill>
        </p:grpSpPr>
        <p:sp>
          <p:nvSpPr>
            <p:cNvPr id="123" name="Isosceles Triangle 9"/>
            <p:cNvSpPr/>
            <p:nvPr/>
          </p:nvSpPr>
          <p:spPr>
            <a:xfrm rot="16570907">
              <a:off x="4117494" y="3198057"/>
              <a:ext cx="301791" cy="931740"/>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Lst>
              <a:ahLst/>
              <a:cxnLst>
                <a:cxn ang="0">
                  <a:pos x="connsiteX0" y="connsiteY0"/>
                </a:cxn>
                <a:cxn ang="0">
                  <a:pos x="connsiteX1" y="connsiteY1"/>
                </a:cxn>
                <a:cxn ang="0">
                  <a:pos x="connsiteX2" y="connsiteY2"/>
                </a:cxn>
                <a:cxn ang="0">
                  <a:pos x="connsiteX3" y="connsiteY3"/>
                </a:cxn>
              </a:cxnLst>
              <a:rect l="l" t="t" r="r" b="b"/>
              <a:pathLst>
                <a:path w="301791" h="931740">
                  <a:moveTo>
                    <a:pt x="0" y="931740"/>
                  </a:moveTo>
                  <a:cubicBezTo>
                    <a:pt x="122153" y="644020"/>
                    <a:pt x="168107" y="440120"/>
                    <a:pt x="137860" y="0"/>
                  </a:cubicBezTo>
                  <a:cubicBezTo>
                    <a:pt x="351453" y="310580"/>
                    <a:pt x="305967" y="689740"/>
                    <a:pt x="275720" y="931740"/>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4" name="Isosceles Triangle 9"/>
            <p:cNvSpPr/>
            <p:nvPr/>
          </p:nvSpPr>
          <p:spPr>
            <a:xfrm rot="3443184">
              <a:off x="5060704" y="3070148"/>
              <a:ext cx="301791" cy="931740"/>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Lst>
              <a:ahLst/>
              <a:cxnLst>
                <a:cxn ang="0">
                  <a:pos x="connsiteX0" y="connsiteY0"/>
                </a:cxn>
                <a:cxn ang="0">
                  <a:pos x="connsiteX1" y="connsiteY1"/>
                </a:cxn>
                <a:cxn ang="0">
                  <a:pos x="connsiteX2" y="connsiteY2"/>
                </a:cxn>
                <a:cxn ang="0">
                  <a:pos x="connsiteX3" y="connsiteY3"/>
                </a:cxn>
              </a:cxnLst>
              <a:rect l="l" t="t" r="r" b="b"/>
              <a:pathLst>
                <a:path w="301791" h="931740">
                  <a:moveTo>
                    <a:pt x="0" y="931740"/>
                  </a:moveTo>
                  <a:cubicBezTo>
                    <a:pt x="122153" y="644020"/>
                    <a:pt x="168107" y="440120"/>
                    <a:pt x="137860" y="0"/>
                  </a:cubicBezTo>
                  <a:cubicBezTo>
                    <a:pt x="351453" y="310580"/>
                    <a:pt x="305967" y="689740"/>
                    <a:pt x="275720" y="931740"/>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5" name="Isosceles Triangle 9"/>
            <p:cNvSpPr/>
            <p:nvPr/>
          </p:nvSpPr>
          <p:spPr>
            <a:xfrm rot="2891513">
              <a:off x="4807007" y="2401867"/>
              <a:ext cx="175131" cy="614285"/>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298496"/>
                <a:gd name="connsiteY0" fmla="*/ 931740 h 1046998"/>
                <a:gd name="connsiteX1" fmla="*/ 137860 w 298496"/>
                <a:gd name="connsiteY1" fmla="*/ 0 h 1046998"/>
                <a:gd name="connsiteX2" fmla="*/ 270650 w 298496"/>
                <a:gd name="connsiteY2" fmla="*/ 1046997 h 1046998"/>
                <a:gd name="connsiteX3" fmla="*/ 0 w 298496"/>
                <a:gd name="connsiteY3" fmla="*/ 931740 h 1046998"/>
              </a:gdLst>
              <a:ahLst/>
              <a:cxnLst>
                <a:cxn ang="0">
                  <a:pos x="connsiteX0" y="connsiteY0"/>
                </a:cxn>
                <a:cxn ang="0">
                  <a:pos x="connsiteX1" y="connsiteY1"/>
                </a:cxn>
                <a:cxn ang="0">
                  <a:pos x="connsiteX2" y="connsiteY2"/>
                </a:cxn>
                <a:cxn ang="0">
                  <a:pos x="connsiteX3" y="connsiteY3"/>
                </a:cxn>
              </a:cxnLst>
              <a:rect l="l" t="t" r="r" b="b"/>
              <a:pathLst>
                <a:path w="298496" h="1046998">
                  <a:moveTo>
                    <a:pt x="0" y="931740"/>
                  </a:moveTo>
                  <a:cubicBezTo>
                    <a:pt x="122153" y="644020"/>
                    <a:pt x="168107" y="440120"/>
                    <a:pt x="137860" y="0"/>
                  </a:cubicBezTo>
                  <a:cubicBezTo>
                    <a:pt x="351453" y="310580"/>
                    <a:pt x="300897" y="804997"/>
                    <a:pt x="270650" y="1046997"/>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6" name="Isosceles Triangle 9"/>
            <p:cNvSpPr/>
            <p:nvPr/>
          </p:nvSpPr>
          <p:spPr>
            <a:xfrm rot="7286374" flipV="1">
              <a:off x="4383855" y="2453287"/>
              <a:ext cx="174792" cy="575221"/>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297919"/>
                <a:gd name="connsiteY0" fmla="*/ 931740 h 980416"/>
                <a:gd name="connsiteX1" fmla="*/ 137860 w 297919"/>
                <a:gd name="connsiteY1" fmla="*/ 0 h 980416"/>
                <a:gd name="connsiteX2" fmla="*/ 269746 w 297919"/>
                <a:gd name="connsiteY2" fmla="*/ 980416 h 980416"/>
                <a:gd name="connsiteX3" fmla="*/ 0 w 297919"/>
                <a:gd name="connsiteY3" fmla="*/ 931740 h 980416"/>
                <a:gd name="connsiteX0" fmla="*/ 0 w 297919"/>
                <a:gd name="connsiteY0" fmla="*/ 931740 h 980416"/>
                <a:gd name="connsiteX1" fmla="*/ 137860 w 297919"/>
                <a:gd name="connsiteY1" fmla="*/ 0 h 980416"/>
                <a:gd name="connsiteX2" fmla="*/ 269746 w 297919"/>
                <a:gd name="connsiteY2" fmla="*/ 980416 h 980416"/>
                <a:gd name="connsiteX3" fmla="*/ 0 w 297919"/>
                <a:gd name="connsiteY3" fmla="*/ 931740 h 980416"/>
              </a:gdLst>
              <a:ahLst/>
              <a:cxnLst>
                <a:cxn ang="0">
                  <a:pos x="connsiteX0" y="connsiteY0"/>
                </a:cxn>
                <a:cxn ang="0">
                  <a:pos x="connsiteX1" y="connsiteY1"/>
                </a:cxn>
                <a:cxn ang="0">
                  <a:pos x="connsiteX2" y="connsiteY2"/>
                </a:cxn>
                <a:cxn ang="0">
                  <a:pos x="connsiteX3" y="connsiteY3"/>
                </a:cxn>
              </a:cxnLst>
              <a:rect l="l" t="t" r="r" b="b"/>
              <a:pathLst>
                <a:path w="297919" h="980416">
                  <a:moveTo>
                    <a:pt x="0" y="931740"/>
                  </a:moveTo>
                  <a:cubicBezTo>
                    <a:pt x="122153" y="644020"/>
                    <a:pt x="168107" y="440120"/>
                    <a:pt x="137860" y="0"/>
                  </a:cubicBezTo>
                  <a:cubicBezTo>
                    <a:pt x="351453" y="310580"/>
                    <a:pt x="299993" y="738416"/>
                    <a:pt x="269746" y="980416"/>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7" name="Isosceles Triangle 9"/>
            <p:cNvSpPr/>
            <p:nvPr/>
          </p:nvSpPr>
          <p:spPr>
            <a:xfrm rot="3443184">
              <a:off x="5053400" y="4175048"/>
              <a:ext cx="301791" cy="931740"/>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Lst>
              <a:ahLst/>
              <a:cxnLst>
                <a:cxn ang="0">
                  <a:pos x="connsiteX0" y="connsiteY0"/>
                </a:cxn>
                <a:cxn ang="0">
                  <a:pos x="connsiteX1" y="connsiteY1"/>
                </a:cxn>
                <a:cxn ang="0">
                  <a:pos x="connsiteX2" y="connsiteY2"/>
                </a:cxn>
                <a:cxn ang="0">
                  <a:pos x="connsiteX3" y="connsiteY3"/>
                </a:cxn>
              </a:cxnLst>
              <a:rect l="l" t="t" r="r" b="b"/>
              <a:pathLst>
                <a:path w="301791" h="931740">
                  <a:moveTo>
                    <a:pt x="0" y="931740"/>
                  </a:moveTo>
                  <a:cubicBezTo>
                    <a:pt x="122153" y="644020"/>
                    <a:pt x="168107" y="440120"/>
                    <a:pt x="137860" y="0"/>
                  </a:cubicBezTo>
                  <a:cubicBezTo>
                    <a:pt x="351453" y="310580"/>
                    <a:pt x="305967" y="689740"/>
                    <a:pt x="275720" y="931740"/>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8" name="Isosceles Triangle 9"/>
            <p:cNvSpPr/>
            <p:nvPr/>
          </p:nvSpPr>
          <p:spPr>
            <a:xfrm rot="16570907">
              <a:off x="4106053" y="4302957"/>
              <a:ext cx="301791" cy="931740"/>
            </a:xfrm>
            <a:custGeom>
              <a:avLst/>
              <a:gdLst>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275720"/>
                <a:gd name="connsiteY0" fmla="*/ 931740 h 931740"/>
                <a:gd name="connsiteX1" fmla="*/ 137860 w 275720"/>
                <a:gd name="connsiteY1" fmla="*/ 0 h 931740"/>
                <a:gd name="connsiteX2" fmla="*/ 275720 w 275720"/>
                <a:gd name="connsiteY2" fmla="*/ 931740 h 931740"/>
                <a:gd name="connsiteX3" fmla="*/ 0 w 275720"/>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 name="connsiteX0" fmla="*/ 0 w 301791"/>
                <a:gd name="connsiteY0" fmla="*/ 931740 h 931740"/>
                <a:gd name="connsiteX1" fmla="*/ 137860 w 301791"/>
                <a:gd name="connsiteY1" fmla="*/ 0 h 931740"/>
                <a:gd name="connsiteX2" fmla="*/ 275720 w 301791"/>
                <a:gd name="connsiteY2" fmla="*/ 931740 h 931740"/>
                <a:gd name="connsiteX3" fmla="*/ 0 w 301791"/>
                <a:gd name="connsiteY3" fmla="*/ 931740 h 931740"/>
              </a:gdLst>
              <a:ahLst/>
              <a:cxnLst>
                <a:cxn ang="0">
                  <a:pos x="connsiteX0" y="connsiteY0"/>
                </a:cxn>
                <a:cxn ang="0">
                  <a:pos x="connsiteX1" y="connsiteY1"/>
                </a:cxn>
                <a:cxn ang="0">
                  <a:pos x="connsiteX2" y="connsiteY2"/>
                </a:cxn>
                <a:cxn ang="0">
                  <a:pos x="connsiteX3" y="connsiteY3"/>
                </a:cxn>
              </a:cxnLst>
              <a:rect l="l" t="t" r="r" b="b"/>
              <a:pathLst>
                <a:path w="301791" h="931740">
                  <a:moveTo>
                    <a:pt x="0" y="931740"/>
                  </a:moveTo>
                  <a:cubicBezTo>
                    <a:pt x="122153" y="644020"/>
                    <a:pt x="168107" y="440120"/>
                    <a:pt x="137860" y="0"/>
                  </a:cubicBezTo>
                  <a:cubicBezTo>
                    <a:pt x="351453" y="310580"/>
                    <a:pt x="305967" y="689740"/>
                    <a:pt x="275720" y="931740"/>
                  </a:cubicBezTo>
                  <a:lnTo>
                    <a:pt x="0" y="93174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err="1">
                <a:solidFill>
                  <a:schemeClr val="tx2"/>
                </a:solidFill>
              </a:endParaRPr>
            </a:p>
          </p:txBody>
        </p:sp>
        <p:sp>
          <p:nvSpPr>
            <p:cNvPr id="129" name="Isosceles Triangle 7"/>
            <p:cNvSpPr/>
            <p:nvPr/>
          </p:nvSpPr>
          <p:spPr>
            <a:xfrm>
              <a:off x="4387335" y="2327353"/>
              <a:ext cx="642305" cy="3916285"/>
            </a:xfrm>
            <a:custGeom>
              <a:avLst/>
              <a:gdLst>
                <a:gd name="connsiteX0" fmla="*/ 0 w 571817"/>
                <a:gd name="connsiteY0" fmla="*/ 3832225 h 3832225"/>
                <a:gd name="connsiteX1" fmla="*/ 285909 w 571817"/>
                <a:gd name="connsiteY1" fmla="*/ 0 h 3832225"/>
                <a:gd name="connsiteX2" fmla="*/ 571817 w 571817"/>
                <a:gd name="connsiteY2" fmla="*/ 3832225 h 3832225"/>
                <a:gd name="connsiteX3" fmla="*/ 0 w 571817"/>
                <a:gd name="connsiteY3" fmla="*/ 3832225 h 3832225"/>
                <a:gd name="connsiteX0" fmla="*/ 0 w 571817"/>
                <a:gd name="connsiteY0" fmla="*/ 4152265 h 4152265"/>
                <a:gd name="connsiteX1" fmla="*/ 316389 w 571817"/>
                <a:gd name="connsiteY1" fmla="*/ 0 h 4152265"/>
                <a:gd name="connsiteX2" fmla="*/ 571817 w 571817"/>
                <a:gd name="connsiteY2" fmla="*/ 4152265 h 4152265"/>
                <a:gd name="connsiteX3" fmla="*/ 0 w 571817"/>
                <a:gd name="connsiteY3" fmla="*/ 4152265 h 4152265"/>
                <a:gd name="connsiteX0" fmla="*/ 0 w 571817"/>
                <a:gd name="connsiteY0" fmla="*/ 4266565 h 4266565"/>
                <a:gd name="connsiteX1" fmla="*/ 202089 w 571817"/>
                <a:gd name="connsiteY1" fmla="*/ 0 h 4266565"/>
                <a:gd name="connsiteX2" fmla="*/ 571817 w 571817"/>
                <a:gd name="connsiteY2" fmla="*/ 4266565 h 4266565"/>
                <a:gd name="connsiteX3" fmla="*/ 0 w 571817"/>
                <a:gd name="connsiteY3" fmla="*/ 4266565 h 4266565"/>
                <a:gd name="connsiteX0" fmla="*/ 0 w 618752"/>
                <a:gd name="connsiteY0" fmla="*/ 4266565 h 4266565"/>
                <a:gd name="connsiteX1" fmla="*/ 202089 w 618752"/>
                <a:gd name="connsiteY1" fmla="*/ 0 h 4266565"/>
                <a:gd name="connsiteX2" fmla="*/ 571817 w 618752"/>
                <a:gd name="connsiteY2" fmla="*/ 4266565 h 4266565"/>
                <a:gd name="connsiteX3" fmla="*/ 0 w 618752"/>
                <a:gd name="connsiteY3" fmla="*/ 4266565 h 4266565"/>
                <a:gd name="connsiteX0" fmla="*/ 0 w 642305"/>
                <a:gd name="connsiteY0" fmla="*/ 4266565 h 4266565"/>
                <a:gd name="connsiteX1" fmla="*/ 202089 w 642305"/>
                <a:gd name="connsiteY1" fmla="*/ 0 h 4266565"/>
                <a:gd name="connsiteX2" fmla="*/ 571817 w 642305"/>
                <a:gd name="connsiteY2" fmla="*/ 4266565 h 4266565"/>
                <a:gd name="connsiteX3" fmla="*/ 0 w 642305"/>
                <a:gd name="connsiteY3" fmla="*/ 4266565 h 4266565"/>
                <a:gd name="connsiteX0" fmla="*/ 0 w 642305"/>
                <a:gd name="connsiteY0" fmla="*/ 4266565 h 4266565"/>
                <a:gd name="connsiteX1" fmla="*/ 202089 w 642305"/>
                <a:gd name="connsiteY1" fmla="*/ 0 h 4266565"/>
                <a:gd name="connsiteX2" fmla="*/ 571817 w 642305"/>
                <a:gd name="connsiteY2" fmla="*/ 4266565 h 4266565"/>
                <a:gd name="connsiteX3" fmla="*/ 0 w 642305"/>
                <a:gd name="connsiteY3" fmla="*/ 4266565 h 4266565"/>
                <a:gd name="connsiteX0" fmla="*/ 0 w 642305"/>
                <a:gd name="connsiteY0" fmla="*/ 4266565 h 4266565"/>
                <a:gd name="connsiteX1" fmla="*/ 202089 w 642305"/>
                <a:gd name="connsiteY1" fmla="*/ 0 h 4266565"/>
                <a:gd name="connsiteX2" fmla="*/ 571817 w 642305"/>
                <a:gd name="connsiteY2" fmla="*/ 4266565 h 4266565"/>
                <a:gd name="connsiteX3" fmla="*/ 0 w 642305"/>
                <a:gd name="connsiteY3" fmla="*/ 4266565 h 4266565"/>
              </a:gdLst>
              <a:ahLst/>
              <a:cxnLst>
                <a:cxn ang="0">
                  <a:pos x="connsiteX0" y="connsiteY0"/>
                </a:cxn>
                <a:cxn ang="0">
                  <a:pos x="connsiteX1" y="connsiteY1"/>
                </a:cxn>
                <a:cxn ang="0">
                  <a:pos x="connsiteX2" y="connsiteY2"/>
                </a:cxn>
                <a:cxn ang="0">
                  <a:pos x="connsiteX3" y="connsiteY3"/>
                </a:cxn>
              </a:cxnLst>
              <a:rect l="l" t="t" r="r" b="b"/>
              <a:pathLst>
                <a:path w="642305" h="4266565">
                  <a:moveTo>
                    <a:pt x="0" y="4266565"/>
                  </a:moveTo>
                  <a:cubicBezTo>
                    <a:pt x="326443" y="3126317"/>
                    <a:pt x="416666" y="1498388"/>
                    <a:pt x="202089" y="0"/>
                  </a:cubicBezTo>
                  <a:cubicBezTo>
                    <a:pt x="546312" y="1437428"/>
                    <a:pt x="760994" y="2730077"/>
                    <a:pt x="571817" y="4266565"/>
                  </a:cubicBezTo>
                  <a:lnTo>
                    <a:pt x="0" y="4266565"/>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32645" tIns="32645" rIns="32645" bIns="32645" rtlCol="0" anchor="ctr">
              <a:noAutofit/>
            </a:bodyPr>
            <a:lstStyle/>
            <a:p>
              <a:pPr algn="ctr"/>
              <a:endParaRPr lang="en-US" sz="1270" dirty="0">
                <a:solidFill>
                  <a:schemeClr val="tx2"/>
                </a:solidFill>
              </a:endParaRPr>
            </a:p>
          </p:txBody>
        </p:sp>
      </p:grpSp>
      <p:sp>
        <p:nvSpPr>
          <p:cNvPr id="131" name="Oval 130"/>
          <p:cNvSpPr/>
          <p:nvPr/>
        </p:nvSpPr>
        <p:spPr>
          <a:xfrm>
            <a:off x="6454780" y="3441309"/>
            <a:ext cx="1758541" cy="1255331"/>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a:endParaRPr lang="en-US" sz="1270" err="1">
              <a:solidFill>
                <a:schemeClr val="tx2"/>
              </a:solidFill>
            </a:endParaRPr>
          </a:p>
        </p:txBody>
      </p:sp>
      <p:sp>
        <p:nvSpPr>
          <p:cNvPr id="132" name="Oval 131"/>
          <p:cNvSpPr/>
          <p:nvPr/>
        </p:nvSpPr>
        <p:spPr>
          <a:xfrm>
            <a:off x="6420966" y="2215856"/>
            <a:ext cx="1458971" cy="1092216"/>
          </a:xfrm>
          <a:prstGeom prst="ellipse">
            <a:avLst/>
          </a:prstGeom>
          <a:solidFill>
            <a:srgbClr val="43B02A"/>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a:endParaRPr lang="en-US" sz="1270" err="1">
              <a:solidFill>
                <a:schemeClr val="tx2"/>
              </a:solidFill>
            </a:endParaRPr>
          </a:p>
        </p:txBody>
      </p:sp>
      <p:sp>
        <p:nvSpPr>
          <p:cNvPr id="134" name="Oval 133"/>
          <p:cNvSpPr/>
          <p:nvPr/>
        </p:nvSpPr>
        <p:spPr>
          <a:xfrm>
            <a:off x="4290136" y="1172725"/>
            <a:ext cx="1263925" cy="1231938"/>
          </a:xfrm>
          <a:prstGeom prst="ellipse">
            <a:avLst/>
          </a:prstGeom>
          <a:solidFill>
            <a:srgbClr val="62B5E5"/>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a:endParaRPr lang="en-US" sz="1270" err="1">
              <a:solidFill>
                <a:schemeClr val="tx2"/>
              </a:solidFill>
            </a:endParaRPr>
          </a:p>
        </p:txBody>
      </p:sp>
      <p:sp>
        <p:nvSpPr>
          <p:cNvPr id="135" name="Oval 134"/>
          <p:cNvSpPr/>
          <p:nvPr/>
        </p:nvSpPr>
        <p:spPr>
          <a:xfrm>
            <a:off x="5665520" y="1094619"/>
            <a:ext cx="1304947" cy="120909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a:endParaRPr lang="en-US" sz="1270" err="1">
              <a:solidFill>
                <a:schemeClr val="tx2"/>
              </a:solidFill>
            </a:endParaRPr>
          </a:p>
        </p:txBody>
      </p:sp>
      <p:sp>
        <p:nvSpPr>
          <p:cNvPr id="138" name="Rectangle 137"/>
          <p:cNvSpPr/>
          <p:nvPr/>
        </p:nvSpPr>
        <p:spPr>
          <a:xfrm>
            <a:off x="6420966" y="2369424"/>
            <a:ext cx="1456743" cy="833562"/>
          </a:xfrm>
          <a:prstGeom prst="rect">
            <a:avLst/>
          </a:prstGeom>
        </p:spPr>
        <p:txBody>
          <a:bodyPr wrap="square" lIns="0" tIns="0" rIns="0" bIns="0" anchor="ctr" anchorCtr="0">
            <a:spAutoFit/>
          </a:bodyPr>
          <a:lstStyle/>
          <a:p>
            <a:pPr algn="ctr">
              <a:spcAft>
                <a:spcPts val="544"/>
              </a:spcAft>
            </a:pPr>
            <a:r>
              <a:rPr lang="en-US" sz="1000" dirty="0">
                <a:solidFill>
                  <a:schemeClr val="bg1"/>
                </a:solidFill>
                <a:latin typeface="Calibri" panose="020F0502020204030204" pitchFamily="34" charset="0"/>
                <a:cs typeface="Calibri" panose="020F0502020204030204" pitchFamily="34" charset="0"/>
              </a:rPr>
              <a:t>Foreign Exchange Management (Non-debt Instruments) Rules, 2019. (NDI Rules)</a:t>
            </a:r>
          </a:p>
          <a:p>
            <a:pPr algn="ctr">
              <a:spcAft>
                <a:spcPts val="544"/>
              </a:spcAft>
            </a:pPr>
            <a:endParaRPr lang="en-US" sz="1000" dirty="0">
              <a:solidFill>
                <a:schemeClr val="bg1"/>
              </a:solidFill>
              <a:latin typeface="Calibri" panose="020F0502020204030204" pitchFamily="34" charset="0"/>
              <a:cs typeface="Calibri" panose="020F0502020204030204" pitchFamily="34" charset="0"/>
            </a:endParaRPr>
          </a:p>
        </p:txBody>
      </p:sp>
      <p:sp>
        <p:nvSpPr>
          <p:cNvPr id="139" name="Rectangle 138"/>
          <p:cNvSpPr/>
          <p:nvPr/>
        </p:nvSpPr>
        <p:spPr>
          <a:xfrm>
            <a:off x="6590235" y="3731906"/>
            <a:ext cx="1456743" cy="769441"/>
          </a:xfrm>
          <a:prstGeom prst="rect">
            <a:avLst/>
          </a:prstGeom>
        </p:spPr>
        <p:txBody>
          <a:bodyPr wrap="square" lIns="0" tIns="0" rIns="0" bIns="0" anchor="ctr" anchorCtr="0">
            <a:spAutoFit/>
          </a:bodyPr>
          <a:lstStyle/>
          <a:p>
            <a:pPr algn="ctr">
              <a:spcAft>
                <a:spcPts val="544"/>
              </a:spcAft>
            </a:pPr>
            <a:r>
              <a:rPr lang="en-US" sz="1000" dirty="0">
                <a:solidFill>
                  <a:schemeClr val="bg1"/>
                </a:solidFill>
                <a:latin typeface="Calibri" panose="020F0502020204030204" pitchFamily="34" charset="0"/>
                <a:cs typeface="Calibri" panose="020F0502020204030204" pitchFamily="34" charset="0"/>
              </a:rPr>
              <a:t>Foreign Exchange Management (Mode of Payment and Reporting of Non-Debt Instruments) Regulations, 2019</a:t>
            </a:r>
          </a:p>
        </p:txBody>
      </p:sp>
      <p:sp>
        <p:nvSpPr>
          <p:cNvPr id="140" name="Rectangle 139"/>
          <p:cNvSpPr/>
          <p:nvPr/>
        </p:nvSpPr>
        <p:spPr>
          <a:xfrm>
            <a:off x="4401596" y="1365567"/>
            <a:ext cx="1018471" cy="769441"/>
          </a:xfrm>
          <a:prstGeom prst="rect">
            <a:avLst/>
          </a:prstGeom>
        </p:spPr>
        <p:txBody>
          <a:bodyPr wrap="square" lIns="0" tIns="0" rIns="0" bIns="0" anchor="ctr" anchorCtr="0">
            <a:spAutoFit/>
          </a:bodyPr>
          <a:lstStyle/>
          <a:p>
            <a:pPr algn="ctr">
              <a:spcAft>
                <a:spcPts val="544"/>
              </a:spcAft>
            </a:pPr>
            <a:r>
              <a:rPr lang="en-US" sz="1000" dirty="0">
                <a:solidFill>
                  <a:schemeClr val="bg1"/>
                </a:solidFill>
                <a:latin typeface="Calibri" panose="020F0502020204030204" pitchFamily="34" charset="0"/>
                <a:cs typeface="Calibri" panose="020F0502020204030204" pitchFamily="34" charset="0"/>
              </a:rPr>
              <a:t>Consolidated FDI Policy issued by DPIIT &amp; Ministry of Commerce and Industry</a:t>
            </a:r>
            <a:endParaRPr lang="en-US" sz="1000" dirty="0">
              <a:solidFill>
                <a:schemeClr val="bg1"/>
              </a:solidFill>
              <a:latin typeface="Calibri" panose="020F0502020204030204" pitchFamily="34" charset="0"/>
              <a:ea typeface="Verdana" panose="020B0604030504040204" pitchFamily="34" charset="0"/>
              <a:cs typeface="Calibri" panose="020F0502020204030204" pitchFamily="34" charset="0"/>
            </a:endParaRPr>
          </a:p>
        </p:txBody>
      </p:sp>
      <p:sp>
        <p:nvSpPr>
          <p:cNvPr id="141" name="Rectangle 140"/>
          <p:cNvSpPr/>
          <p:nvPr/>
        </p:nvSpPr>
        <p:spPr>
          <a:xfrm>
            <a:off x="5860619" y="1399933"/>
            <a:ext cx="945414" cy="461665"/>
          </a:xfrm>
          <a:prstGeom prst="rect">
            <a:avLst/>
          </a:prstGeom>
        </p:spPr>
        <p:txBody>
          <a:bodyPr wrap="square" lIns="0" tIns="0" rIns="0" bIns="0" anchor="ctr" anchorCtr="0">
            <a:spAutoFit/>
          </a:bodyPr>
          <a:lstStyle/>
          <a:p>
            <a:pPr algn="ctr">
              <a:spcAft>
                <a:spcPts val="544"/>
              </a:spcAft>
            </a:pPr>
            <a:r>
              <a:rPr lang="en-US" sz="1000" dirty="0">
                <a:solidFill>
                  <a:schemeClr val="bg1"/>
                </a:solidFill>
                <a:latin typeface="Calibri" panose="020F0502020204030204" pitchFamily="34" charset="0"/>
                <a:cs typeface="Calibri" panose="020F0502020204030204" pitchFamily="34" charset="0"/>
              </a:rPr>
              <a:t>Foreign Exchange Management Act, 1999 (“FEMA”)</a:t>
            </a:r>
          </a:p>
        </p:txBody>
      </p:sp>
      <p:sp>
        <p:nvSpPr>
          <p:cNvPr id="142" name="Oval 141"/>
          <p:cNvSpPr/>
          <p:nvPr/>
        </p:nvSpPr>
        <p:spPr>
          <a:xfrm>
            <a:off x="3275006" y="3555925"/>
            <a:ext cx="1758541" cy="1255331"/>
          </a:xfrm>
          <a:prstGeom prst="ellipse">
            <a:avLst/>
          </a:prstGeom>
          <a:solidFill>
            <a:srgbClr val="012169"/>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defTabSz="414589">
              <a:spcAft>
                <a:spcPts val="408"/>
              </a:spcAft>
            </a:pPr>
            <a:r>
              <a:rPr lang="en-US" sz="1000" dirty="0">
                <a:latin typeface="Calibri" panose="020F0502020204030204" pitchFamily="34" charset="0"/>
                <a:cs typeface="Calibri" panose="020F0502020204030204" pitchFamily="34" charset="0"/>
              </a:rPr>
              <a:t>Notifications/ Clarifications issued by  RBI</a:t>
            </a:r>
            <a:endParaRPr lang="en-US" sz="1000" dirty="0">
              <a:solidFill>
                <a:schemeClr val="bg1"/>
              </a:solidFill>
              <a:latin typeface="Calibri" panose="020F0502020204030204" pitchFamily="34" charset="0"/>
              <a:ea typeface="Verdana" panose="020B0604030504040204" pitchFamily="34" charset="0"/>
              <a:cs typeface="Calibri" panose="020F0502020204030204" pitchFamily="34" charset="0"/>
            </a:endParaRPr>
          </a:p>
        </p:txBody>
      </p:sp>
      <p:sp>
        <p:nvSpPr>
          <p:cNvPr id="146" name="Oval 145"/>
          <p:cNvSpPr/>
          <p:nvPr/>
        </p:nvSpPr>
        <p:spPr>
          <a:xfrm>
            <a:off x="3627981" y="2434186"/>
            <a:ext cx="1458971" cy="1092216"/>
          </a:xfrm>
          <a:prstGeom prst="ellipse">
            <a:avLst/>
          </a:prstGeom>
          <a:solidFill>
            <a:srgbClr val="00A3E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918" tIns="82918" rIns="82918" bIns="82918" rtlCol="0" anchor="ctr">
            <a:noAutofit/>
          </a:bodyPr>
          <a:lstStyle/>
          <a:p>
            <a:pPr algn="ctr">
              <a:spcAft>
                <a:spcPts val="544"/>
              </a:spcAft>
            </a:pPr>
            <a:r>
              <a:rPr lang="en-US" sz="1000" dirty="0">
                <a:solidFill>
                  <a:schemeClr val="bg1"/>
                </a:solidFill>
                <a:latin typeface="Calibri" panose="020F0502020204030204" pitchFamily="34" charset="0"/>
                <a:cs typeface="Calibri" panose="020F0502020204030204" pitchFamily="34" charset="0"/>
              </a:rPr>
              <a:t>Press notes issued by DPIIT &amp; Ministry of Commerce and Industry</a:t>
            </a:r>
            <a:endParaRPr lang="en-US" sz="1000" dirty="0">
              <a:solidFill>
                <a:schemeClr val="bg1"/>
              </a:solidFill>
              <a:latin typeface="Calibri" panose="020F0502020204030204" pitchFamily="34" charset="0"/>
              <a:ea typeface="Verdana" panose="020B0604030504040204" pitchFamily="34" charset="0"/>
              <a:cs typeface="Calibri" panose="020F0502020204030204" pitchFamily="34" charset="0"/>
            </a:endParaRPr>
          </a:p>
        </p:txBody>
      </p:sp>
      <p:sp>
        <p:nvSpPr>
          <p:cNvPr id="22" name="Title 2"/>
          <p:cNvSpPr txBox="1">
            <a:spLocks/>
          </p:cNvSpPr>
          <p:nvPr/>
        </p:nvSpPr>
        <p:spPr bwMode="gray">
          <a:xfrm>
            <a:off x="401294" y="357536"/>
            <a:ext cx="11355277" cy="390225"/>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solidFill>
                  <a:schemeClr val="bg1"/>
                </a:solidFill>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Legislation - Foreign Direct Investment</a:t>
            </a:r>
            <a:endParaRPr lang="en-US" sz="21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328330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bwMode="auto">
          <a:xfrm>
            <a:off x="1920875" y="-76200"/>
            <a:ext cx="8193642" cy="595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957263" rtl="0" eaLnBrk="1" fontAlgn="base" hangingPunct="1">
              <a:lnSpc>
                <a:spcPct val="106000"/>
              </a:lnSpc>
              <a:spcBef>
                <a:spcPct val="0"/>
              </a:spcBef>
              <a:spcAft>
                <a:spcPct val="0"/>
              </a:spcAft>
              <a:defRPr b="1" kern="1200">
                <a:solidFill>
                  <a:schemeClr val="tx2"/>
                </a:solidFill>
                <a:latin typeface="+mj-lt"/>
                <a:ea typeface="+mj-ea"/>
                <a:cs typeface="+mj-cs"/>
              </a:defRPr>
            </a:lvl1pPr>
            <a:lvl2pPr algn="l" defTabSz="957263" rtl="0" eaLnBrk="1" fontAlgn="base" hangingPunct="1">
              <a:lnSpc>
                <a:spcPct val="106000"/>
              </a:lnSpc>
              <a:spcBef>
                <a:spcPct val="0"/>
              </a:spcBef>
              <a:spcAft>
                <a:spcPct val="0"/>
              </a:spcAft>
              <a:defRPr b="1">
                <a:solidFill>
                  <a:schemeClr val="tx2"/>
                </a:solidFill>
                <a:latin typeface="Arial" charset="0"/>
              </a:defRPr>
            </a:lvl2pPr>
            <a:lvl3pPr algn="l" defTabSz="957263" rtl="0" eaLnBrk="1" fontAlgn="base" hangingPunct="1">
              <a:lnSpc>
                <a:spcPct val="106000"/>
              </a:lnSpc>
              <a:spcBef>
                <a:spcPct val="0"/>
              </a:spcBef>
              <a:spcAft>
                <a:spcPct val="0"/>
              </a:spcAft>
              <a:defRPr b="1">
                <a:solidFill>
                  <a:schemeClr val="tx2"/>
                </a:solidFill>
                <a:latin typeface="Arial" charset="0"/>
              </a:defRPr>
            </a:lvl3pPr>
            <a:lvl4pPr algn="l" defTabSz="957263" rtl="0" eaLnBrk="1" fontAlgn="base" hangingPunct="1">
              <a:lnSpc>
                <a:spcPct val="106000"/>
              </a:lnSpc>
              <a:spcBef>
                <a:spcPct val="0"/>
              </a:spcBef>
              <a:spcAft>
                <a:spcPct val="0"/>
              </a:spcAft>
              <a:defRPr b="1">
                <a:solidFill>
                  <a:schemeClr val="tx2"/>
                </a:solidFill>
                <a:latin typeface="Arial" charset="0"/>
              </a:defRPr>
            </a:lvl4pPr>
            <a:lvl5pPr algn="l" defTabSz="957263" rtl="0" eaLnBrk="1" fontAlgn="base" hangingPunct="1">
              <a:lnSpc>
                <a:spcPct val="106000"/>
              </a:lnSpc>
              <a:spcBef>
                <a:spcPct val="0"/>
              </a:spcBef>
              <a:spcAft>
                <a:spcPct val="0"/>
              </a:spcAft>
              <a:defRPr b="1">
                <a:solidFill>
                  <a:schemeClr val="tx2"/>
                </a:solidFill>
                <a:latin typeface="Arial" charset="0"/>
              </a:defRPr>
            </a:lvl5pPr>
            <a:lvl6pPr marL="429756" algn="l" rtl="0" eaLnBrk="1" fontAlgn="base" hangingPunct="1">
              <a:spcBef>
                <a:spcPct val="0"/>
              </a:spcBef>
              <a:spcAft>
                <a:spcPct val="0"/>
              </a:spcAft>
              <a:defRPr sz="2300" b="1">
                <a:solidFill>
                  <a:schemeClr val="accent1"/>
                </a:solidFill>
                <a:latin typeface="Arial" charset="0"/>
              </a:defRPr>
            </a:lvl6pPr>
            <a:lvl7pPr marL="859512" algn="l" rtl="0" eaLnBrk="1" fontAlgn="base" hangingPunct="1">
              <a:spcBef>
                <a:spcPct val="0"/>
              </a:spcBef>
              <a:spcAft>
                <a:spcPct val="0"/>
              </a:spcAft>
              <a:defRPr sz="2300" b="1">
                <a:solidFill>
                  <a:schemeClr val="accent1"/>
                </a:solidFill>
                <a:latin typeface="Arial" charset="0"/>
              </a:defRPr>
            </a:lvl7pPr>
            <a:lvl8pPr marL="1289268" algn="l" rtl="0" eaLnBrk="1" fontAlgn="base" hangingPunct="1">
              <a:spcBef>
                <a:spcPct val="0"/>
              </a:spcBef>
              <a:spcAft>
                <a:spcPct val="0"/>
              </a:spcAft>
              <a:defRPr sz="2300" b="1">
                <a:solidFill>
                  <a:schemeClr val="accent1"/>
                </a:solidFill>
                <a:latin typeface="Arial" charset="0"/>
              </a:defRPr>
            </a:lvl8pPr>
            <a:lvl9pPr marL="1719024" algn="l" rtl="0" eaLnBrk="1" fontAlgn="base" hangingPunct="1">
              <a:spcBef>
                <a:spcPct val="0"/>
              </a:spcBef>
              <a:spcAft>
                <a:spcPct val="0"/>
              </a:spcAft>
              <a:defRPr sz="2300" b="1">
                <a:solidFill>
                  <a:schemeClr val="accent1"/>
                </a:solidFill>
                <a:latin typeface="Arial" charset="0"/>
              </a:defRPr>
            </a:lvl9pPr>
          </a:lstStyle>
          <a:p>
            <a:pPr defTabSz="957282">
              <a:defRPr/>
            </a:pPr>
            <a:endParaRPr lang="en-US" dirty="0">
              <a:solidFill>
                <a:srgbClr val="86BC25"/>
              </a:solidFill>
              <a:latin typeface="Calibri" panose="020F0502020204030204" pitchFamily="34" charset="0"/>
              <a:cs typeface="Calibri" panose="020F0502020204030204" pitchFamily="34" charset="0"/>
            </a:endParaRPr>
          </a:p>
        </p:txBody>
      </p:sp>
      <p:graphicFrame>
        <p:nvGraphicFramePr>
          <p:cNvPr id="19" name="Diagram 18"/>
          <p:cNvGraphicFramePr/>
          <p:nvPr>
            <p:extLst>
              <p:ext uri="{D42A27DB-BD31-4B8C-83A1-F6EECF244321}">
                <p14:modId xmlns:p14="http://schemas.microsoft.com/office/powerpoint/2010/main" val="2140802761"/>
              </p:ext>
            </p:extLst>
          </p:nvPr>
        </p:nvGraphicFramePr>
        <p:xfrm>
          <a:off x="1727924" y="887710"/>
          <a:ext cx="8671734" cy="50676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2"/>
          <p:cNvSpPr txBox="1">
            <a:spLocks/>
          </p:cNvSpPr>
          <p:nvPr/>
        </p:nvSpPr>
        <p:spPr bwMode="gray">
          <a:xfrm>
            <a:off x="466322" y="292398"/>
            <a:ext cx="8996879" cy="453427"/>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pPr defTabSz="914417">
              <a:defRPr/>
            </a:pPr>
            <a:r>
              <a:rPr lang="en-US" sz="2100" dirty="0">
                <a:solidFill>
                  <a:prstClr val="black"/>
                </a:solidFill>
                <a:latin typeface="Calibri" panose="020F0502020204030204" pitchFamily="34" charset="0"/>
                <a:cs typeface="Calibri" panose="020F0502020204030204" pitchFamily="34" charset="0"/>
              </a:rPr>
              <a:t>  FDI Overview : Available  Routes</a:t>
            </a:r>
          </a:p>
        </p:txBody>
      </p:sp>
    </p:spTree>
    <p:extLst>
      <p:ext uri="{BB962C8B-B14F-4D97-AF65-F5344CB8AC3E}">
        <p14:creationId xmlns:p14="http://schemas.microsoft.com/office/powerpoint/2010/main" val="318008087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bwMode="auto">
          <a:xfrm>
            <a:off x="1920875" y="-76200"/>
            <a:ext cx="8193642" cy="595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957263" rtl="0" eaLnBrk="1" fontAlgn="base" hangingPunct="1">
              <a:lnSpc>
                <a:spcPct val="106000"/>
              </a:lnSpc>
              <a:spcBef>
                <a:spcPct val="0"/>
              </a:spcBef>
              <a:spcAft>
                <a:spcPct val="0"/>
              </a:spcAft>
              <a:defRPr b="1" kern="1200">
                <a:solidFill>
                  <a:schemeClr val="tx2"/>
                </a:solidFill>
                <a:latin typeface="+mj-lt"/>
                <a:ea typeface="+mj-ea"/>
                <a:cs typeface="+mj-cs"/>
              </a:defRPr>
            </a:lvl1pPr>
            <a:lvl2pPr algn="l" defTabSz="957263" rtl="0" eaLnBrk="1" fontAlgn="base" hangingPunct="1">
              <a:lnSpc>
                <a:spcPct val="106000"/>
              </a:lnSpc>
              <a:spcBef>
                <a:spcPct val="0"/>
              </a:spcBef>
              <a:spcAft>
                <a:spcPct val="0"/>
              </a:spcAft>
              <a:defRPr b="1">
                <a:solidFill>
                  <a:schemeClr val="tx2"/>
                </a:solidFill>
                <a:latin typeface="Arial" charset="0"/>
              </a:defRPr>
            </a:lvl2pPr>
            <a:lvl3pPr algn="l" defTabSz="957263" rtl="0" eaLnBrk="1" fontAlgn="base" hangingPunct="1">
              <a:lnSpc>
                <a:spcPct val="106000"/>
              </a:lnSpc>
              <a:spcBef>
                <a:spcPct val="0"/>
              </a:spcBef>
              <a:spcAft>
                <a:spcPct val="0"/>
              </a:spcAft>
              <a:defRPr b="1">
                <a:solidFill>
                  <a:schemeClr val="tx2"/>
                </a:solidFill>
                <a:latin typeface="Arial" charset="0"/>
              </a:defRPr>
            </a:lvl3pPr>
            <a:lvl4pPr algn="l" defTabSz="957263" rtl="0" eaLnBrk="1" fontAlgn="base" hangingPunct="1">
              <a:lnSpc>
                <a:spcPct val="106000"/>
              </a:lnSpc>
              <a:spcBef>
                <a:spcPct val="0"/>
              </a:spcBef>
              <a:spcAft>
                <a:spcPct val="0"/>
              </a:spcAft>
              <a:defRPr b="1">
                <a:solidFill>
                  <a:schemeClr val="tx2"/>
                </a:solidFill>
                <a:latin typeface="Arial" charset="0"/>
              </a:defRPr>
            </a:lvl4pPr>
            <a:lvl5pPr algn="l" defTabSz="957263" rtl="0" eaLnBrk="1" fontAlgn="base" hangingPunct="1">
              <a:lnSpc>
                <a:spcPct val="106000"/>
              </a:lnSpc>
              <a:spcBef>
                <a:spcPct val="0"/>
              </a:spcBef>
              <a:spcAft>
                <a:spcPct val="0"/>
              </a:spcAft>
              <a:defRPr b="1">
                <a:solidFill>
                  <a:schemeClr val="tx2"/>
                </a:solidFill>
                <a:latin typeface="Arial" charset="0"/>
              </a:defRPr>
            </a:lvl5pPr>
            <a:lvl6pPr marL="429756" algn="l" rtl="0" eaLnBrk="1" fontAlgn="base" hangingPunct="1">
              <a:spcBef>
                <a:spcPct val="0"/>
              </a:spcBef>
              <a:spcAft>
                <a:spcPct val="0"/>
              </a:spcAft>
              <a:defRPr sz="2300" b="1">
                <a:solidFill>
                  <a:schemeClr val="accent1"/>
                </a:solidFill>
                <a:latin typeface="Arial" charset="0"/>
              </a:defRPr>
            </a:lvl6pPr>
            <a:lvl7pPr marL="859512" algn="l" rtl="0" eaLnBrk="1" fontAlgn="base" hangingPunct="1">
              <a:spcBef>
                <a:spcPct val="0"/>
              </a:spcBef>
              <a:spcAft>
                <a:spcPct val="0"/>
              </a:spcAft>
              <a:defRPr sz="2300" b="1">
                <a:solidFill>
                  <a:schemeClr val="accent1"/>
                </a:solidFill>
                <a:latin typeface="Arial" charset="0"/>
              </a:defRPr>
            </a:lvl7pPr>
            <a:lvl8pPr marL="1289268" algn="l" rtl="0" eaLnBrk="1" fontAlgn="base" hangingPunct="1">
              <a:spcBef>
                <a:spcPct val="0"/>
              </a:spcBef>
              <a:spcAft>
                <a:spcPct val="0"/>
              </a:spcAft>
              <a:defRPr sz="2300" b="1">
                <a:solidFill>
                  <a:schemeClr val="accent1"/>
                </a:solidFill>
                <a:latin typeface="Arial" charset="0"/>
              </a:defRPr>
            </a:lvl8pPr>
            <a:lvl9pPr marL="1719024" algn="l" rtl="0" eaLnBrk="1" fontAlgn="base" hangingPunct="1">
              <a:spcBef>
                <a:spcPct val="0"/>
              </a:spcBef>
              <a:spcAft>
                <a:spcPct val="0"/>
              </a:spcAft>
              <a:defRPr sz="2300" b="1">
                <a:solidFill>
                  <a:schemeClr val="accent1"/>
                </a:solidFill>
                <a:latin typeface="Arial" charset="0"/>
              </a:defRPr>
            </a:lvl9pPr>
          </a:lstStyle>
          <a:p>
            <a:pPr marL="0" marR="0" lvl="0" indent="0" algn="l" defTabSz="957282" rtl="0" eaLnBrk="1" fontAlgn="base" latinLnBrk="0" hangingPunct="1">
              <a:lnSpc>
                <a:spcPct val="106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86BC25"/>
              </a:solidFill>
              <a:effectLst/>
              <a:uLnTx/>
              <a:uFillTx/>
              <a:latin typeface="Calibri" panose="020F0502020204030204" pitchFamily="34" charset="0"/>
              <a:ea typeface="+mj-ea"/>
              <a:cs typeface="Calibri" panose="020F0502020204030204" pitchFamily="34" charset="0"/>
            </a:endParaRPr>
          </a:p>
        </p:txBody>
      </p:sp>
      <p:sp>
        <p:nvSpPr>
          <p:cNvPr id="3" name="TextBox 2">
            <a:extLst>
              <a:ext uri="{FF2B5EF4-FFF2-40B4-BE49-F238E27FC236}">
                <a16:creationId xmlns:a16="http://schemas.microsoft.com/office/drawing/2014/main" id="{60168DB1-6E65-7E10-94D3-4104CC81A03F}"/>
              </a:ext>
            </a:extLst>
          </p:cNvPr>
          <p:cNvSpPr txBox="1"/>
          <p:nvPr/>
        </p:nvSpPr>
        <p:spPr>
          <a:xfrm>
            <a:off x="457199" y="334079"/>
            <a:ext cx="8193642"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ea typeface="+mj-ea"/>
                <a:cs typeface="Calibri Light" panose="020F0302020204030204" pitchFamily="34" charset="0"/>
              </a:rPr>
              <a:t>100%  FDI permitted through Automatic </a:t>
            </a:r>
            <a:r>
              <a:rPr lang="en-US" sz="2200" b="1" dirty="0">
                <a:solidFill>
                  <a:schemeClr val="bg1"/>
                </a:solidFill>
                <a:ea typeface="+mj-ea"/>
                <a:cs typeface="Calibri Light" panose="020F0302020204030204" pitchFamily="34" charset="0"/>
              </a:rPr>
              <a:t>+ Government Route</a:t>
            </a:r>
          </a:p>
        </p:txBody>
      </p:sp>
      <p:pic>
        <p:nvPicPr>
          <p:cNvPr id="2" name="Picture 1">
            <a:extLst>
              <a:ext uri="{FF2B5EF4-FFF2-40B4-BE49-F238E27FC236}">
                <a16:creationId xmlns:a16="http://schemas.microsoft.com/office/drawing/2014/main" id="{04D3F9AB-A1CE-2D97-3E04-3B873AFDE8DE}"/>
              </a:ext>
            </a:extLst>
          </p:cNvPr>
          <p:cNvPicPr>
            <a:picLocks noChangeAspect="1"/>
          </p:cNvPicPr>
          <p:nvPr/>
        </p:nvPicPr>
        <p:blipFill>
          <a:blip r:embed="rId3"/>
          <a:stretch>
            <a:fillRect/>
          </a:stretch>
        </p:blipFill>
        <p:spPr>
          <a:xfrm>
            <a:off x="457200" y="1001864"/>
            <a:ext cx="11198646" cy="5550053"/>
          </a:xfrm>
          <a:prstGeom prst="rect">
            <a:avLst/>
          </a:prstGeom>
        </p:spPr>
      </p:pic>
    </p:spTree>
    <p:extLst>
      <p:ext uri="{BB962C8B-B14F-4D97-AF65-F5344CB8AC3E}">
        <p14:creationId xmlns:p14="http://schemas.microsoft.com/office/powerpoint/2010/main" val="222536421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bwMode="auto">
          <a:xfrm>
            <a:off x="1920875" y="-93956"/>
            <a:ext cx="8193642" cy="595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957263" rtl="0" eaLnBrk="1" fontAlgn="base" hangingPunct="1">
              <a:lnSpc>
                <a:spcPct val="106000"/>
              </a:lnSpc>
              <a:spcBef>
                <a:spcPct val="0"/>
              </a:spcBef>
              <a:spcAft>
                <a:spcPct val="0"/>
              </a:spcAft>
              <a:defRPr b="1" kern="1200">
                <a:solidFill>
                  <a:schemeClr val="tx2"/>
                </a:solidFill>
                <a:latin typeface="+mj-lt"/>
                <a:ea typeface="+mj-ea"/>
                <a:cs typeface="+mj-cs"/>
              </a:defRPr>
            </a:lvl1pPr>
            <a:lvl2pPr algn="l" defTabSz="957263" rtl="0" eaLnBrk="1" fontAlgn="base" hangingPunct="1">
              <a:lnSpc>
                <a:spcPct val="106000"/>
              </a:lnSpc>
              <a:spcBef>
                <a:spcPct val="0"/>
              </a:spcBef>
              <a:spcAft>
                <a:spcPct val="0"/>
              </a:spcAft>
              <a:defRPr b="1">
                <a:solidFill>
                  <a:schemeClr val="tx2"/>
                </a:solidFill>
                <a:latin typeface="Arial" charset="0"/>
              </a:defRPr>
            </a:lvl2pPr>
            <a:lvl3pPr algn="l" defTabSz="957263" rtl="0" eaLnBrk="1" fontAlgn="base" hangingPunct="1">
              <a:lnSpc>
                <a:spcPct val="106000"/>
              </a:lnSpc>
              <a:spcBef>
                <a:spcPct val="0"/>
              </a:spcBef>
              <a:spcAft>
                <a:spcPct val="0"/>
              </a:spcAft>
              <a:defRPr b="1">
                <a:solidFill>
                  <a:schemeClr val="tx2"/>
                </a:solidFill>
                <a:latin typeface="Arial" charset="0"/>
              </a:defRPr>
            </a:lvl3pPr>
            <a:lvl4pPr algn="l" defTabSz="957263" rtl="0" eaLnBrk="1" fontAlgn="base" hangingPunct="1">
              <a:lnSpc>
                <a:spcPct val="106000"/>
              </a:lnSpc>
              <a:spcBef>
                <a:spcPct val="0"/>
              </a:spcBef>
              <a:spcAft>
                <a:spcPct val="0"/>
              </a:spcAft>
              <a:defRPr b="1">
                <a:solidFill>
                  <a:schemeClr val="tx2"/>
                </a:solidFill>
                <a:latin typeface="Arial" charset="0"/>
              </a:defRPr>
            </a:lvl4pPr>
            <a:lvl5pPr algn="l" defTabSz="957263" rtl="0" eaLnBrk="1" fontAlgn="base" hangingPunct="1">
              <a:lnSpc>
                <a:spcPct val="106000"/>
              </a:lnSpc>
              <a:spcBef>
                <a:spcPct val="0"/>
              </a:spcBef>
              <a:spcAft>
                <a:spcPct val="0"/>
              </a:spcAft>
              <a:defRPr b="1">
                <a:solidFill>
                  <a:schemeClr val="tx2"/>
                </a:solidFill>
                <a:latin typeface="Arial" charset="0"/>
              </a:defRPr>
            </a:lvl5pPr>
            <a:lvl6pPr marL="429756" algn="l" rtl="0" eaLnBrk="1" fontAlgn="base" hangingPunct="1">
              <a:spcBef>
                <a:spcPct val="0"/>
              </a:spcBef>
              <a:spcAft>
                <a:spcPct val="0"/>
              </a:spcAft>
              <a:defRPr sz="2300" b="1">
                <a:solidFill>
                  <a:schemeClr val="accent1"/>
                </a:solidFill>
                <a:latin typeface="Arial" charset="0"/>
              </a:defRPr>
            </a:lvl6pPr>
            <a:lvl7pPr marL="859512" algn="l" rtl="0" eaLnBrk="1" fontAlgn="base" hangingPunct="1">
              <a:spcBef>
                <a:spcPct val="0"/>
              </a:spcBef>
              <a:spcAft>
                <a:spcPct val="0"/>
              </a:spcAft>
              <a:defRPr sz="2300" b="1">
                <a:solidFill>
                  <a:schemeClr val="accent1"/>
                </a:solidFill>
                <a:latin typeface="Arial" charset="0"/>
              </a:defRPr>
            </a:lvl7pPr>
            <a:lvl8pPr marL="1289268" algn="l" rtl="0" eaLnBrk="1" fontAlgn="base" hangingPunct="1">
              <a:spcBef>
                <a:spcPct val="0"/>
              </a:spcBef>
              <a:spcAft>
                <a:spcPct val="0"/>
              </a:spcAft>
              <a:defRPr sz="2300" b="1">
                <a:solidFill>
                  <a:schemeClr val="accent1"/>
                </a:solidFill>
                <a:latin typeface="Arial" charset="0"/>
              </a:defRPr>
            </a:lvl8pPr>
            <a:lvl9pPr marL="1719024" algn="l" rtl="0" eaLnBrk="1" fontAlgn="base" hangingPunct="1">
              <a:spcBef>
                <a:spcPct val="0"/>
              </a:spcBef>
              <a:spcAft>
                <a:spcPct val="0"/>
              </a:spcAft>
              <a:defRPr sz="2300" b="1">
                <a:solidFill>
                  <a:schemeClr val="accent1"/>
                </a:solidFill>
                <a:latin typeface="Arial" charset="0"/>
              </a:defRPr>
            </a:lvl9pPr>
          </a:lstStyle>
          <a:p>
            <a:pPr defTabSz="957282">
              <a:defRPr/>
            </a:pPr>
            <a:endParaRPr lang="en-US" dirty="0">
              <a:solidFill>
                <a:schemeClr val="accent1"/>
              </a:solidFill>
              <a:latin typeface="Arial"/>
            </a:endParaRPr>
          </a:p>
        </p:txBody>
      </p:sp>
      <p:grpSp>
        <p:nvGrpSpPr>
          <p:cNvPr id="5" name="Group 4"/>
          <p:cNvGrpSpPr/>
          <p:nvPr/>
        </p:nvGrpSpPr>
        <p:grpSpPr>
          <a:xfrm>
            <a:off x="1055914" y="1289243"/>
            <a:ext cx="9468327" cy="3511840"/>
            <a:chOff x="308074" y="1700212"/>
            <a:chExt cx="8872438" cy="4426380"/>
          </a:xfrm>
        </p:grpSpPr>
        <p:cxnSp>
          <p:nvCxnSpPr>
            <p:cNvPr id="6" name="Straight Connector 5"/>
            <p:cNvCxnSpPr/>
            <p:nvPr/>
          </p:nvCxnSpPr>
          <p:spPr>
            <a:xfrm>
              <a:off x="376238" y="2051278"/>
              <a:ext cx="3780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08074" y="1700212"/>
              <a:ext cx="3848165" cy="361982"/>
            </a:xfrm>
            <a:prstGeom prst="rect">
              <a:avLst/>
            </a:prstGeom>
            <a:solidFill>
              <a:schemeClr val="accent3"/>
            </a:solidFill>
          </p:spPr>
          <p:txBody>
            <a:bodyPr wrap="square">
              <a:spAutoFit/>
            </a:bodyPr>
            <a:lstStyle/>
            <a:p>
              <a:r>
                <a:rPr lang="en-IN" sz="1200" dirty="0">
                  <a:solidFill>
                    <a:schemeClr val="bg1"/>
                  </a:solidFill>
                </a:rPr>
                <a:t>Eligible</a:t>
              </a:r>
              <a:r>
                <a:rPr lang="en-IN" sz="1200" dirty="0"/>
                <a:t> </a:t>
              </a:r>
              <a:r>
                <a:rPr lang="en-IN" sz="1200" dirty="0">
                  <a:solidFill>
                    <a:schemeClr val="bg1"/>
                  </a:solidFill>
                </a:rPr>
                <a:t>Investor</a:t>
              </a:r>
              <a:endParaRPr lang="en-US" sz="12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p:cNvSpPr txBox="1"/>
            <p:nvPr/>
          </p:nvSpPr>
          <p:spPr>
            <a:xfrm>
              <a:off x="376238" y="2160527"/>
              <a:ext cx="3763714" cy="3966065"/>
            </a:xfrm>
            <a:prstGeom prst="rect">
              <a:avLst/>
            </a:prstGeom>
            <a:noFill/>
          </p:spPr>
          <p:txBody>
            <a:bodyPr wrap="square" lIns="0" tIns="0" rIns="0" bIns="0" rtlCol="0">
              <a:spAutoFit/>
            </a:bodyPr>
            <a:lstStyle/>
            <a:p>
              <a:pPr marL="259118" indent="-259118">
                <a:buFont typeface="Wingdings" panose="05000000000000000000" pitchFamily="2" charset="2"/>
                <a:buChar char="ü"/>
              </a:pPr>
              <a:r>
                <a:rPr lang="en-US" sz="1200" dirty="0"/>
                <a:t>Any Non-resident entity/ Individual other than entities/citizen of countries sharing land border with India; </a:t>
              </a:r>
            </a:p>
            <a:p>
              <a:pPr marL="259118" indent="-259118">
                <a:buFont typeface="Wingdings" panose="05000000000000000000" pitchFamily="2" charset="2"/>
                <a:buChar char="ü"/>
              </a:pPr>
              <a:r>
                <a:rPr lang="en-US" sz="1200" dirty="0"/>
                <a:t>FPI in terms of Schedule II of NDI Rules; </a:t>
              </a:r>
            </a:p>
            <a:p>
              <a:pPr marL="259118" indent="-259118">
                <a:buFont typeface="Wingdings" panose="05000000000000000000" pitchFamily="2" charset="2"/>
                <a:buChar char="ü"/>
              </a:pPr>
              <a:r>
                <a:rPr lang="en-US" sz="1200" dirty="0">
                  <a:cs typeface="Arial" pitchFamily="34" charset="0"/>
                </a:rPr>
                <a:t>Citizen/entity of countries sharing land border with India under approval route; </a:t>
              </a:r>
            </a:p>
            <a:p>
              <a:pPr marL="259118" indent="-259118">
                <a:buFont typeface="Wingdings" panose="05000000000000000000" pitchFamily="2" charset="2"/>
                <a:buChar char="ü"/>
              </a:pPr>
              <a:r>
                <a:rPr lang="en-US" sz="1200" dirty="0"/>
                <a:t>SBI registered FVCI in any activity mentioned in Schedule VII of NDI Rules;</a:t>
              </a:r>
            </a:p>
            <a:p>
              <a:pPr marL="259118" indent="-259118">
                <a:buFont typeface="Wingdings" panose="05000000000000000000" pitchFamily="2" charset="2"/>
                <a:buChar char="ü"/>
              </a:pPr>
              <a:r>
                <a:rPr lang="en-IN" sz="1200" dirty="0"/>
                <a:t>NRI resident &amp; citizens of Nepal &amp; Bhutan in terms of Schedule III &amp; IV of NDI Rules; </a:t>
              </a:r>
            </a:p>
            <a:p>
              <a:pPr marL="259118" indent="-259118">
                <a:buFont typeface="Wingdings" panose="05000000000000000000" pitchFamily="2" charset="2"/>
                <a:buChar char="ü"/>
              </a:pPr>
              <a:r>
                <a:rPr lang="en-US" sz="1200" dirty="0"/>
                <a:t>Erstwhile OCB incorporated  outside India &amp; not under adverse notice of RBI with Govt./RBI approval; </a:t>
              </a:r>
            </a:p>
            <a:p>
              <a:pPr marL="259118" indent="-259118">
                <a:buFont typeface="Wingdings" panose="05000000000000000000" pitchFamily="2" charset="2"/>
                <a:buChar char="ü"/>
              </a:pPr>
              <a:r>
                <a:rPr lang="en-IN" sz="1200" dirty="0"/>
                <a:t>Company, trust or partnership firm incorporated outside India &amp; owned and control by NRI in terms of Schedule III &amp; IV of NDI Rules;</a:t>
              </a:r>
            </a:p>
            <a:p>
              <a:pPr marL="259118" indent="-259118">
                <a:buFont typeface="Wingdings" panose="05000000000000000000" pitchFamily="2" charset="2"/>
                <a:buChar char="ü"/>
              </a:pPr>
              <a:r>
                <a:rPr lang="en-IN" sz="1200" dirty="0"/>
                <a:t>Long term investors like Insurance Funds, Pension Funds and Foreign Central Banks may purchase securities as per Schedule V of NDI Rules.</a:t>
              </a:r>
            </a:p>
          </p:txBody>
        </p:sp>
        <p:cxnSp>
          <p:nvCxnSpPr>
            <p:cNvPr id="10" name="Straight Connector 9"/>
            <p:cNvCxnSpPr/>
            <p:nvPr/>
          </p:nvCxnSpPr>
          <p:spPr>
            <a:xfrm>
              <a:off x="5008348" y="2076890"/>
              <a:ext cx="3780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4940183" y="1700212"/>
              <a:ext cx="4240329" cy="349134"/>
            </a:xfrm>
            <a:prstGeom prst="rect">
              <a:avLst/>
            </a:prstGeom>
            <a:solidFill>
              <a:schemeClr val="accent1"/>
            </a:solidFill>
          </p:spPr>
          <p:txBody>
            <a:bodyPr wrap="square">
              <a:spAutoFit/>
            </a:bodyPr>
            <a:lstStyle/>
            <a:p>
              <a:r>
                <a:rPr lang="en-US" sz="1200" b="1" dirty="0">
                  <a:solidFill>
                    <a:schemeClr val="bg1"/>
                  </a:solidFill>
                  <a:ea typeface="Verdana" panose="020B0604030504040204" pitchFamily="34" charset="0"/>
                  <a:cs typeface="Verdana" panose="020B0604030504040204" pitchFamily="34" charset="0"/>
                </a:rPr>
                <a:t>Type of Instrument for Inbound Investments </a:t>
              </a:r>
            </a:p>
          </p:txBody>
        </p:sp>
        <p:sp>
          <p:nvSpPr>
            <p:cNvPr id="12" name="TextBox 11"/>
            <p:cNvSpPr txBox="1"/>
            <p:nvPr/>
          </p:nvSpPr>
          <p:spPr>
            <a:xfrm>
              <a:off x="5008348" y="2160529"/>
              <a:ext cx="4172164" cy="2396901"/>
            </a:xfrm>
            <a:prstGeom prst="rect">
              <a:avLst/>
            </a:prstGeom>
            <a:noFill/>
          </p:spPr>
          <p:txBody>
            <a:bodyPr wrap="square" lIns="0" tIns="0" rIns="0" bIns="0" rtlCol="0">
              <a:spAutoFit/>
            </a:bodyPr>
            <a:lstStyle/>
            <a:p>
              <a:pPr marL="246163" lvl="1" indent="-246163">
                <a:buFont typeface="Wingdings" panose="05000000000000000000" pitchFamily="2" charset="2"/>
                <a:buChar char="ü"/>
                <a:defRPr/>
              </a:pPr>
              <a:r>
                <a:rPr lang="en-US" sz="1200" dirty="0"/>
                <a:t>Equity shares (including partly paid-min.25% upfront-balance 12 months), </a:t>
              </a:r>
            </a:p>
            <a:p>
              <a:pPr marL="246163" lvl="1" indent="-246163">
                <a:buFont typeface="Wingdings" panose="05000000000000000000" pitchFamily="2" charset="2"/>
                <a:buChar char="ü"/>
                <a:defRPr/>
              </a:pPr>
              <a:r>
                <a:rPr lang="en-US" sz="1200" dirty="0"/>
                <a:t>Share warrants – 18 months;</a:t>
              </a:r>
            </a:p>
            <a:p>
              <a:pPr marL="246163" lvl="1" indent="-246163">
                <a:buFont typeface="Wingdings" panose="05000000000000000000" pitchFamily="2" charset="2"/>
                <a:buChar char="ü"/>
                <a:defRPr/>
              </a:pPr>
              <a:r>
                <a:rPr lang="en-US" sz="1200" dirty="0"/>
                <a:t>Fully compulsory and mandatorily convertible debentures;</a:t>
              </a:r>
            </a:p>
            <a:p>
              <a:pPr marL="246163" lvl="1" indent="-246163">
                <a:buFont typeface="Wingdings" panose="05000000000000000000" pitchFamily="2" charset="2"/>
                <a:buChar char="ü"/>
                <a:defRPr/>
              </a:pPr>
              <a:r>
                <a:rPr lang="en-US" sz="1200" dirty="0"/>
                <a:t>Fully compulsory and mandatorily preference shares;</a:t>
              </a:r>
            </a:p>
            <a:p>
              <a:pPr marL="246163" lvl="1" indent="-246163">
                <a:buFont typeface="Wingdings" panose="05000000000000000000" pitchFamily="2" charset="2"/>
                <a:buChar char="ü"/>
                <a:defRPr/>
              </a:pPr>
              <a:r>
                <a:rPr lang="en-US" sz="1200" dirty="0"/>
                <a:t>Convertible Notes by Start Ups;</a:t>
              </a:r>
            </a:p>
            <a:p>
              <a:pPr marL="246163" lvl="1" indent="-246163">
                <a:buFont typeface="Wingdings" panose="05000000000000000000" pitchFamily="2" charset="2"/>
                <a:buChar char="ü"/>
                <a:defRPr/>
              </a:pPr>
              <a:r>
                <a:rPr lang="en-US" sz="1200" dirty="0"/>
                <a:t>Capital Contribution in LLP;</a:t>
              </a:r>
            </a:p>
            <a:p>
              <a:pPr marL="246163" lvl="1" indent="-246163">
                <a:buFont typeface="Wingdings" panose="05000000000000000000" pitchFamily="2" charset="2"/>
                <a:buChar char="ü"/>
                <a:defRPr/>
              </a:pPr>
              <a:r>
                <a:rPr lang="en-US" sz="1200" dirty="0"/>
                <a:t>Depositary Receipts / Foreign Currency Convertible Bond; and</a:t>
              </a:r>
            </a:p>
            <a:p>
              <a:pPr marL="246163" lvl="1" indent="-246163">
                <a:buFont typeface="Wingdings" panose="05000000000000000000" pitchFamily="2" charset="2"/>
                <a:buChar char="ü"/>
                <a:defRPr/>
              </a:pPr>
              <a:r>
                <a:rPr lang="en-IN" sz="1200" dirty="0"/>
                <a:t>Sponsored ADR/ GDRs</a:t>
              </a:r>
              <a:endParaRPr lang="en-US" sz="1200" dirty="0"/>
            </a:p>
            <a:p>
              <a:pPr marL="0" lvl="1">
                <a:lnSpc>
                  <a:spcPct val="150000"/>
                </a:lnSpc>
                <a:spcAft>
                  <a:spcPts val="186"/>
                </a:spcAft>
                <a:defRPr/>
              </a:pPr>
              <a:endParaRPr lang="en-US" sz="1200" dirty="0">
                <a:latin typeface="Verdana" panose="020B0604030504040204" pitchFamily="34" charset="0"/>
                <a:ea typeface="Verdana" panose="020B0604030504040204" pitchFamily="34" charset="0"/>
                <a:cs typeface="Verdana" panose="020B0604030504040204" pitchFamily="34" charset="0"/>
              </a:endParaRPr>
            </a:p>
          </p:txBody>
        </p:sp>
        <p:sp>
          <p:nvSpPr>
            <p:cNvPr id="13" name="Isosceles Triangle 12"/>
            <p:cNvSpPr/>
            <p:nvPr/>
          </p:nvSpPr>
          <p:spPr bwMode="auto">
            <a:xfrm rot="5400000">
              <a:off x="3742560" y="3676273"/>
              <a:ext cx="1855377" cy="325690"/>
            </a:xfrm>
            <a:prstGeom prst="triangle">
              <a:avLst/>
            </a:prstGeom>
            <a:solidFill>
              <a:schemeClr val="bg1">
                <a:lumMod val="50000"/>
              </a:schemeClr>
            </a:solidFill>
            <a:ln w="12700" cap="flat" cmpd="sng" algn="ctr">
              <a:noFill/>
              <a:prstDash val="solid"/>
              <a:round/>
              <a:headEnd type="none" w="med" len="med"/>
              <a:tailEnd type="none" w="med" len="med"/>
            </a:ln>
            <a:effectLst/>
          </p:spPr>
          <p:txBody>
            <a:bodyPr vert="horz" wrap="square" lIns="46749" tIns="46749" rIns="46749" bIns="46749" numCol="1" rtlCol="0" anchor="ctr" anchorCtr="1" compatLnSpc="1">
              <a:prstTxWarp prst="textNoShape">
                <a:avLst/>
              </a:prstTxWarp>
            </a:bodyPr>
            <a:lstStyle/>
            <a:p>
              <a:pPr defTabSz="587965">
                <a:defRPr/>
              </a:pPr>
              <a:endParaRPr lang="en-US" sz="771" kern="0" dirty="0">
                <a:solidFill>
                  <a:srgbClr val="000000"/>
                </a:solidFill>
              </a:endParaRPr>
            </a:p>
          </p:txBody>
        </p:sp>
      </p:grpSp>
      <p:sp>
        <p:nvSpPr>
          <p:cNvPr id="2" name="Title 1">
            <a:extLst>
              <a:ext uri="{FF2B5EF4-FFF2-40B4-BE49-F238E27FC236}">
                <a16:creationId xmlns:a16="http://schemas.microsoft.com/office/drawing/2014/main" id="{AB369F4C-3F92-4FDB-8345-680595805D02}"/>
              </a:ext>
            </a:extLst>
          </p:cNvPr>
          <p:cNvSpPr>
            <a:spLocks noGrp="1"/>
          </p:cNvSpPr>
          <p:nvPr>
            <p:ph type="title"/>
          </p:nvPr>
        </p:nvSpPr>
        <p:spPr/>
        <p:txBody>
          <a:bodyPr/>
          <a:lstStyle/>
          <a:p>
            <a:r>
              <a:rPr lang="en-US" dirty="0">
                <a:ea typeface="Verdana" panose="020B0604030504040204" pitchFamily="34" charset="0"/>
              </a:rPr>
              <a:t>Eligible Investor &amp; Type of Instrument</a:t>
            </a:r>
          </a:p>
        </p:txBody>
      </p:sp>
    </p:spTree>
    <p:extLst>
      <p:ext uri="{BB962C8B-B14F-4D97-AF65-F5344CB8AC3E}">
        <p14:creationId xmlns:p14="http://schemas.microsoft.com/office/powerpoint/2010/main" val="3722457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Shape 2">
            <a:extLst>
              <a:ext uri="{FF2B5EF4-FFF2-40B4-BE49-F238E27FC236}">
                <a16:creationId xmlns:a16="http://schemas.microsoft.com/office/drawing/2014/main" id="{CC2D01B4-AFC2-4D37-8397-4674CB7C151C}"/>
              </a:ext>
            </a:extLst>
          </p:cNvPr>
          <p:cNvSpPr/>
          <p:nvPr/>
        </p:nvSpPr>
        <p:spPr>
          <a:xfrm rot="5400000">
            <a:off x="1120887" y="2242233"/>
            <a:ext cx="2576379" cy="2512817"/>
          </a:xfrm>
          <a:prstGeom prst="corner">
            <a:avLst>
              <a:gd name="adj1" fmla="val 16120"/>
              <a:gd name="adj2" fmla="val 16110"/>
            </a:avLst>
          </a:prstGeom>
          <a:solidFill>
            <a:srgbClr val="046A38"/>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IN"/>
          </a:p>
        </p:txBody>
      </p:sp>
      <p:sp>
        <p:nvSpPr>
          <p:cNvPr id="13" name="Freeform: Shape 12">
            <a:extLst>
              <a:ext uri="{FF2B5EF4-FFF2-40B4-BE49-F238E27FC236}">
                <a16:creationId xmlns:a16="http://schemas.microsoft.com/office/drawing/2014/main" id="{331FF2F0-6014-428C-8940-0CABBB63B112}"/>
              </a:ext>
            </a:extLst>
          </p:cNvPr>
          <p:cNvSpPr/>
          <p:nvPr/>
        </p:nvSpPr>
        <p:spPr>
          <a:xfrm>
            <a:off x="1531649" y="2593882"/>
            <a:ext cx="2225747" cy="2532593"/>
          </a:xfrm>
          <a:custGeom>
            <a:avLst/>
            <a:gdLst>
              <a:gd name="connsiteX0" fmla="*/ 0 w 2718153"/>
              <a:gd name="connsiteY0" fmla="*/ 0 h 2382620"/>
              <a:gd name="connsiteX1" fmla="*/ 2718153 w 2718153"/>
              <a:gd name="connsiteY1" fmla="*/ 0 h 2382620"/>
              <a:gd name="connsiteX2" fmla="*/ 2718153 w 2718153"/>
              <a:gd name="connsiteY2" fmla="*/ 2382620 h 2382620"/>
              <a:gd name="connsiteX3" fmla="*/ 0 w 2718153"/>
              <a:gd name="connsiteY3" fmla="*/ 2382620 h 2382620"/>
              <a:gd name="connsiteX4" fmla="*/ 0 w 2718153"/>
              <a:gd name="connsiteY4" fmla="*/ 0 h 2382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8153" h="2382620">
                <a:moveTo>
                  <a:pt x="0" y="0"/>
                </a:moveTo>
                <a:lnTo>
                  <a:pt x="2718153" y="0"/>
                </a:lnTo>
                <a:lnTo>
                  <a:pt x="2718153" y="2382620"/>
                </a:lnTo>
                <a:lnTo>
                  <a:pt x="0" y="23826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algn="just" defTabSz="533411">
              <a:spcBef>
                <a:spcPct val="0"/>
              </a:spcBef>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Fresh Issue</a:t>
            </a: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Listed : </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As per SEBI Guidelines</a:t>
            </a:r>
          </a:p>
          <a:p>
            <a:pPr marL="171453" indent="-171453" algn="just" defTabSz="533411">
              <a:spcBef>
                <a:spcPct val="0"/>
              </a:spcBef>
              <a:buFont typeface="Arial" panose="020B0604020202020204" pitchFamily="34" charset="0"/>
              <a:buChar char="•"/>
              <a:defRPr/>
            </a:pPr>
            <a:endPar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Unlisted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a:t>
            </a:r>
          </a:p>
          <a:p>
            <a:pPr marL="174625" lvl="1" algn="just" defTabSz="533411">
              <a:spcBef>
                <a:spcPct val="0"/>
              </a:spcBef>
              <a:defRPr/>
            </a:pP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Not less than FV of shares arrived by CA/MB based on Internationally Accepted Pricing (‘IAP’) methodology on Arms Length Basis (‘ALB’). </a:t>
            </a:r>
          </a:p>
          <a:p>
            <a:pPr marL="171453" indent="-171453" algn="just" defTabSz="533411">
              <a:spcBef>
                <a:spcPct val="0"/>
              </a:spcBef>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71453" indent="-171453" algn="just" defTabSz="533411">
              <a:spcBef>
                <a:spcPct val="0"/>
              </a:spcBef>
              <a:buFont typeface="Arial" panose="020B0604020202020204" pitchFamily="34" charset="0"/>
              <a:buChar char="•"/>
              <a:defRPr/>
            </a:pP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Non applicability of Pricing norms on MOA subscription shares. Only Face Value</a:t>
            </a:r>
          </a:p>
        </p:txBody>
      </p:sp>
      <p:sp>
        <p:nvSpPr>
          <p:cNvPr id="14" name="Isosceles Triangle 13">
            <a:extLst>
              <a:ext uri="{FF2B5EF4-FFF2-40B4-BE49-F238E27FC236}">
                <a16:creationId xmlns:a16="http://schemas.microsoft.com/office/drawing/2014/main" id="{5BF05314-D8F6-4BEC-A399-5ED9BE5AC96F}"/>
              </a:ext>
            </a:extLst>
          </p:cNvPr>
          <p:cNvSpPr/>
          <p:nvPr/>
        </p:nvSpPr>
        <p:spPr>
          <a:xfrm>
            <a:off x="3180591" y="1580418"/>
            <a:ext cx="427643" cy="490747"/>
          </a:xfrm>
          <a:prstGeom prst="triangle">
            <a:avLst>
              <a:gd name="adj" fmla="val 100000"/>
            </a:avLst>
          </a:prstGeom>
          <a:solidFill>
            <a:srgbClr val="046A38"/>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IN"/>
          </a:p>
        </p:txBody>
      </p:sp>
      <p:sp>
        <p:nvSpPr>
          <p:cNvPr id="15" name="L-Shape 14">
            <a:extLst>
              <a:ext uri="{FF2B5EF4-FFF2-40B4-BE49-F238E27FC236}">
                <a16:creationId xmlns:a16="http://schemas.microsoft.com/office/drawing/2014/main" id="{6AFBA967-3EA1-467D-B73B-0EA2600C0159}"/>
              </a:ext>
            </a:extLst>
          </p:cNvPr>
          <p:cNvSpPr/>
          <p:nvPr/>
        </p:nvSpPr>
        <p:spPr>
          <a:xfrm rot="5400000">
            <a:off x="3041593" y="2086654"/>
            <a:ext cx="4032045" cy="2640469"/>
          </a:xfrm>
          <a:prstGeom prst="corner">
            <a:avLst>
              <a:gd name="adj1" fmla="val 16120"/>
              <a:gd name="adj2" fmla="val 16110"/>
            </a:avLst>
          </a:prstGeom>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n-IN"/>
          </a:p>
        </p:txBody>
      </p:sp>
      <p:sp>
        <p:nvSpPr>
          <p:cNvPr id="16" name="Freeform: Shape 15">
            <a:extLst>
              <a:ext uri="{FF2B5EF4-FFF2-40B4-BE49-F238E27FC236}">
                <a16:creationId xmlns:a16="http://schemas.microsoft.com/office/drawing/2014/main" id="{DE548BC1-18E8-4456-833B-EB75991B4CCA}"/>
              </a:ext>
            </a:extLst>
          </p:cNvPr>
          <p:cNvSpPr/>
          <p:nvPr/>
        </p:nvSpPr>
        <p:spPr>
          <a:xfrm>
            <a:off x="4149229" y="1639021"/>
            <a:ext cx="2228621" cy="3953919"/>
          </a:xfrm>
          <a:custGeom>
            <a:avLst/>
            <a:gdLst>
              <a:gd name="connsiteX0" fmla="*/ 0 w 2718153"/>
              <a:gd name="connsiteY0" fmla="*/ 0 h 2382620"/>
              <a:gd name="connsiteX1" fmla="*/ 2718153 w 2718153"/>
              <a:gd name="connsiteY1" fmla="*/ 0 h 2382620"/>
              <a:gd name="connsiteX2" fmla="*/ 2718153 w 2718153"/>
              <a:gd name="connsiteY2" fmla="*/ 2382620 h 2382620"/>
              <a:gd name="connsiteX3" fmla="*/ 0 w 2718153"/>
              <a:gd name="connsiteY3" fmla="*/ 2382620 h 2382620"/>
              <a:gd name="connsiteX4" fmla="*/ 0 w 2718153"/>
              <a:gd name="connsiteY4" fmla="*/ 0 h 2382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8153" h="2382620">
                <a:moveTo>
                  <a:pt x="0" y="0"/>
                </a:moveTo>
                <a:lnTo>
                  <a:pt x="2718153" y="0"/>
                </a:lnTo>
                <a:lnTo>
                  <a:pt x="2718153" y="2382620"/>
                </a:lnTo>
                <a:lnTo>
                  <a:pt x="0" y="23826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algn="just" defTabSz="533411">
              <a:spcBef>
                <a:spcPct val="0"/>
              </a:spcBef>
              <a:defRPr/>
            </a:pPr>
            <a:endPar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algn="just" defTabSz="533411">
              <a:spcBef>
                <a:spcPct val="0"/>
              </a:spcBef>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Preferential Allotment </a:t>
            </a: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Not less than the price at which preferential allotment can be made under SEBI guidelines</a:t>
            </a: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Unlisted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 Not less than FV of shares arrived by CA/SEBI registered MB/Cost Accountant based on IAP on ALB</a:t>
            </a:r>
          </a:p>
          <a:p>
            <a:pPr marL="171453" indent="-171453" algn="just" defTabSz="533411">
              <a:spcBef>
                <a:spcPct val="0"/>
              </a:spcBef>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algn="just" defTabSz="533411">
              <a:spcBef>
                <a:spcPct val="0"/>
              </a:spcBef>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Right Issue</a:t>
            </a:r>
          </a:p>
          <a:p>
            <a:pPr marL="155471" indent="-155471"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 Listed </a:t>
            </a:r>
          </a:p>
          <a:p>
            <a:pPr marL="164108" algn="just" defTabSz="533411">
              <a:spcBef>
                <a:spcPct val="0"/>
              </a:spcBef>
              <a:defRPr/>
            </a:pP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At a price determined by Company</a:t>
            </a:r>
          </a:p>
          <a:p>
            <a:pPr marL="164108" algn="just" defTabSz="533411">
              <a:spcBef>
                <a:spcPct val="0"/>
              </a:spcBef>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55471" indent="-155471"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Unlisted </a:t>
            </a:r>
          </a:p>
          <a:p>
            <a:pPr marL="164108" algn="just" defTabSz="533411">
              <a:spcBef>
                <a:spcPct val="0"/>
              </a:spcBef>
              <a:defRPr/>
            </a:pP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shall not be at a price less than the price offered to persons resident in India</a:t>
            </a:r>
          </a:p>
          <a:p>
            <a:pPr marL="164108" algn="just" defTabSz="533411">
              <a:spcBef>
                <a:spcPct val="0"/>
              </a:spcBef>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p:txBody>
      </p:sp>
      <p:sp>
        <p:nvSpPr>
          <p:cNvPr id="17" name="Isosceles Triangle 16">
            <a:extLst>
              <a:ext uri="{FF2B5EF4-FFF2-40B4-BE49-F238E27FC236}">
                <a16:creationId xmlns:a16="http://schemas.microsoft.com/office/drawing/2014/main" id="{2F6B2E6A-4FD9-428E-B4E2-F7DD94DAAE92}"/>
              </a:ext>
            </a:extLst>
          </p:cNvPr>
          <p:cNvSpPr/>
          <p:nvPr/>
        </p:nvSpPr>
        <p:spPr>
          <a:xfrm>
            <a:off x="5955240" y="792514"/>
            <a:ext cx="427643" cy="490747"/>
          </a:xfrm>
          <a:prstGeom prst="triangle">
            <a:avLst>
              <a:gd name="adj" fmla="val 100000"/>
            </a:avLst>
          </a:prstGeom>
          <a:solidFill>
            <a:srgbClr val="012169"/>
          </a:solidFill>
          <a:ln>
            <a:no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IN"/>
          </a:p>
        </p:txBody>
      </p:sp>
      <p:sp>
        <p:nvSpPr>
          <p:cNvPr id="18" name="L-Shape 17">
            <a:extLst>
              <a:ext uri="{FF2B5EF4-FFF2-40B4-BE49-F238E27FC236}">
                <a16:creationId xmlns:a16="http://schemas.microsoft.com/office/drawing/2014/main" id="{268D0C5F-764F-40D0-AC38-1AF0DF8930F1}"/>
              </a:ext>
            </a:extLst>
          </p:cNvPr>
          <p:cNvSpPr/>
          <p:nvPr/>
        </p:nvSpPr>
        <p:spPr>
          <a:xfrm rot="5400000">
            <a:off x="5734307" y="1695158"/>
            <a:ext cx="4630399" cy="2825112"/>
          </a:xfrm>
          <a:prstGeom prst="corner">
            <a:avLst>
              <a:gd name="adj1" fmla="val 16120"/>
              <a:gd name="adj2" fmla="val 16110"/>
            </a:avLst>
          </a:prstGeom>
          <a:solidFill>
            <a:srgbClr val="75787B"/>
          </a:solidFill>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n-IN"/>
          </a:p>
        </p:txBody>
      </p:sp>
      <p:sp>
        <p:nvSpPr>
          <p:cNvPr id="19" name="Freeform: Shape 18">
            <a:extLst>
              <a:ext uri="{FF2B5EF4-FFF2-40B4-BE49-F238E27FC236}">
                <a16:creationId xmlns:a16="http://schemas.microsoft.com/office/drawing/2014/main" id="{C659A5C3-4923-42F3-A413-279E2DFD4426}"/>
              </a:ext>
            </a:extLst>
          </p:cNvPr>
          <p:cNvSpPr/>
          <p:nvPr/>
        </p:nvSpPr>
        <p:spPr>
          <a:xfrm>
            <a:off x="7113732" y="1283262"/>
            <a:ext cx="2483314" cy="3434019"/>
          </a:xfrm>
          <a:custGeom>
            <a:avLst/>
            <a:gdLst>
              <a:gd name="connsiteX0" fmla="*/ 0 w 2718153"/>
              <a:gd name="connsiteY0" fmla="*/ 0 h 2382620"/>
              <a:gd name="connsiteX1" fmla="*/ 2718153 w 2718153"/>
              <a:gd name="connsiteY1" fmla="*/ 0 h 2382620"/>
              <a:gd name="connsiteX2" fmla="*/ 2718153 w 2718153"/>
              <a:gd name="connsiteY2" fmla="*/ 2382620 h 2382620"/>
              <a:gd name="connsiteX3" fmla="*/ 0 w 2718153"/>
              <a:gd name="connsiteY3" fmla="*/ 2382620 h 2382620"/>
              <a:gd name="connsiteX4" fmla="*/ 0 w 2718153"/>
              <a:gd name="connsiteY4" fmla="*/ 0 h 2382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8153" h="2382620">
                <a:moveTo>
                  <a:pt x="0" y="0"/>
                </a:moveTo>
                <a:lnTo>
                  <a:pt x="2718153" y="0"/>
                </a:lnTo>
                <a:lnTo>
                  <a:pt x="2718153" y="2382620"/>
                </a:lnTo>
                <a:lnTo>
                  <a:pt x="0" y="23826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algn="just" defTabSz="533411">
              <a:spcBef>
                <a:spcPct val="0"/>
              </a:spcBef>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Transfer R to NR</a:t>
            </a: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 Not less than the price at which preferential allotment can be made under SEBI guidelines</a:t>
            </a:r>
          </a:p>
          <a:p>
            <a:pPr marL="171453" indent="-171453" algn="just" defTabSz="533411">
              <a:spcBef>
                <a:spcPct val="0"/>
              </a:spcBef>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Unlisted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 Not less than FV of shares arrived by CA/SEBI registered MB/Cost Accountant based on IAP on ALB </a:t>
            </a:r>
          </a:p>
          <a:p>
            <a:pPr marL="164108" algn="just" defTabSz="533411">
              <a:spcBef>
                <a:spcPct val="0"/>
              </a:spcBef>
              <a:defRPr/>
            </a:pPr>
            <a:endPar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64108" algn="just" defTabSz="533411">
              <a:spcBef>
                <a:spcPct val="0"/>
              </a:spcBef>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NR to R </a:t>
            </a: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Listed </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–Not to exceed the price at which preferential allotment can be made under SEBI guidelines  </a:t>
            </a:r>
          </a:p>
          <a:p>
            <a:pPr marL="171453" indent="-171453" algn="just" defTabSz="533411">
              <a:spcBef>
                <a:spcPct val="0"/>
              </a:spcBef>
              <a:buFont typeface="Arial" panose="020B0604020202020204" pitchFamily="34" charset="0"/>
              <a:buChar char="•"/>
              <a:defRPr/>
            </a:pPr>
            <a:endPar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endParaRPr>
          </a:p>
          <a:p>
            <a:pPr marL="171453" indent="-171453" algn="just" defTabSz="533411">
              <a:spcBef>
                <a:spcPct val="0"/>
              </a:spcBef>
              <a:buFont typeface="Arial" panose="020B0604020202020204" pitchFamily="34" charset="0"/>
              <a:buChar char="•"/>
              <a:defRPr/>
            </a:pPr>
            <a:r>
              <a:rPr lang="en-US" sz="1200" b="1" dirty="0">
                <a:solidFill>
                  <a:prstClr val="black"/>
                </a:solidFill>
                <a:latin typeface="Calibri" panose="020F0502020204030204" pitchFamily="34" charset="0"/>
                <a:ea typeface="Verdana" panose="020B0604030504040204" pitchFamily="34" charset="0"/>
                <a:cs typeface="Calibri" panose="020F0502020204030204" pitchFamily="34" charset="0"/>
              </a:rPr>
              <a:t>Unlisted</a:t>
            </a:r>
            <a:r>
              <a:rPr lang="en-US" sz="1200" dirty="0">
                <a:solidFill>
                  <a:prstClr val="black"/>
                </a:solidFill>
                <a:latin typeface="Calibri" panose="020F0502020204030204" pitchFamily="34" charset="0"/>
                <a:ea typeface="Verdana" panose="020B0604030504040204" pitchFamily="34" charset="0"/>
                <a:cs typeface="Calibri" panose="020F0502020204030204" pitchFamily="34" charset="0"/>
              </a:rPr>
              <a:t>  Not to exceed FV of shares arrived by CA/SEBI registered MB/Cost Accountant based on IAP on ALB </a:t>
            </a:r>
          </a:p>
        </p:txBody>
      </p:sp>
      <p:sp>
        <p:nvSpPr>
          <p:cNvPr id="10" name="TextBox 9">
            <a:extLst>
              <a:ext uri="{FF2B5EF4-FFF2-40B4-BE49-F238E27FC236}">
                <a16:creationId xmlns:a16="http://schemas.microsoft.com/office/drawing/2014/main" id="{DE384F4C-056D-4A49-BB64-B85E53B05148}"/>
              </a:ext>
            </a:extLst>
          </p:cNvPr>
          <p:cNvSpPr txBox="1"/>
          <p:nvPr/>
        </p:nvSpPr>
        <p:spPr>
          <a:xfrm>
            <a:off x="1917700" y="2262333"/>
            <a:ext cx="2512816" cy="276999"/>
          </a:xfrm>
          <a:prstGeom prst="rect">
            <a:avLst/>
          </a:prstGeom>
          <a:noFill/>
        </p:spPr>
        <p:txBody>
          <a:bodyPr wrap="square" rtlCol="0">
            <a:spAutoFit/>
          </a:bodyPr>
          <a:lstStyle/>
          <a:p>
            <a:pPr defTabSz="945677">
              <a:defRPr/>
            </a:pPr>
            <a:r>
              <a:rPr lang="en-US" sz="1200" b="1" dirty="0">
                <a:solidFill>
                  <a:prstClr val="white"/>
                </a:solidFill>
                <a:latin typeface="Calibri" panose="020F0502020204030204" pitchFamily="34" charset="0"/>
                <a:ea typeface="Verdana" panose="020B0604030504040204" pitchFamily="34" charset="0"/>
                <a:cs typeface="Calibri" panose="020F0502020204030204" pitchFamily="34" charset="0"/>
              </a:rPr>
              <a:t>Fresh Issue </a:t>
            </a:r>
          </a:p>
        </p:txBody>
      </p:sp>
      <p:sp>
        <p:nvSpPr>
          <p:cNvPr id="11" name="TextBox 10">
            <a:extLst>
              <a:ext uri="{FF2B5EF4-FFF2-40B4-BE49-F238E27FC236}">
                <a16:creationId xmlns:a16="http://schemas.microsoft.com/office/drawing/2014/main" id="{A3692398-B28F-4658-B9CA-6A31697B072A}"/>
              </a:ext>
            </a:extLst>
          </p:cNvPr>
          <p:cNvSpPr txBox="1"/>
          <p:nvPr/>
        </p:nvSpPr>
        <p:spPr>
          <a:xfrm>
            <a:off x="3888531" y="1453290"/>
            <a:ext cx="2518574" cy="276999"/>
          </a:xfrm>
          <a:prstGeom prst="rect">
            <a:avLst/>
          </a:prstGeom>
          <a:noFill/>
        </p:spPr>
        <p:txBody>
          <a:bodyPr wrap="square" rtlCol="0">
            <a:spAutoFit/>
          </a:bodyPr>
          <a:lstStyle/>
          <a:p>
            <a:pPr defTabSz="945677">
              <a:defRPr/>
            </a:pPr>
            <a:r>
              <a:rPr lang="en-US" sz="1200" b="1" dirty="0">
                <a:solidFill>
                  <a:prstClr val="white"/>
                </a:solidFill>
                <a:latin typeface="Calibri" panose="020F0502020204030204" pitchFamily="34" charset="0"/>
                <a:ea typeface="Verdana" panose="020B0604030504040204" pitchFamily="34" charset="0"/>
                <a:cs typeface="Calibri" panose="020F0502020204030204" pitchFamily="34" charset="0"/>
              </a:rPr>
              <a:t>Preferential Allotment &amp; Right Issue</a:t>
            </a:r>
          </a:p>
        </p:txBody>
      </p:sp>
      <p:sp>
        <p:nvSpPr>
          <p:cNvPr id="12" name="TextBox 11">
            <a:extLst>
              <a:ext uri="{FF2B5EF4-FFF2-40B4-BE49-F238E27FC236}">
                <a16:creationId xmlns:a16="http://schemas.microsoft.com/office/drawing/2014/main" id="{BB1BAFDD-75CA-4D75-B5E1-A72FD2B93DFD}"/>
              </a:ext>
            </a:extLst>
          </p:cNvPr>
          <p:cNvSpPr txBox="1"/>
          <p:nvPr/>
        </p:nvSpPr>
        <p:spPr>
          <a:xfrm>
            <a:off x="6641984" y="814834"/>
            <a:ext cx="2820081" cy="276999"/>
          </a:xfrm>
          <a:prstGeom prst="rect">
            <a:avLst/>
          </a:prstGeom>
          <a:noFill/>
        </p:spPr>
        <p:txBody>
          <a:bodyPr wrap="square" rtlCol="0">
            <a:spAutoFit/>
          </a:bodyPr>
          <a:lstStyle/>
          <a:p>
            <a:pPr defTabSz="945677">
              <a:defRPr/>
            </a:pPr>
            <a:r>
              <a:rPr lang="en-US" sz="1200" b="1" dirty="0">
                <a:solidFill>
                  <a:prstClr val="white"/>
                </a:solidFill>
                <a:latin typeface="Calibri" panose="020F0502020204030204" pitchFamily="34" charset="0"/>
                <a:ea typeface="Verdana" panose="020B0604030504040204" pitchFamily="34" charset="0"/>
                <a:cs typeface="Calibri" panose="020F0502020204030204" pitchFamily="34" charset="0"/>
              </a:rPr>
              <a:t>Transfer of Shares</a:t>
            </a:r>
          </a:p>
        </p:txBody>
      </p:sp>
      <p:sp>
        <p:nvSpPr>
          <p:cNvPr id="20" name="TextBox 19">
            <a:extLst>
              <a:ext uri="{FF2B5EF4-FFF2-40B4-BE49-F238E27FC236}">
                <a16:creationId xmlns:a16="http://schemas.microsoft.com/office/drawing/2014/main" id="{082EB56B-12A7-4629-94CC-846BCF4B982C}"/>
              </a:ext>
            </a:extLst>
          </p:cNvPr>
          <p:cNvSpPr txBox="1"/>
          <p:nvPr/>
        </p:nvSpPr>
        <p:spPr>
          <a:xfrm>
            <a:off x="493837" y="5455144"/>
            <a:ext cx="10902825" cy="1107996"/>
          </a:xfrm>
          <a:prstGeom prst="rect">
            <a:avLst/>
          </a:prstGeom>
          <a:solidFill>
            <a:srgbClr val="0097A9"/>
          </a:solidFill>
        </p:spPr>
        <p:txBody>
          <a:bodyPr wrap="square" rtlCol="0">
            <a:spAutoFit/>
          </a:bodyPr>
          <a:lstStyle/>
          <a:p>
            <a:pPr marL="228604" indent="-228604" algn="just" defTabSz="1008420">
              <a:buFont typeface="+mj-lt"/>
              <a:buAutoNum type="alphaLcPeriod"/>
              <a:defRPr/>
            </a:pPr>
            <a:r>
              <a:rPr lang="en-US" sz="1100" dirty="0">
                <a:solidFill>
                  <a:prstClr val="white"/>
                </a:solidFill>
                <a:latin typeface="Calibri" panose="020F0502020204030204" pitchFamily="34" charset="0"/>
                <a:ea typeface="Verdana" panose="020B0604030504040204" pitchFamily="34" charset="0"/>
                <a:cs typeface="Calibri" panose="020F0502020204030204" pitchFamily="34" charset="0"/>
              </a:rPr>
              <a:t>The price/conversion formula of convertible capital instruments should be determined upfront at the time of issue of the instruments. The price at the time of conversion should not in any case be lower than the fair value worked out, at the time of issuance of such instruments, in accordance with the extant FEMA regulations. </a:t>
            </a:r>
          </a:p>
          <a:p>
            <a:pPr marL="228604" indent="-228604" algn="just" defTabSz="1008420">
              <a:buFont typeface="+mj-lt"/>
              <a:buAutoNum type="alphaLcPeriod"/>
              <a:defRPr/>
            </a:pPr>
            <a:endParaRPr lang="en-US" sz="1100" dirty="0">
              <a:solidFill>
                <a:prstClr val="white"/>
              </a:solidFill>
              <a:latin typeface="Calibri" panose="020F0502020204030204" pitchFamily="34" charset="0"/>
              <a:ea typeface="Verdana" panose="020B0604030504040204" pitchFamily="34" charset="0"/>
              <a:cs typeface="Calibri" panose="020F0502020204030204" pitchFamily="34" charset="0"/>
            </a:endParaRPr>
          </a:p>
          <a:p>
            <a:pPr marL="228604" indent="-228604" algn="just" defTabSz="1008420">
              <a:buFont typeface="+mj-lt"/>
              <a:buAutoNum type="alphaLcPeriod"/>
              <a:defRPr/>
            </a:pPr>
            <a:r>
              <a:rPr lang="en-US" sz="1100" dirty="0">
                <a:solidFill>
                  <a:prstClr val="white"/>
                </a:solidFill>
                <a:latin typeface="Calibri" panose="020F0502020204030204" pitchFamily="34" charset="0"/>
                <a:ea typeface="Verdana" panose="020B0604030504040204" pitchFamily="34" charset="0"/>
                <a:cs typeface="Calibri" panose="020F0502020204030204" pitchFamily="34" charset="0"/>
              </a:rPr>
              <a:t>Pricing guidelines for equity shares, CCPS, CCD with optionality clauses will be as per pricing/ valuation guidelines issued by RBI from time to time.</a:t>
            </a:r>
          </a:p>
          <a:p>
            <a:pPr marL="228604" indent="-228604" algn="just" defTabSz="1008420">
              <a:buFont typeface="+mj-lt"/>
              <a:buAutoNum type="alphaLcPeriod"/>
              <a:defRPr/>
            </a:pPr>
            <a:endParaRPr lang="en-US" sz="1100" dirty="0">
              <a:solidFill>
                <a:prstClr val="white"/>
              </a:solidFill>
              <a:latin typeface="Calibri" panose="020F0502020204030204" pitchFamily="34" charset="0"/>
              <a:ea typeface="Verdana" panose="020B0604030504040204" pitchFamily="34" charset="0"/>
              <a:cs typeface="Calibri" panose="020F0502020204030204" pitchFamily="34" charset="0"/>
            </a:endParaRPr>
          </a:p>
          <a:p>
            <a:pPr marL="228604" indent="-228604" algn="just" defTabSz="1008420">
              <a:buFont typeface="+mj-lt"/>
              <a:buAutoNum type="alphaLcPeriod"/>
              <a:defRPr/>
            </a:pPr>
            <a:r>
              <a:rPr lang="en-US" sz="1100" dirty="0">
                <a:solidFill>
                  <a:prstClr val="white"/>
                </a:solidFill>
                <a:latin typeface="Calibri" panose="020F0502020204030204" pitchFamily="34" charset="0"/>
                <a:ea typeface="Verdana" panose="020B0604030504040204" pitchFamily="34" charset="0"/>
                <a:cs typeface="Calibri" panose="020F0502020204030204" pitchFamily="34" charset="0"/>
              </a:rPr>
              <a:t>Valuation Report not to be older than 3 Months  </a:t>
            </a:r>
          </a:p>
        </p:txBody>
      </p:sp>
      <p:sp>
        <p:nvSpPr>
          <p:cNvPr id="22" name="Title 2"/>
          <p:cNvSpPr txBox="1">
            <a:spLocks/>
          </p:cNvSpPr>
          <p:nvPr/>
        </p:nvSpPr>
        <p:spPr bwMode="gray">
          <a:xfrm>
            <a:off x="603375" y="262819"/>
            <a:ext cx="10683750" cy="497465"/>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solidFill>
                  <a:schemeClr val="bg1"/>
                </a:solidFill>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Pricing of Instrument</a:t>
            </a:r>
            <a:br>
              <a:rPr lang="en-US" sz="2100" dirty="0">
                <a:latin typeface="Calibri" panose="020F0502020204030204" pitchFamily="34" charset="0"/>
                <a:cs typeface="Calibri" panose="020F0502020204030204" pitchFamily="34" charset="0"/>
              </a:rPr>
            </a:br>
            <a:br>
              <a:rPr lang="en-US" sz="2100" dirty="0">
                <a:latin typeface="Calibri" panose="020F0502020204030204" pitchFamily="34" charset="0"/>
                <a:cs typeface="Calibri" panose="020F0502020204030204" pitchFamily="34" charset="0"/>
              </a:rPr>
            </a:br>
            <a:br>
              <a:rPr lang="en-US" sz="2100" dirty="0">
                <a:solidFill>
                  <a:schemeClr val="bg1"/>
                </a:solidFill>
                <a:latin typeface="Calibri" panose="020F0502020204030204" pitchFamily="34" charset="0"/>
                <a:cs typeface="Calibri" panose="020F0502020204030204" pitchFamily="34" charset="0"/>
              </a:rPr>
            </a:br>
            <a:br>
              <a:rPr lang="en-US" sz="2100" dirty="0">
                <a:solidFill>
                  <a:schemeClr val="bg1"/>
                </a:solidFill>
                <a:latin typeface="Calibri" panose="020F0502020204030204" pitchFamily="34" charset="0"/>
                <a:cs typeface="Calibri" panose="020F0502020204030204" pitchFamily="34" charset="0"/>
              </a:rPr>
            </a:br>
            <a:endParaRPr lang="en-US" sz="21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5510881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gray">
          <a:xfrm>
            <a:off x="1303043" y="1123318"/>
            <a:ext cx="3230912" cy="633441"/>
          </a:xfrm>
          <a:prstGeom prst="rect">
            <a:avLst/>
          </a:prstGeom>
          <a:solidFill>
            <a:schemeClr val="accent5"/>
          </a:solidFill>
          <a:ln w="19050" algn="ctr">
            <a:solidFill>
              <a:schemeClr val="accent5"/>
            </a:solidFill>
            <a:miter lim="800000"/>
            <a:headEnd/>
            <a:tailEnd/>
          </a:ln>
        </p:spPr>
        <p:txBody>
          <a:bodyPr wrap="square" lIns="70674" tIns="70674" rIns="70674" bIns="70674" rtlCol="0" anchor="ctr"/>
          <a:lstStyle/>
          <a:p>
            <a:pPr algn="ctr">
              <a:lnSpc>
                <a:spcPct val="106000"/>
              </a:lnSpc>
              <a:buFont typeface="Wingdings 2" pitchFamily="18" charset="2"/>
              <a:buNone/>
            </a:pPr>
            <a:r>
              <a:rPr lang="en-US" sz="1400" b="1" dirty="0">
                <a:solidFill>
                  <a:schemeClr val="bg1"/>
                </a:solidFill>
                <a:latin typeface="Calibri" panose="020F0502020204030204" pitchFamily="34" charset="0"/>
                <a:cs typeface="Calibri" panose="020F0502020204030204" pitchFamily="34" charset="0"/>
              </a:rPr>
              <a:t>Rights/ Bonus Issue	</a:t>
            </a:r>
            <a:endParaRPr lang="en-IN" sz="1400" b="1" dirty="0">
              <a:solidFill>
                <a:schemeClr val="bg1"/>
              </a:solidFill>
              <a:latin typeface="Calibri" panose="020F0502020204030204" pitchFamily="34" charset="0"/>
              <a:cs typeface="Calibri" panose="020F0502020204030204" pitchFamily="34" charset="0"/>
            </a:endParaRPr>
          </a:p>
        </p:txBody>
      </p:sp>
      <p:sp>
        <p:nvSpPr>
          <p:cNvPr id="63" name="Rectangle 62"/>
          <p:cNvSpPr/>
          <p:nvPr/>
        </p:nvSpPr>
        <p:spPr bwMode="gray">
          <a:xfrm>
            <a:off x="1304926" y="1863204"/>
            <a:ext cx="3230912" cy="4510484"/>
          </a:xfrm>
          <a:prstGeom prst="rect">
            <a:avLst/>
          </a:prstGeom>
          <a:solidFill>
            <a:schemeClr val="accent3">
              <a:lumMod val="20000"/>
              <a:lumOff val="80000"/>
            </a:schemeClr>
          </a:solidFill>
          <a:ln w="19050" algn="ctr">
            <a:noFill/>
            <a:miter lim="800000"/>
            <a:headEnd/>
            <a:tailEnd/>
          </a:ln>
        </p:spPr>
        <p:txBody>
          <a:bodyPr wrap="square" lIns="70674" tIns="70674" rIns="70674" bIns="70674" rtlCol="0" anchor="t"/>
          <a:lstStyle/>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Share Warrants not allowed;</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Adherence of sectoral cap;</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Shares acquired as per NDI Rules;</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Compliance of Companies Act 2013;</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Pricing:-</a:t>
            </a:r>
          </a:p>
          <a:p>
            <a:pPr marL="230327" lvl="2" indent="-103647" algn="just" defTabSz="829178">
              <a:buSzPct val="100000"/>
              <a:buFont typeface="Arial"/>
              <a:buChar char="−"/>
              <a:defRPr/>
            </a:pPr>
            <a:r>
              <a:rPr lang="en-US" sz="1200" b="1" dirty="0">
                <a:latin typeface="Calibri" panose="020F0502020204030204" pitchFamily="34" charset="0"/>
                <a:cs typeface="Calibri" panose="020F0502020204030204" pitchFamily="34" charset="0"/>
              </a:rPr>
              <a:t>Unlisted Company</a:t>
            </a:r>
            <a:r>
              <a:rPr lang="en-US" sz="1200" dirty="0">
                <a:latin typeface="Calibri" panose="020F0502020204030204" pitchFamily="34" charset="0"/>
                <a:cs typeface="Calibri" panose="020F0502020204030204" pitchFamily="34" charset="0"/>
              </a:rPr>
              <a:t>- not less than price offered to residents;</a:t>
            </a:r>
          </a:p>
          <a:p>
            <a:pPr marL="230327" lvl="2" indent="-103647" algn="just" defTabSz="829178">
              <a:buSzPct val="100000"/>
              <a:buFont typeface="Arial"/>
              <a:buChar char="−"/>
              <a:defRPr/>
            </a:pPr>
            <a:r>
              <a:rPr lang="en-US" sz="1200" b="1" dirty="0">
                <a:latin typeface="Calibri" panose="020F0502020204030204" pitchFamily="34" charset="0"/>
                <a:cs typeface="Calibri" panose="020F0502020204030204" pitchFamily="34" charset="0"/>
              </a:rPr>
              <a:t>Listed Company- </a:t>
            </a:r>
            <a:r>
              <a:rPr lang="en-US" sz="1200" dirty="0">
                <a:latin typeface="Calibri" panose="020F0502020204030204" pitchFamily="34" charset="0"/>
                <a:cs typeface="Calibri" panose="020F0502020204030204" pitchFamily="34" charset="0"/>
              </a:rPr>
              <a:t>Price determined by Company.</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Funds brought from overseas or out of funds held in NRE/FCNR(B)/Escrow A/c;</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A person resident outside India who has acquired a right from a person resident in India who has renounced it may acquire equity instruments (other than share warrants) against the said rights as per pricing guidelines as applicable in case of preferential allotment</a:t>
            </a:r>
            <a:endParaRPr lang="en-IN" sz="1200" dirty="0">
              <a:latin typeface="Calibri" panose="020F0502020204030204" pitchFamily="34" charset="0"/>
              <a:cs typeface="Calibri" panose="020F0502020204030204" pitchFamily="34" charset="0"/>
            </a:endParaRPr>
          </a:p>
        </p:txBody>
      </p:sp>
      <p:sp>
        <p:nvSpPr>
          <p:cNvPr id="64" name="Rectangle 63"/>
          <p:cNvSpPr/>
          <p:nvPr/>
        </p:nvSpPr>
        <p:spPr bwMode="gray">
          <a:xfrm>
            <a:off x="4641894" y="1123318"/>
            <a:ext cx="2885385" cy="633441"/>
          </a:xfrm>
          <a:prstGeom prst="rect">
            <a:avLst/>
          </a:prstGeom>
          <a:solidFill>
            <a:schemeClr val="accent6"/>
          </a:solidFill>
          <a:ln w="19050" algn="ctr">
            <a:solidFill>
              <a:schemeClr val="bg1"/>
            </a:solidFill>
            <a:miter lim="800000"/>
            <a:headEnd/>
            <a:tailEnd/>
          </a:ln>
        </p:spPr>
        <p:txBody>
          <a:bodyPr wrap="square" lIns="70674" tIns="70674" rIns="70674" bIns="70674" rtlCol="0" anchor="ctr"/>
          <a:lstStyle/>
          <a:p>
            <a:pPr algn="ctr">
              <a:lnSpc>
                <a:spcPct val="106000"/>
              </a:lnSpc>
              <a:buFont typeface="Wingdings 2" pitchFamily="18" charset="2"/>
              <a:buNone/>
            </a:pPr>
            <a:r>
              <a:rPr lang="en-US" sz="1400" b="1" dirty="0">
                <a:solidFill>
                  <a:schemeClr val="bg1"/>
                </a:solidFill>
                <a:latin typeface="Calibri" panose="020F0502020204030204" pitchFamily="34" charset="0"/>
                <a:cs typeface="Calibri" panose="020F0502020204030204" pitchFamily="34" charset="0"/>
              </a:rPr>
              <a:t>Merger/ Demerger/ Amalgamation/ Arrangement</a:t>
            </a:r>
            <a:endParaRPr lang="en-IN" sz="1400" b="1" dirty="0">
              <a:solidFill>
                <a:schemeClr val="bg1"/>
              </a:solidFill>
              <a:latin typeface="Calibri" panose="020F0502020204030204" pitchFamily="34" charset="0"/>
              <a:cs typeface="Calibri" panose="020F0502020204030204" pitchFamily="34" charset="0"/>
            </a:endParaRPr>
          </a:p>
        </p:txBody>
      </p:sp>
      <p:sp>
        <p:nvSpPr>
          <p:cNvPr id="65" name="Rectangle 64"/>
          <p:cNvSpPr/>
          <p:nvPr/>
        </p:nvSpPr>
        <p:spPr bwMode="gray">
          <a:xfrm>
            <a:off x="4643774" y="1863205"/>
            <a:ext cx="2885385" cy="4510483"/>
          </a:xfrm>
          <a:prstGeom prst="rect">
            <a:avLst/>
          </a:prstGeom>
          <a:solidFill>
            <a:schemeClr val="bg1">
              <a:lumMod val="95000"/>
            </a:schemeClr>
          </a:solidFill>
          <a:ln w="19050" algn="ctr">
            <a:noFill/>
            <a:miter lim="800000"/>
            <a:headEnd/>
            <a:tailEnd/>
          </a:ln>
        </p:spPr>
        <p:txBody>
          <a:bodyPr wrap="square" lIns="70674" tIns="70674" rIns="70674" bIns="70674" rtlCol="0" anchor="t"/>
          <a:lstStyle/>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Scheme of Merger/Demerger approved by NCLT/competent authority:-</a:t>
            </a:r>
          </a:p>
          <a:p>
            <a:pPr marL="243284" lvl="1" indent="-156911" algn="just" defTabSz="829178">
              <a:buSzPct val="100000"/>
              <a:buFont typeface="Verdana" panose="020B0604030504040204" pitchFamily="34" charset="0"/>
              <a:buChar char="-"/>
              <a:defRPr/>
            </a:pPr>
            <a:endParaRPr lang="en-US" sz="1200" dirty="0">
              <a:latin typeface="Calibri" panose="020F0502020204030204" pitchFamily="34" charset="0"/>
              <a:cs typeface="Calibri" panose="020F0502020204030204" pitchFamily="34" charset="0"/>
            </a:endParaRPr>
          </a:p>
          <a:p>
            <a:pPr marL="243284" lvl="1" indent="-156911" algn="just" defTabSz="829178">
              <a:buSzPct val="100000"/>
              <a:buFont typeface="Verdana" panose="020B0604030504040204" pitchFamily="34" charset="0"/>
              <a:buChar char="-"/>
              <a:defRPr/>
            </a:pPr>
            <a:r>
              <a:rPr lang="en-US" sz="1200" dirty="0">
                <a:latin typeface="Calibri" panose="020F0502020204030204" pitchFamily="34" charset="0"/>
                <a:cs typeface="Calibri" panose="020F0502020204030204" pitchFamily="34" charset="0"/>
              </a:rPr>
              <a:t>May issue equity instruments to existing holders subject to compliance of entry route, sectoral caps etc.;</a:t>
            </a:r>
          </a:p>
          <a:p>
            <a:pPr marL="243284" lvl="1" indent="-156911" algn="just" defTabSz="829178">
              <a:buSzPct val="100000"/>
              <a:buFont typeface="Verdana" panose="020B0604030504040204" pitchFamily="34" charset="0"/>
              <a:buChar char="-"/>
              <a:defRPr/>
            </a:pPr>
            <a:endParaRPr lang="en-US" sz="1200" dirty="0">
              <a:latin typeface="Calibri" panose="020F0502020204030204" pitchFamily="34" charset="0"/>
              <a:cs typeface="Calibri" panose="020F0502020204030204" pitchFamily="34" charset="0"/>
            </a:endParaRPr>
          </a:p>
          <a:p>
            <a:pPr marL="243284" lvl="1" indent="-156911" algn="just" defTabSz="829178">
              <a:buSzPct val="100000"/>
              <a:buFont typeface="Verdana" panose="020B0604030504040204" pitchFamily="34" charset="0"/>
              <a:buChar char="-"/>
              <a:defRPr/>
            </a:pPr>
            <a:r>
              <a:rPr lang="en-US" sz="1200" dirty="0">
                <a:latin typeface="Calibri" panose="020F0502020204030204" pitchFamily="34" charset="0"/>
                <a:cs typeface="Calibri" panose="020F0502020204030204" pitchFamily="34" charset="0"/>
              </a:rPr>
              <a:t>In case of breach of sectoral caps GOI approval to be obtained;</a:t>
            </a:r>
          </a:p>
          <a:p>
            <a:pPr marL="243284" lvl="1" indent="-156911" algn="just" defTabSz="829178">
              <a:buSzPct val="100000"/>
              <a:buFont typeface="Verdana" panose="020B0604030504040204" pitchFamily="34" charset="0"/>
              <a:buChar char="-"/>
              <a:defRPr/>
            </a:pPr>
            <a:endParaRPr lang="en-US" sz="1200" dirty="0">
              <a:latin typeface="Calibri" panose="020F0502020204030204" pitchFamily="34" charset="0"/>
              <a:cs typeface="Calibri" panose="020F0502020204030204" pitchFamily="34" charset="0"/>
            </a:endParaRPr>
          </a:p>
          <a:p>
            <a:pPr marL="243284" lvl="1" indent="-156911" algn="just" defTabSz="829178">
              <a:buSzPct val="100000"/>
              <a:buFont typeface="Verdana" panose="020B0604030504040204" pitchFamily="34" charset="0"/>
              <a:buChar char="-"/>
              <a:defRPr/>
            </a:pPr>
            <a:r>
              <a:rPr lang="en-US" sz="1200" dirty="0">
                <a:latin typeface="Calibri" panose="020F0502020204030204" pitchFamily="34" charset="0"/>
                <a:cs typeface="Calibri" panose="020F0502020204030204" pitchFamily="34" charset="0"/>
              </a:rPr>
              <a:t>Transferor/transferee Company not to engage in activity prohibited for FDI.</a:t>
            </a:r>
          </a:p>
          <a:p>
            <a:pPr marL="243284" lvl="1" indent="-156911" algn="just" defTabSz="829178">
              <a:buSzPct val="100000"/>
              <a:buFont typeface="Verdana" panose="020B0604030504040204" pitchFamily="34" charset="0"/>
              <a:buChar char="-"/>
              <a:defRPr/>
            </a:pPr>
            <a:endParaRPr lang="en-US" sz="1200" dirty="0">
              <a:latin typeface="Calibri" panose="020F0502020204030204" pitchFamily="34" charset="0"/>
              <a:cs typeface="Calibri" panose="020F0502020204030204" pitchFamily="34" charset="0"/>
            </a:endParaRPr>
          </a:p>
          <a:p>
            <a:pPr marL="243284" lvl="1" indent="-156911" algn="just" defTabSz="829178">
              <a:buSzPct val="100000"/>
              <a:buFont typeface="Verdana" panose="020B0604030504040204" pitchFamily="34" charset="0"/>
              <a:buChar char="-"/>
              <a:defRPr/>
            </a:pPr>
            <a:r>
              <a:rPr lang="en-US" sz="1200" dirty="0">
                <a:latin typeface="Calibri" panose="020F0502020204030204" pitchFamily="34" charset="0"/>
                <a:cs typeface="Calibri" panose="020F0502020204030204" pitchFamily="34" charset="0"/>
              </a:rPr>
              <a:t>Listed Companies shall be in compliance with SEBI (LODR) Regulations. </a:t>
            </a:r>
          </a:p>
          <a:p>
            <a:pPr marL="243284" lvl="1" indent="-156911" algn="just" defTabSz="829178">
              <a:buSzPct val="100000"/>
              <a:buFont typeface="Verdana" panose="020B0604030504040204" pitchFamily="34" charset="0"/>
              <a:buChar char="-"/>
              <a:defRPr/>
            </a:pPr>
            <a:endParaRPr lang="en-US" sz="1200" dirty="0">
              <a:latin typeface="Calibri" panose="020F0502020204030204" pitchFamily="34" charset="0"/>
              <a:cs typeface="Calibri" panose="020F0502020204030204" pitchFamily="34" charset="0"/>
            </a:endParaRPr>
          </a:p>
          <a:p>
            <a:pPr marL="243284" lvl="1" indent="-156911" algn="just" defTabSz="829178">
              <a:buSzPct val="100000"/>
              <a:buFont typeface="Verdana" panose="020B0604030504040204" pitchFamily="34" charset="0"/>
              <a:buChar char="-"/>
              <a:defRPr/>
            </a:pPr>
            <a:r>
              <a:rPr lang="en-US" sz="1200" dirty="0">
                <a:latin typeface="Calibri" panose="020F0502020204030204" pitchFamily="34" charset="0"/>
                <a:cs typeface="Calibri" panose="020F0502020204030204" pitchFamily="34" charset="0"/>
              </a:rPr>
              <a:t>Issue of Redeemable Instruments out of General Reserve under Scheme of Arrangement in terms of Companies Act 2013</a:t>
            </a:r>
            <a:endParaRPr lang="en-IN" sz="1200" dirty="0">
              <a:latin typeface="Calibri" panose="020F0502020204030204" pitchFamily="34" charset="0"/>
              <a:cs typeface="Calibri" panose="020F0502020204030204" pitchFamily="34" charset="0"/>
            </a:endParaRPr>
          </a:p>
        </p:txBody>
      </p:sp>
      <p:sp>
        <p:nvSpPr>
          <p:cNvPr id="66" name="Rectangle 65"/>
          <p:cNvSpPr/>
          <p:nvPr/>
        </p:nvSpPr>
        <p:spPr bwMode="gray">
          <a:xfrm>
            <a:off x="7635216" y="1123318"/>
            <a:ext cx="3232799" cy="633441"/>
          </a:xfrm>
          <a:prstGeom prst="rect">
            <a:avLst/>
          </a:prstGeom>
          <a:solidFill>
            <a:schemeClr val="accent1"/>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r>
              <a:rPr lang="en-US" sz="1400" b="1" dirty="0">
                <a:solidFill>
                  <a:schemeClr val="bg1"/>
                </a:solidFill>
                <a:latin typeface="Calibri" panose="020F0502020204030204" pitchFamily="34" charset="0"/>
                <a:cs typeface="Calibri" panose="020F0502020204030204" pitchFamily="34" charset="0"/>
              </a:rPr>
              <a:t>ESOP/ Sweat Equity</a:t>
            </a:r>
            <a:endParaRPr lang="en-IN" sz="1400" b="1" dirty="0">
              <a:solidFill>
                <a:schemeClr val="bg1"/>
              </a:solidFill>
              <a:latin typeface="Calibri" panose="020F0502020204030204" pitchFamily="34" charset="0"/>
              <a:cs typeface="Calibri" panose="020F0502020204030204" pitchFamily="34" charset="0"/>
            </a:endParaRPr>
          </a:p>
        </p:txBody>
      </p:sp>
      <p:sp>
        <p:nvSpPr>
          <p:cNvPr id="67" name="Rectangle 66"/>
          <p:cNvSpPr/>
          <p:nvPr/>
        </p:nvSpPr>
        <p:spPr bwMode="gray">
          <a:xfrm>
            <a:off x="7635215" y="1859835"/>
            <a:ext cx="3232800" cy="4510800"/>
          </a:xfrm>
          <a:prstGeom prst="rect">
            <a:avLst/>
          </a:prstGeom>
          <a:solidFill>
            <a:schemeClr val="accent1">
              <a:lumMod val="20000"/>
              <a:lumOff val="80000"/>
            </a:schemeClr>
          </a:solidFill>
          <a:ln w="19050" algn="ctr">
            <a:noFill/>
            <a:miter lim="800000"/>
            <a:headEnd/>
            <a:tailEnd/>
          </a:ln>
        </p:spPr>
        <p:txBody>
          <a:bodyPr wrap="square" lIns="70674" tIns="70674" rIns="70674" bIns="70674" rtlCol="0" anchor="t"/>
          <a:lstStyle/>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Employee, directors of Company/HC/JV/WOOS are eligible;</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Scheme as per Companies Act 2013 or SEBI;</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Adherence of Sectoral cap;</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Issuance by Company under approval route shall require prior approval;</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Prior approval required for issuance of shares to citizen of countries sharing land border with India;</a:t>
            </a:r>
          </a:p>
          <a:p>
            <a:pPr marL="103647" lvl="1" indent="-103647" algn="just" defTabSz="829178">
              <a:buSzPct val="100000"/>
              <a:buFont typeface="Arial"/>
              <a:buChar char="•"/>
              <a:defRPr/>
            </a:pPr>
            <a:endParaRPr lang="en-US" sz="1200" dirty="0">
              <a:latin typeface="Calibri" panose="020F0502020204030204" pitchFamily="34" charset="0"/>
              <a:cs typeface="Calibri" panose="020F0502020204030204" pitchFamily="34" charset="0"/>
            </a:endParaRPr>
          </a:p>
          <a:p>
            <a:pPr marL="103647" lvl="1" indent="-103647" algn="just" defTabSz="829178">
              <a:buSzPct val="100000"/>
              <a:buFont typeface="Arial"/>
              <a:buChar char="•"/>
              <a:defRPr/>
            </a:pPr>
            <a:r>
              <a:rPr lang="en-US" sz="1200" dirty="0">
                <a:latin typeface="Calibri" panose="020F0502020204030204" pitchFamily="34" charset="0"/>
                <a:cs typeface="Calibri" panose="020F0502020204030204" pitchFamily="34" charset="0"/>
              </a:rPr>
              <a:t>Person who was resident at the time of grant of shares shall hold the share on non-repatriation basis.</a:t>
            </a:r>
            <a:endParaRPr lang="en-IN" sz="1200" dirty="0">
              <a:latin typeface="Calibri" panose="020F0502020204030204" pitchFamily="34" charset="0"/>
              <a:cs typeface="Calibri" panose="020F0502020204030204" pitchFamily="34" charset="0"/>
            </a:endParaRPr>
          </a:p>
        </p:txBody>
      </p:sp>
      <p:sp>
        <p:nvSpPr>
          <p:cNvPr id="14" name="Title 2"/>
          <p:cNvSpPr txBox="1">
            <a:spLocks/>
          </p:cNvSpPr>
          <p:nvPr/>
        </p:nvSpPr>
        <p:spPr bwMode="gray">
          <a:xfrm>
            <a:off x="476996" y="288407"/>
            <a:ext cx="11048254" cy="391809"/>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solidFill>
                  <a:schemeClr val="bg1"/>
                </a:solidFill>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Other Inbound Investments</a:t>
            </a:r>
            <a:br>
              <a:rPr lang="en-US" sz="2100" dirty="0">
                <a:latin typeface="Calibri" panose="020F0502020204030204" pitchFamily="34" charset="0"/>
                <a:cs typeface="Calibri" panose="020F0502020204030204" pitchFamily="34" charset="0"/>
              </a:rPr>
            </a:br>
            <a:br>
              <a:rPr lang="en-US" sz="2100" dirty="0">
                <a:solidFill>
                  <a:schemeClr val="bg1"/>
                </a:solidFill>
                <a:latin typeface="Calibri" panose="020F0502020204030204" pitchFamily="34" charset="0"/>
                <a:cs typeface="Calibri" panose="020F0502020204030204" pitchFamily="34" charset="0"/>
              </a:rPr>
            </a:br>
            <a:endParaRPr lang="en-US" sz="21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3578300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a:off x="1687136" y="1024315"/>
            <a:ext cx="8221527" cy="324239"/>
          </a:xfrm>
          <a:prstGeom prst="round2SameRect">
            <a:avLst/>
          </a:prstGeom>
          <a:solidFill>
            <a:schemeClr val="tx1">
              <a:lumMod val="75000"/>
              <a:lumOff val="25000"/>
            </a:schemeClr>
          </a:solidFill>
          <a:ln>
            <a:noFill/>
            <a:headEnd/>
            <a:tailEnd/>
          </a:ln>
          <a:effectLst/>
        </p:spPr>
        <p:style>
          <a:lnRef idx="1">
            <a:schemeClr val="accent3"/>
          </a:lnRef>
          <a:fillRef idx="3">
            <a:schemeClr val="accent3"/>
          </a:fillRef>
          <a:effectRef idx="2">
            <a:schemeClr val="accent3"/>
          </a:effectRef>
          <a:fontRef idx="minor">
            <a:schemeClr val="lt1"/>
          </a:fontRef>
        </p:style>
        <p:txBody>
          <a:bodyPr lIns="92301" tIns="46149" rIns="92301" bIns="46149" anchor="ctr"/>
          <a:lstStyle/>
          <a:p>
            <a:pPr algn="ctr"/>
            <a:r>
              <a:rPr lang="en-US" sz="1400" dirty="0">
                <a:latin typeface="Calibri" panose="020F0502020204030204" pitchFamily="34" charset="0"/>
                <a:cs typeface="Calibri" panose="020F0502020204030204" pitchFamily="34" charset="0"/>
              </a:rPr>
              <a:t>Conversion of following Legitimate Dues into Shares/ Convertible Debentures is permitted:</a:t>
            </a:r>
            <a:endParaRPr lang="en-US" sz="1400" b="1" dirty="0">
              <a:latin typeface="Calibri" panose="020F0502020204030204" pitchFamily="34" charset="0"/>
              <a:cs typeface="Calibri" panose="020F0502020204030204" pitchFamily="34" charset="0"/>
            </a:endParaRPr>
          </a:p>
        </p:txBody>
      </p:sp>
      <p:sp>
        <p:nvSpPr>
          <p:cNvPr id="6" name="Snip and Round Single Corner Rectangle 15"/>
          <p:cNvSpPr/>
          <p:nvPr/>
        </p:nvSpPr>
        <p:spPr>
          <a:xfrm flipH="1">
            <a:off x="2171100" y="1834818"/>
            <a:ext cx="2480469" cy="4225041"/>
          </a:xfrm>
          <a:custGeom>
            <a:avLst/>
            <a:gdLst>
              <a:gd name="connsiteX0" fmla="*/ 690290 w 2707338"/>
              <a:gd name="connsiteY0" fmla="*/ 0 h 4572000"/>
              <a:gd name="connsiteX1" fmla="*/ 2707338 w 2707338"/>
              <a:gd name="connsiteY1" fmla="*/ 0 h 4572000"/>
              <a:gd name="connsiteX2" fmla="*/ 2707338 w 2707338"/>
              <a:gd name="connsiteY2" fmla="*/ 0 h 4572000"/>
              <a:gd name="connsiteX3" fmla="*/ 2707338 w 2707338"/>
              <a:gd name="connsiteY3" fmla="*/ 4572000 h 4572000"/>
              <a:gd name="connsiteX4" fmla="*/ 0 w 2707338"/>
              <a:gd name="connsiteY4" fmla="*/ 4572000 h 4572000"/>
              <a:gd name="connsiteX5" fmla="*/ 0 w 2707338"/>
              <a:gd name="connsiteY5" fmla="*/ 690290 h 4572000"/>
              <a:gd name="connsiteX6" fmla="*/ 690290 w 2707338"/>
              <a:gd name="connsiteY6" fmla="*/ 0 h 4572000"/>
              <a:gd name="connsiteX0" fmla="*/ 2707338 w 2798778"/>
              <a:gd name="connsiteY0" fmla="*/ 4572000 h 4663440"/>
              <a:gd name="connsiteX1" fmla="*/ 0 w 2798778"/>
              <a:gd name="connsiteY1" fmla="*/ 4572000 h 4663440"/>
              <a:gd name="connsiteX2" fmla="*/ 0 w 2798778"/>
              <a:gd name="connsiteY2" fmla="*/ 690290 h 4663440"/>
              <a:gd name="connsiteX3" fmla="*/ 690290 w 2798778"/>
              <a:gd name="connsiteY3" fmla="*/ 0 h 4663440"/>
              <a:gd name="connsiteX4" fmla="*/ 2707338 w 2798778"/>
              <a:gd name="connsiteY4" fmla="*/ 0 h 4663440"/>
              <a:gd name="connsiteX5" fmla="*/ 2707338 w 2798778"/>
              <a:gd name="connsiteY5" fmla="*/ 0 h 4663440"/>
              <a:gd name="connsiteX6" fmla="*/ 2798778 w 2798778"/>
              <a:gd name="connsiteY6" fmla="*/ 4663440 h 4663440"/>
              <a:gd name="connsiteX0" fmla="*/ 2707338 w 2707338"/>
              <a:gd name="connsiteY0" fmla="*/ 4572000 h 4572000"/>
              <a:gd name="connsiteX1" fmla="*/ 0 w 2707338"/>
              <a:gd name="connsiteY1" fmla="*/ 4572000 h 4572000"/>
              <a:gd name="connsiteX2" fmla="*/ 0 w 2707338"/>
              <a:gd name="connsiteY2" fmla="*/ 690290 h 4572000"/>
              <a:gd name="connsiteX3" fmla="*/ 690290 w 2707338"/>
              <a:gd name="connsiteY3" fmla="*/ 0 h 4572000"/>
              <a:gd name="connsiteX4" fmla="*/ 2707338 w 2707338"/>
              <a:gd name="connsiteY4" fmla="*/ 0 h 4572000"/>
              <a:gd name="connsiteX5" fmla="*/ 2707338 w 2707338"/>
              <a:gd name="connsiteY5" fmla="*/ 0 h 4572000"/>
              <a:gd name="connsiteX0" fmla="*/ 0 w 2707338"/>
              <a:gd name="connsiteY0" fmla="*/ 4572000 h 4572000"/>
              <a:gd name="connsiteX1" fmla="*/ 0 w 2707338"/>
              <a:gd name="connsiteY1" fmla="*/ 690290 h 4572000"/>
              <a:gd name="connsiteX2" fmla="*/ 690290 w 2707338"/>
              <a:gd name="connsiteY2" fmla="*/ 0 h 4572000"/>
              <a:gd name="connsiteX3" fmla="*/ 2707338 w 2707338"/>
              <a:gd name="connsiteY3" fmla="*/ 0 h 4572000"/>
              <a:gd name="connsiteX4" fmla="*/ 2707338 w 2707338"/>
              <a:gd name="connsiteY4" fmla="*/ 0 h 4572000"/>
              <a:gd name="connsiteX0" fmla="*/ 0 w 2707338"/>
              <a:gd name="connsiteY0" fmla="*/ 4081730 h 4081730"/>
              <a:gd name="connsiteX1" fmla="*/ 0 w 2707338"/>
              <a:gd name="connsiteY1" fmla="*/ 690290 h 4081730"/>
              <a:gd name="connsiteX2" fmla="*/ 690290 w 2707338"/>
              <a:gd name="connsiteY2" fmla="*/ 0 h 4081730"/>
              <a:gd name="connsiteX3" fmla="*/ 2707338 w 2707338"/>
              <a:gd name="connsiteY3" fmla="*/ 0 h 4081730"/>
              <a:gd name="connsiteX4" fmla="*/ 2707338 w 2707338"/>
              <a:gd name="connsiteY4" fmla="*/ 0 h 408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7338" h="4081730">
                <a:moveTo>
                  <a:pt x="0" y="4081730"/>
                </a:moveTo>
                <a:lnTo>
                  <a:pt x="0" y="690290"/>
                </a:lnTo>
                <a:cubicBezTo>
                  <a:pt x="0" y="309053"/>
                  <a:pt x="309053" y="0"/>
                  <a:pt x="690290" y="0"/>
                </a:cubicBezTo>
                <a:lnTo>
                  <a:pt x="2707338" y="0"/>
                </a:lnTo>
                <a:lnTo>
                  <a:pt x="2707338" y="0"/>
                </a:lnTo>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Calibri" panose="020F0502020204030204" pitchFamily="34" charset="0"/>
              <a:cs typeface="Calibri" panose="020F0502020204030204" pitchFamily="34" charset="0"/>
            </a:endParaRPr>
          </a:p>
        </p:txBody>
      </p:sp>
      <p:sp>
        <p:nvSpPr>
          <p:cNvPr id="7" name="Snip and Round Single Corner Rectangle 15"/>
          <p:cNvSpPr/>
          <p:nvPr/>
        </p:nvSpPr>
        <p:spPr>
          <a:xfrm flipH="1">
            <a:off x="4882420" y="1817543"/>
            <a:ext cx="2480469" cy="4314926"/>
          </a:xfrm>
          <a:custGeom>
            <a:avLst/>
            <a:gdLst>
              <a:gd name="connsiteX0" fmla="*/ 690290 w 2707338"/>
              <a:gd name="connsiteY0" fmla="*/ 0 h 4572000"/>
              <a:gd name="connsiteX1" fmla="*/ 2707338 w 2707338"/>
              <a:gd name="connsiteY1" fmla="*/ 0 h 4572000"/>
              <a:gd name="connsiteX2" fmla="*/ 2707338 w 2707338"/>
              <a:gd name="connsiteY2" fmla="*/ 0 h 4572000"/>
              <a:gd name="connsiteX3" fmla="*/ 2707338 w 2707338"/>
              <a:gd name="connsiteY3" fmla="*/ 4572000 h 4572000"/>
              <a:gd name="connsiteX4" fmla="*/ 0 w 2707338"/>
              <a:gd name="connsiteY4" fmla="*/ 4572000 h 4572000"/>
              <a:gd name="connsiteX5" fmla="*/ 0 w 2707338"/>
              <a:gd name="connsiteY5" fmla="*/ 690290 h 4572000"/>
              <a:gd name="connsiteX6" fmla="*/ 690290 w 2707338"/>
              <a:gd name="connsiteY6" fmla="*/ 0 h 4572000"/>
              <a:gd name="connsiteX0" fmla="*/ 2707338 w 2798778"/>
              <a:gd name="connsiteY0" fmla="*/ 4572000 h 4663440"/>
              <a:gd name="connsiteX1" fmla="*/ 0 w 2798778"/>
              <a:gd name="connsiteY1" fmla="*/ 4572000 h 4663440"/>
              <a:gd name="connsiteX2" fmla="*/ 0 w 2798778"/>
              <a:gd name="connsiteY2" fmla="*/ 690290 h 4663440"/>
              <a:gd name="connsiteX3" fmla="*/ 690290 w 2798778"/>
              <a:gd name="connsiteY3" fmla="*/ 0 h 4663440"/>
              <a:gd name="connsiteX4" fmla="*/ 2707338 w 2798778"/>
              <a:gd name="connsiteY4" fmla="*/ 0 h 4663440"/>
              <a:gd name="connsiteX5" fmla="*/ 2707338 w 2798778"/>
              <a:gd name="connsiteY5" fmla="*/ 0 h 4663440"/>
              <a:gd name="connsiteX6" fmla="*/ 2798778 w 2798778"/>
              <a:gd name="connsiteY6" fmla="*/ 4663440 h 4663440"/>
              <a:gd name="connsiteX0" fmla="*/ 2707338 w 2707338"/>
              <a:gd name="connsiteY0" fmla="*/ 4572000 h 4572000"/>
              <a:gd name="connsiteX1" fmla="*/ 0 w 2707338"/>
              <a:gd name="connsiteY1" fmla="*/ 4572000 h 4572000"/>
              <a:gd name="connsiteX2" fmla="*/ 0 w 2707338"/>
              <a:gd name="connsiteY2" fmla="*/ 690290 h 4572000"/>
              <a:gd name="connsiteX3" fmla="*/ 690290 w 2707338"/>
              <a:gd name="connsiteY3" fmla="*/ 0 h 4572000"/>
              <a:gd name="connsiteX4" fmla="*/ 2707338 w 2707338"/>
              <a:gd name="connsiteY4" fmla="*/ 0 h 4572000"/>
              <a:gd name="connsiteX5" fmla="*/ 2707338 w 2707338"/>
              <a:gd name="connsiteY5" fmla="*/ 0 h 4572000"/>
              <a:gd name="connsiteX0" fmla="*/ 0 w 2707338"/>
              <a:gd name="connsiteY0" fmla="*/ 4572000 h 4572000"/>
              <a:gd name="connsiteX1" fmla="*/ 0 w 2707338"/>
              <a:gd name="connsiteY1" fmla="*/ 690290 h 4572000"/>
              <a:gd name="connsiteX2" fmla="*/ 690290 w 2707338"/>
              <a:gd name="connsiteY2" fmla="*/ 0 h 4572000"/>
              <a:gd name="connsiteX3" fmla="*/ 2707338 w 2707338"/>
              <a:gd name="connsiteY3" fmla="*/ 0 h 4572000"/>
              <a:gd name="connsiteX4" fmla="*/ 2707338 w 2707338"/>
              <a:gd name="connsiteY4" fmla="*/ 0 h 4572000"/>
              <a:gd name="connsiteX0" fmla="*/ 0 w 2707338"/>
              <a:gd name="connsiteY0" fmla="*/ 4114414 h 4114414"/>
              <a:gd name="connsiteX1" fmla="*/ 0 w 2707338"/>
              <a:gd name="connsiteY1" fmla="*/ 690290 h 4114414"/>
              <a:gd name="connsiteX2" fmla="*/ 690290 w 2707338"/>
              <a:gd name="connsiteY2" fmla="*/ 0 h 4114414"/>
              <a:gd name="connsiteX3" fmla="*/ 2707338 w 2707338"/>
              <a:gd name="connsiteY3" fmla="*/ 0 h 4114414"/>
              <a:gd name="connsiteX4" fmla="*/ 2707338 w 2707338"/>
              <a:gd name="connsiteY4" fmla="*/ 0 h 4114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7338" h="4114414">
                <a:moveTo>
                  <a:pt x="0" y="4114414"/>
                </a:moveTo>
                <a:lnTo>
                  <a:pt x="0" y="690290"/>
                </a:lnTo>
                <a:cubicBezTo>
                  <a:pt x="0" y="309053"/>
                  <a:pt x="309053" y="0"/>
                  <a:pt x="690290" y="0"/>
                </a:cubicBezTo>
                <a:lnTo>
                  <a:pt x="2707338" y="0"/>
                </a:lnTo>
                <a:lnTo>
                  <a:pt x="2707338" y="0"/>
                </a:lnTo>
              </a:path>
            </a:pathLst>
          </a:cu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Calibri" panose="020F0502020204030204" pitchFamily="34" charset="0"/>
              <a:cs typeface="Calibri" panose="020F0502020204030204" pitchFamily="34" charset="0"/>
            </a:endParaRPr>
          </a:p>
        </p:txBody>
      </p:sp>
      <p:sp>
        <p:nvSpPr>
          <p:cNvPr id="8" name="Snip and Round Single Corner Rectangle 15"/>
          <p:cNvSpPr/>
          <p:nvPr/>
        </p:nvSpPr>
        <p:spPr>
          <a:xfrm flipH="1">
            <a:off x="7464183" y="1860729"/>
            <a:ext cx="2444481" cy="4271739"/>
          </a:xfrm>
          <a:custGeom>
            <a:avLst/>
            <a:gdLst>
              <a:gd name="connsiteX0" fmla="*/ 690290 w 2707338"/>
              <a:gd name="connsiteY0" fmla="*/ 0 h 4572000"/>
              <a:gd name="connsiteX1" fmla="*/ 2707338 w 2707338"/>
              <a:gd name="connsiteY1" fmla="*/ 0 h 4572000"/>
              <a:gd name="connsiteX2" fmla="*/ 2707338 w 2707338"/>
              <a:gd name="connsiteY2" fmla="*/ 0 h 4572000"/>
              <a:gd name="connsiteX3" fmla="*/ 2707338 w 2707338"/>
              <a:gd name="connsiteY3" fmla="*/ 4572000 h 4572000"/>
              <a:gd name="connsiteX4" fmla="*/ 0 w 2707338"/>
              <a:gd name="connsiteY4" fmla="*/ 4572000 h 4572000"/>
              <a:gd name="connsiteX5" fmla="*/ 0 w 2707338"/>
              <a:gd name="connsiteY5" fmla="*/ 690290 h 4572000"/>
              <a:gd name="connsiteX6" fmla="*/ 690290 w 2707338"/>
              <a:gd name="connsiteY6" fmla="*/ 0 h 4572000"/>
              <a:gd name="connsiteX0" fmla="*/ 2707338 w 2798778"/>
              <a:gd name="connsiteY0" fmla="*/ 4572000 h 4663440"/>
              <a:gd name="connsiteX1" fmla="*/ 0 w 2798778"/>
              <a:gd name="connsiteY1" fmla="*/ 4572000 h 4663440"/>
              <a:gd name="connsiteX2" fmla="*/ 0 w 2798778"/>
              <a:gd name="connsiteY2" fmla="*/ 690290 h 4663440"/>
              <a:gd name="connsiteX3" fmla="*/ 690290 w 2798778"/>
              <a:gd name="connsiteY3" fmla="*/ 0 h 4663440"/>
              <a:gd name="connsiteX4" fmla="*/ 2707338 w 2798778"/>
              <a:gd name="connsiteY4" fmla="*/ 0 h 4663440"/>
              <a:gd name="connsiteX5" fmla="*/ 2707338 w 2798778"/>
              <a:gd name="connsiteY5" fmla="*/ 0 h 4663440"/>
              <a:gd name="connsiteX6" fmla="*/ 2798778 w 2798778"/>
              <a:gd name="connsiteY6" fmla="*/ 4663440 h 4663440"/>
              <a:gd name="connsiteX0" fmla="*/ 2707338 w 2707338"/>
              <a:gd name="connsiteY0" fmla="*/ 4572000 h 4572000"/>
              <a:gd name="connsiteX1" fmla="*/ 0 w 2707338"/>
              <a:gd name="connsiteY1" fmla="*/ 4572000 h 4572000"/>
              <a:gd name="connsiteX2" fmla="*/ 0 w 2707338"/>
              <a:gd name="connsiteY2" fmla="*/ 690290 h 4572000"/>
              <a:gd name="connsiteX3" fmla="*/ 690290 w 2707338"/>
              <a:gd name="connsiteY3" fmla="*/ 0 h 4572000"/>
              <a:gd name="connsiteX4" fmla="*/ 2707338 w 2707338"/>
              <a:gd name="connsiteY4" fmla="*/ 0 h 4572000"/>
              <a:gd name="connsiteX5" fmla="*/ 2707338 w 2707338"/>
              <a:gd name="connsiteY5" fmla="*/ 0 h 4572000"/>
              <a:gd name="connsiteX0" fmla="*/ 0 w 2707338"/>
              <a:gd name="connsiteY0" fmla="*/ 4572000 h 4572000"/>
              <a:gd name="connsiteX1" fmla="*/ 0 w 2707338"/>
              <a:gd name="connsiteY1" fmla="*/ 690290 h 4572000"/>
              <a:gd name="connsiteX2" fmla="*/ 690290 w 2707338"/>
              <a:gd name="connsiteY2" fmla="*/ 0 h 4572000"/>
              <a:gd name="connsiteX3" fmla="*/ 2707338 w 2707338"/>
              <a:gd name="connsiteY3" fmla="*/ 0 h 4572000"/>
              <a:gd name="connsiteX4" fmla="*/ 2707338 w 2707338"/>
              <a:gd name="connsiteY4" fmla="*/ 0 h 4572000"/>
              <a:gd name="connsiteX0" fmla="*/ 0 w 2707338"/>
              <a:gd name="connsiteY0" fmla="*/ 4130758 h 4130758"/>
              <a:gd name="connsiteX1" fmla="*/ 0 w 2707338"/>
              <a:gd name="connsiteY1" fmla="*/ 690290 h 4130758"/>
              <a:gd name="connsiteX2" fmla="*/ 690290 w 2707338"/>
              <a:gd name="connsiteY2" fmla="*/ 0 h 4130758"/>
              <a:gd name="connsiteX3" fmla="*/ 2707338 w 2707338"/>
              <a:gd name="connsiteY3" fmla="*/ 0 h 4130758"/>
              <a:gd name="connsiteX4" fmla="*/ 2707338 w 2707338"/>
              <a:gd name="connsiteY4" fmla="*/ 0 h 4130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7338" h="4130758">
                <a:moveTo>
                  <a:pt x="0" y="4130758"/>
                </a:moveTo>
                <a:lnTo>
                  <a:pt x="0" y="690290"/>
                </a:lnTo>
                <a:cubicBezTo>
                  <a:pt x="0" y="309053"/>
                  <a:pt x="309053" y="0"/>
                  <a:pt x="690290" y="0"/>
                </a:cubicBezTo>
                <a:lnTo>
                  <a:pt x="2707338" y="0"/>
                </a:lnTo>
                <a:lnTo>
                  <a:pt x="2707338" y="0"/>
                </a:lnTo>
              </a:path>
            </a:pathLst>
          </a:cu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Calibri" panose="020F0502020204030204" pitchFamily="34" charset="0"/>
              <a:cs typeface="Calibri" panose="020F0502020204030204" pitchFamily="34" charset="0"/>
            </a:endParaRPr>
          </a:p>
        </p:txBody>
      </p:sp>
      <p:sp>
        <p:nvSpPr>
          <p:cNvPr id="9" name="TextBox 17"/>
          <p:cNvSpPr txBox="1"/>
          <p:nvPr/>
        </p:nvSpPr>
        <p:spPr>
          <a:xfrm>
            <a:off x="2018053" y="1958527"/>
            <a:ext cx="2454369" cy="3488134"/>
          </a:xfrm>
          <a:prstGeom prst="rect">
            <a:avLst/>
          </a:prstGeom>
          <a:noFill/>
        </p:spPr>
        <p:txBody>
          <a:bodyPr wrap="square" lIns="0" rtlCol="0">
            <a:spAutoFit/>
          </a:bodyPr>
          <a:lstStyle/>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Lump-sum technical know how fee;</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Royalty;</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ECB (other than import dues deemed as ECB or Trade Credit as per RBI guidelines);</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Import of capital goods/machinery/equipment (excluding second hand machinery) and pre–operative/ pre – incorporation expenses including payment of rent etc.;</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Other funds payable by the investee company, remittance of which does not require prior permission of the Government of India or Reserve Bank of India under FEMA, 1999.</a:t>
            </a:r>
          </a:p>
        </p:txBody>
      </p:sp>
      <p:sp>
        <p:nvSpPr>
          <p:cNvPr id="10" name="TextBox 54"/>
          <p:cNvSpPr txBox="1"/>
          <p:nvPr/>
        </p:nvSpPr>
        <p:spPr>
          <a:xfrm>
            <a:off x="4718312" y="1915340"/>
            <a:ext cx="2455018" cy="3978012"/>
          </a:xfrm>
          <a:prstGeom prst="rect">
            <a:avLst/>
          </a:prstGeom>
          <a:noFill/>
        </p:spPr>
        <p:txBody>
          <a:bodyPr wrap="square" rtlCol="0">
            <a:spAutoFit/>
          </a:bodyPr>
          <a:lstStyle/>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Sectoral cap and pricing guidelines under NDI Rules and FDI needs to be adhered;</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GOI Approval for conversion in sectors where FDI is restricted as per FDI Policy;</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Rate of Conversion shall be the exchange rate prevailing on the date of the agreement between the parties concerned for such conversion. However, RBI will have no objection if the borrower company wishes to issue equity shares/convertible debentures for a </a:t>
            </a:r>
            <a:r>
              <a:rPr lang="en-US" sz="1200" b="1" dirty="0">
                <a:latin typeface="Calibri" panose="020F0502020204030204" pitchFamily="34" charset="0"/>
                <a:cs typeface="Calibri" panose="020F0502020204030204" pitchFamily="34" charset="0"/>
              </a:rPr>
              <a:t>rupee amount less than that arrived at as mentioned above</a:t>
            </a:r>
            <a:r>
              <a:rPr lang="en-US" sz="1200" dirty="0">
                <a:latin typeface="Calibri" panose="020F0502020204030204" pitchFamily="34" charset="0"/>
                <a:cs typeface="Calibri" panose="020F0502020204030204" pitchFamily="34" charset="0"/>
              </a:rPr>
              <a:t> by a mutual agreement with the ECB lender.</a:t>
            </a:r>
          </a:p>
          <a:p>
            <a:pPr marL="155471" indent="-155471" algn="just" fontAlgn="base" hangingPunct="0">
              <a:spcAft>
                <a:spcPts val="544"/>
              </a:spcAft>
              <a:buClr>
                <a:schemeClr val="tx1"/>
              </a:buClr>
              <a:buSzPct val="100000"/>
              <a:buFont typeface="Arial" panose="020B0604020202020204" pitchFamily="34" charset="0"/>
              <a:buChar char="•"/>
            </a:pPr>
            <a:r>
              <a:rPr lang="en-US" sz="1200" dirty="0">
                <a:latin typeface="Calibri" panose="020F0502020204030204" pitchFamily="34" charset="0"/>
                <a:cs typeface="Calibri" panose="020F0502020204030204" pitchFamily="34" charset="0"/>
              </a:rPr>
              <a:t>Conversion should be net of taxes.</a:t>
            </a:r>
          </a:p>
        </p:txBody>
      </p:sp>
      <p:sp>
        <p:nvSpPr>
          <p:cNvPr id="11" name="TextBox 55"/>
          <p:cNvSpPr txBox="1"/>
          <p:nvPr/>
        </p:nvSpPr>
        <p:spPr>
          <a:xfrm>
            <a:off x="7345615" y="2020106"/>
            <a:ext cx="2455018" cy="2741776"/>
          </a:xfrm>
          <a:prstGeom prst="rect">
            <a:avLst/>
          </a:prstGeom>
          <a:noFill/>
        </p:spPr>
        <p:txBody>
          <a:bodyPr wrap="square" rtlCol="0">
            <a:spAutoFit/>
          </a:bodyPr>
          <a:lstStyle/>
          <a:p>
            <a:pPr marL="155471" indent="-155471" algn="just" fontAlgn="base" hangingPunct="0">
              <a:spcAft>
                <a:spcPts val="544"/>
              </a:spcAft>
              <a:buClr>
                <a:schemeClr val="tx1"/>
              </a:buClr>
              <a:buSzPct val="100000"/>
              <a:buFont typeface="Arial" panose="020B0604020202020204" pitchFamily="34" charset="0"/>
              <a:buChar char="•"/>
            </a:pPr>
            <a:r>
              <a:rPr lang="en-US" sz="1200" b="1" dirty="0">
                <a:latin typeface="Calibri" panose="020F0502020204030204" pitchFamily="34" charset="0"/>
                <a:cs typeface="Calibri" panose="020F0502020204030204" pitchFamily="34" charset="0"/>
              </a:rPr>
              <a:t>Reporting Requirement in case of Non-ECB’s</a:t>
            </a:r>
            <a:r>
              <a:rPr lang="en-US" sz="1200" dirty="0">
                <a:latin typeface="Calibri" panose="020F0502020204030204" pitchFamily="34" charset="0"/>
                <a:cs typeface="Calibri" panose="020F0502020204030204" pitchFamily="34" charset="0"/>
              </a:rPr>
              <a:t>:- Form FC-GPR to be filed with RBI within 30 days of issue;</a:t>
            </a:r>
          </a:p>
          <a:p>
            <a:pPr marL="155471" indent="-155471" algn="just" fontAlgn="base" hangingPunct="0">
              <a:spcAft>
                <a:spcPts val="544"/>
              </a:spcAft>
              <a:buClr>
                <a:schemeClr val="tx1"/>
              </a:buClr>
              <a:buSzPct val="100000"/>
              <a:buFont typeface="Arial" panose="020B0604020202020204" pitchFamily="34" charset="0"/>
              <a:buChar char="•"/>
            </a:pPr>
            <a:r>
              <a:rPr lang="en-US" sz="1200" b="1" dirty="0">
                <a:latin typeface="Calibri" panose="020F0502020204030204" pitchFamily="34" charset="0"/>
                <a:cs typeface="Calibri" panose="020F0502020204030204" pitchFamily="34" charset="0"/>
              </a:rPr>
              <a:t>Reporting Requirement in case of ECB:- </a:t>
            </a:r>
            <a:r>
              <a:rPr lang="en-US" sz="1200" dirty="0">
                <a:latin typeface="Calibri" panose="020F0502020204030204" pitchFamily="34" charset="0"/>
                <a:cs typeface="Calibri" panose="020F0502020204030204" pitchFamily="34" charset="0"/>
              </a:rPr>
              <a:t>The company shall report the conversion of ECB into equity in ECB-2 Return of the respective month in case of full conversion of ECB. In case of partial conversion of ECB, the converted portion shall be reported in form FC-GPR and non-converted portion in Form ECB-2.</a:t>
            </a:r>
          </a:p>
        </p:txBody>
      </p:sp>
      <p:sp>
        <p:nvSpPr>
          <p:cNvPr id="12" name="Rectangle 11"/>
          <p:cNvSpPr/>
          <p:nvPr/>
        </p:nvSpPr>
        <p:spPr>
          <a:xfrm>
            <a:off x="2338824" y="1526726"/>
            <a:ext cx="1658862" cy="287771"/>
          </a:xfrm>
          <a:prstGeom prst="rect">
            <a:avLst/>
          </a:prstGeom>
        </p:spPr>
        <p:txBody>
          <a:bodyPr wrap="square" lIns="0">
            <a:spAutoFit/>
          </a:bodyPr>
          <a:lstStyle/>
          <a:p>
            <a:pPr defTabSz="924188"/>
            <a:r>
              <a:rPr lang="en-US" sz="1200" b="1" dirty="0">
                <a:solidFill>
                  <a:schemeClr val="accent1"/>
                </a:solidFill>
                <a:latin typeface="Calibri" panose="020F0502020204030204" pitchFamily="34" charset="0"/>
                <a:cs typeface="Calibri" panose="020F0502020204030204" pitchFamily="34" charset="0"/>
              </a:rPr>
              <a:t>Legitimate Dues:</a:t>
            </a:r>
          </a:p>
        </p:txBody>
      </p:sp>
      <p:sp>
        <p:nvSpPr>
          <p:cNvPr id="13" name="Rectangle 12"/>
          <p:cNvSpPr/>
          <p:nvPr/>
        </p:nvSpPr>
        <p:spPr>
          <a:xfrm>
            <a:off x="4884675" y="1500814"/>
            <a:ext cx="823302" cy="276999"/>
          </a:xfrm>
          <a:prstGeom prst="rect">
            <a:avLst/>
          </a:prstGeom>
        </p:spPr>
        <p:txBody>
          <a:bodyPr wrap="none" lIns="0">
            <a:spAutoFit/>
          </a:bodyPr>
          <a:lstStyle/>
          <a:p>
            <a:pPr defTabSz="924188"/>
            <a:r>
              <a:rPr lang="en-US" sz="1200" b="1" dirty="0">
                <a:solidFill>
                  <a:schemeClr val="accent1"/>
                </a:solidFill>
                <a:latin typeface="Calibri" panose="020F0502020204030204" pitchFamily="34" charset="0"/>
                <a:cs typeface="Calibri" panose="020F0502020204030204" pitchFamily="34" charset="0"/>
              </a:rPr>
              <a:t>Conditions:</a:t>
            </a:r>
          </a:p>
        </p:txBody>
      </p:sp>
      <p:sp>
        <p:nvSpPr>
          <p:cNvPr id="14" name="Rectangle 13"/>
          <p:cNvSpPr/>
          <p:nvPr/>
        </p:nvSpPr>
        <p:spPr>
          <a:xfrm>
            <a:off x="7464463" y="1509451"/>
            <a:ext cx="1694118" cy="276999"/>
          </a:xfrm>
          <a:prstGeom prst="rect">
            <a:avLst/>
          </a:prstGeom>
        </p:spPr>
        <p:txBody>
          <a:bodyPr wrap="none" lIns="0">
            <a:spAutoFit/>
          </a:bodyPr>
          <a:lstStyle/>
          <a:p>
            <a:pPr defTabSz="924188"/>
            <a:r>
              <a:rPr lang="en-US" sz="1200" b="1" dirty="0">
                <a:solidFill>
                  <a:schemeClr val="accent1"/>
                </a:solidFill>
                <a:latin typeface="Calibri" panose="020F0502020204030204" pitchFamily="34" charset="0"/>
                <a:cs typeface="Calibri" panose="020F0502020204030204" pitchFamily="34" charset="0"/>
              </a:rPr>
              <a:t>Reporting Requirements:</a:t>
            </a:r>
          </a:p>
        </p:txBody>
      </p:sp>
      <p:sp>
        <p:nvSpPr>
          <p:cNvPr id="25" name="Title 2"/>
          <p:cNvSpPr txBox="1">
            <a:spLocks/>
          </p:cNvSpPr>
          <p:nvPr/>
        </p:nvSpPr>
        <p:spPr bwMode="gray">
          <a:xfrm>
            <a:off x="450092" y="272104"/>
            <a:ext cx="9692468" cy="453427"/>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 Conversion of ECB, Royalty and other Legitimate Dues</a:t>
            </a:r>
          </a:p>
        </p:txBody>
      </p:sp>
    </p:spTree>
    <p:extLst>
      <p:ext uri="{BB962C8B-B14F-4D97-AF65-F5344CB8AC3E}">
        <p14:creationId xmlns:p14="http://schemas.microsoft.com/office/powerpoint/2010/main" val="305926381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177E52F-96EB-467E-92FE-3F0C03C35A5C}"/>
              </a:ext>
            </a:extLst>
          </p:cNvPr>
          <p:cNvSpPr/>
          <p:nvPr/>
        </p:nvSpPr>
        <p:spPr bwMode="gray">
          <a:xfrm>
            <a:off x="2039566" y="1809346"/>
            <a:ext cx="4338528" cy="3367485"/>
          </a:xfrm>
          <a:prstGeom prst="rect">
            <a:avLst/>
          </a:prstGeom>
          <a:solidFill>
            <a:schemeClr val="accent5">
              <a:lumMod val="75000"/>
            </a:schemeClr>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n-US" sz="1600" b="1" dirty="0">
              <a:solidFill>
                <a:schemeClr val="bg1"/>
              </a:solidFill>
            </a:endParaRPr>
          </a:p>
        </p:txBody>
      </p:sp>
      <p:sp>
        <p:nvSpPr>
          <p:cNvPr id="8" name="Title 7">
            <a:extLst>
              <a:ext uri="{FF2B5EF4-FFF2-40B4-BE49-F238E27FC236}">
                <a16:creationId xmlns:a16="http://schemas.microsoft.com/office/drawing/2014/main" id="{D8B69E6C-933A-43CF-84EC-0D5371A8563F}"/>
              </a:ext>
            </a:extLst>
          </p:cNvPr>
          <p:cNvSpPr>
            <a:spLocks noGrp="1"/>
          </p:cNvSpPr>
          <p:nvPr>
            <p:ph type="title"/>
          </p:nvPr>
        </p:nvSpPr>
        <p:spPr/>
        <p:txBody>
          <a:bodyPr/>
          <a:lstStyle/>
          <a:p>
            <a:r>
              <a:rPr lang="en-US" dirty="0"/>
              <a:t>Contents</a:t>
            </a:r>
          </a:p>
        </p:txBody>
      </p:sp>
      <p:sp>
        <p:nvSpPr>
          <p:cNvPr id="9" name="Rectangle 8">
            <a:extLst>
              <a:ext uri="{FF2B5EF4-FFF2-40B4-BE49-F238E27FC236}">
                <a16:creationId xmlns:a16="http://schemas.microsoft.com/office/drawing/2014/main" id="{F70B7F61-A00E-460C-A7B9-70BB97BB358D}"/>
              </a:ext>
            </a:extLst>
          </p:cNvPr>
          <p:cNvSpPr/>
          <p:nvPr/>
        </p:nvSpPr>
        <p:spPr>
          <a:xfrm>
            <a:off x="2152533" y="2190200"/>
            <a:ext cx="4215842" cy="1969770"/>
          </a:xfrm>
          <a:prstGeom prst="rect">
            <a:avLst/>
          </a:prstGeom>
        </p:spPr>
        <p:txBody>
          <a:bodyPr wrap="square" lIns="0" tIns="0" rIns="0" bIns="0">
            <a:spAutoFit/>
          </a:bodyPr>
          <a:lstStyle/>
          <a:p>
            <a:pPr marL="285755" indent="-285755">
              <a:spcAft>
                <a:spcPts val="600"/>
              </a:spcAft>
              <a:buFont typeface="Arial" panose="020B0604020202020204" pitchFamily="34" charset="0"/>
              <a:buChar char="•"/>
            </a:pPr>
            <a:r>
              <a:rPr lang="en-US" altLang="en-US" sz="1400" b="1" dirty="0">
                <a:solidFill>
                  <a:schemeClr val="bg1"/>
                </a:solidFill>
              </a:rPr>
              <a:t>An Overview</a:t>
            </a:r>
          </a:p>
          <a:p>
            <a:pPr marL="285755" indent="-285755">
              <a:spcAft>
                <a:spcPts val="600"/>
              </a:spcAft>
              <a:buFont typeface="Arial" panose="020B0604020202020204" pitchFamily="34" charset="0"/>
              <a:buChar char="•"/>
            </a:pPr>
            <a:endParaRPr lang="en-US" altLang="en-US" sz="1400" b="1" dirty="0">
              <a:solidFill>
                <a:schemeClr val="bg1"/>
              </a:solidFill>
            </a:endParaRPr>
          </a:p>
          <a:p>
            <a:pPr marL="285755" indent="-285755">
              <a:spcAft>
                <a:spcPts val="600"/>
              </a:spcAft>
              <a:buFont typeface="Arial" panose="020B0604020202020204" pitchFamily="34" charset="0"/>
              <a:buChar char="•"/>
            </a:pPr>
            <a:r>
              <a:rPr lang="en-US" altLang="en-US" sz="1400" b="1" dirty="0">
                <a:solidFill>
                  <a:schemeClr val="bg1"/>
                </a:solidFill>
              </a:rPr>
              <a:t>FDI</a:t>
            </a:r>
          </a:p>
          <a:p>
            <a:pPr marL="285755" indent="-285755">
              <a:spcAft>
                <a:spcPts val="600"/>
              </a:spcAft>
              <a:buFont typeface="Arial" panose="020B0604020202020204" pitchFamily="34" charset="0"/>
              <a:buChar char="•"/>
            </a:pPr>
            <a:endParaRPr lang="en-US" altLang="en-US" sz="1400" b="1" dirty="0">
              <a:solidFill>
                <a:schemeClr val="bg1"/>
              </a:solidFill>
            </a:endParaRPr>
          </a:p>
          <a:p>
            <a:pPr marL="285755" indent="-285755">
              <a:spcAft>
                <a:spcPts val="600"/>
              </a:spcAft>
              <a:buFont typeface="Arial" panose="020B0604020202020204" pitchFamily="34" charset="0"/>
              <a:buChar char="•"/>
            </a:pPr>
            <a:r>
              <a:rPr lang="en-US" altLang="en-US" sz="1400" b="1" dirty="0">
                <a:solidFill>
                  <a:schemeClr val="bg1"/>
                </a:solidFill>
              </a:rPr>
              <a:t>LSF </a:t>
            </a:r>
          </a:p>
          <a:p>
            <a:pPr marL="285755" indent="-285755">
              <a:spcAft>
                <a:spcPts val="600"/>
              </a:spcAft>
              <a:buFont typeface="Arial" panose="020B0604020202020204" pitchFamily="34" charset="0"/>
              <a:buChar char="•"/>
            </a:pPr>
            <a:endParaRPr lang="en-US" altLang="en-US" sz="1400" b="1" dirty="0">
              <a:solidFill>
                <a:schemeClr val="bg1"/>
              </a:solidFill>
            </a:endParaRPr>
          </a:p>
          <a:p>
            <a:pPr marL="285755" indent="-285755">
              <a:spcAft>
                <a:spcPts val="600"/>
              </a:spcAft>
              <a:buFont typeface="Arial" panose="020B0604020202020204" pitchFamily="34" charset="0"/>
              <a:buChar char="•"/>
            </a:pPr>
            <a:r>
              <a:rPr lang="en-US" altLang="en-US" sz="1400" b="1" dirty="0">
                <a:solidFill>
                  <a:schemeClr val="bg1"/>
                </a:solidFill>
              </a:rPr>
              <a:t>Compounding</a:t>
            </a:r>
          </a:p>
        </p:txBody>
      </p:sp>
      <p:pic>
        <p:nvPicPr>
          <p:cNvPr id="2" name="Graphic 1">
            <a:extLst>
              <a:ext uri="{FF2B5EF4-FFF2-40B4-BE49-F238E27FC236}">
                <a16:creationId xmlns:a16="http://schemas.microsoft.com/office/drawing/2014/main" id="{9C3290FE-80C5-4A6E-9B59-0C1D8D2104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10592" y="1680757"/>
            <a:ext cx="3561408" cy="3638550"/>
          </a:xfrm>
          <a:prstGeom prst="rect">
            <a:avLst/>
          </a:prstGeom>
        </p:spPr>
      </p:pic>
      <p:cxnSp>
        <p:nvCxnSpPr>
          <p:cNvPr id="4" name="Straight Connector 3">
            <a:extLst>
              <a:ext uri="{FF2B5EF4-FFF2-40B4-BE49-F238E27FC236}">
                <a16:creationId xmlns:a16="http://schemas.microsoft.com/office/drawing/2014/main" id="{7F451EAE-86DF-4A22-B200-3F001170B60B}"/>
              </a:ext>
            </a:extLst>
          </p:cNvPr>
          <p:cNvCxnSpPr/>
          <p:nvPr/>
        </p:nvCxnSpPr>
        <p:spPr>
          <a:xfrm flipH="1">
            <a:off x="1900238" y="5309579"/>
            <a:ext cx="6715226" cy="0"/>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1002720-DFFA-4AEE-885E-1A3465DDDAF1}"/>
              </a:ext>
            </a:extLst>
          </p:cNvPr>
          <p:cNvCxnSpPr>
            <a:cxnSpLocks/>
          </p:cNvCxnSpPr>
          <p:nvPr/>
        </p:nvCxnSpPr>
        <p:spPr>
          <a:xfrm flipH="1">
            <a:off x="1900238" y="1690891"/>
            <a:ext cx="4468136" cy="0"/>
          </a:xfrm>
          <a:prstGeom prst="line">
            <a:avLst/>
          </a:prstGeom>
          <a:ln w="28575">
            <a:solidFill>
              <a:schemeClr val="accent5">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FF0C419-D7A6-43A5-BE70-E0990AA7167B}"/>
              </a:ext>
            </a:extLst>
          </p:cNvPr>
          <p:cNvCxnSpPr>
            <a:cxnSpLocks/>
          </p:cNvCxnSpPr>
          <p:nvPr/>
        </p:nvCxnSpPr>
        <p:spPr>
          <a:xfrm flipV="1">
            <a:off x="1909966" y="1692749"/>
            <a:ext cx="0" cy="3626558"/>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973947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100" dirty="0">
                <a:latin typeface="Calibri" panose="020F0502020204030204" pitchFamily="34" charset="0"/>
                <a:ea typeface="Verdana" panose="020B0604030504040204" pitchFamily="34" charset="0"/>
                <a:cs typeface="Calibri" panose="020F0502020204030204" pitchFamily="34" charset="0"/>
              </a:rPr>
              <a:t>Downstream investment</a:t>
            </a:r>
            <a:endParaRPr lang="en-IN" sz="2100" dirty="0">
              <a:latin typeface="Calibri" panose="020F0502020204030204" pitchFamily="34" charset="0"/>
              <a:ea typeface="Verdana" panose="020B0604030504040204" pitchFamily="34" charset="0"/>
              <a:cs typeface="Calibri" panose="020F0502020204030204" pitchFamily="34" charset="0"/>
            </a:endParaRPr>
          </a:p>
        </p:txBody>
      </p:sp>
      <p:sp>
        <p:nvSpPr>
          <p:cNvPr id="5" name="Freeform 4"/>
          <p:cNvSpPr/>
          <p:nvPr/>
        </p:nvSpPr>
        <p:spPr>
          <a:xfrm>
            <a:off x="2075709" y="2919278"/>
            <a:ext cx="1681583" cy="2581745"/>
          </a:xfrm>
          <a:custGeom>
            <a:avLst/>
            <a:gdLst>
              <a:gd name="connsiteX0" fmla="*/ 0 w 1486897"/>
              <a:gd name="connsiteY0" fmla="*/ 0 h 3958986"/>
              <a:gd name="connsiteX1" fmla="*/ 1486897 w 1486897"/>
              <a:gd name="connsiteY1" fmla="*/ 0 h 3958986"/>
              <a:gd name="connsiteX2" fmla="*/ 1486897 w 1486897"/>
              <a:gd name="connsiteY2" fmla="*/ 3958986 h 3958986"/>
              <a:gd name="connsiteX3" fmla="*/ 0 w 1486897"/>
              <a:gd name="connsiteY3" fmla="*/ 3958986 h 3958986"/>
              <a:gd name="connsiteX4" fmla="*/ 0 w 1486897"/>
              <a:gd name="connsiteY4" fmla="*/ 0 h 395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897" h="3958986">
                <a:moveTo>
                  <a:pt x="0" y="0"/>
                </a:moveTo>
                <a:lnTo>
                  <a:pt x="1486897" y="0"/>
                </a:lnTo>
                <a:lnTo>
                  <a:pt x="1486897" y="3958986"/>
                </a:lnTo>
                <a:lnTo>
                  <a:pt x="0" y="3958986"/>
                </a:lnTo>
                <a:lnTo>
                  <a:pt x="0" y="0"/>
                </a:lnTo>
                <a:close/>
              </a:path>
            </a:pathLst>
          </a:custGeom>
          <a:noFill/>
          <a:ln w="3175" cap="flat" cmpd="sng" algn="ctr">
            <a:noFill/>
            <a:prstDash val="solid"/>
          </a:ln>
          <a:effectLst/>
        </p:spPr>
        <p:txBody>
          <a:bodyPr spcFirstLastPara="0" vert="horz" wrap="square" lIns="36581" tIns="73163" rIns="36581" bIns="4573" numCol="1" spcCol="1270" anchor="t" anchorCtr="0">
            <a:spAutoFit/>
          </a:bodyPr>
          <a:lstStyle/>
          <a:p>
            <a:pPr marL="124377" indent="-124377" defTabSz="320104">
              <a:spcBef>
                <a:spcPts val="181"/>
              </a:spcBef>
              <a:spcAft>
                <a:spcPts val="181"/>
              </a:spcAft>
              <a:buFont typeface="Arial" panose="020B0604020202020204" pitchFamily="34" charset="0"/>
              <a:buChar char="•"/>
              <a:tabLst>
                <a:tab pos="92729" algn="l"/>
              </a:tabLst>
              <a:defRPr/>
            </a:pPr>
            <a:r>
              <a:rPr lang="en-US" sz="1200" kern="0" dirty="0">
                <a:solidFill>
                  <a:srgbClr val="313131"/>
                </a:solidFill>
                <a:latin typeface="Calibri" panose="020F0502020204030204" pitchFamily="34" charset="0"/>
                <a:cs typeface="Calibri" panose="020F0502020204030204" pitchFamily="34" charset="0"/>
              </a:rPr>
              <a:t>Downstream investment received by Indian entity from another Indian entity which has received foreign investment; and </a:t>
            </a:r>
          </a:p>
          <a:p>
            <a:pPr marL="155471" indent="-155471" defTabSz="320104">
              <a:spcBef>
                <a:spcPts val="181"/>
              </a:spcBef>
              <a:spcAft>
                <a:spcPts val="181"/>
              </a:spcAft>
              <a:buFont typeface="Wingdings" panose="05000000000000000000" pitchFamily="2" charset="2"/>
              <a:buChar char="ü"/>
              <a:tabLst>
                <a:tab pos="92729" algn="l"/>
              </a:tabLst>
              <a:defRPr/>
            </a:pPr>
            <a:r>
              <a:rPr lang="en-US" sz="1200" kern="0" dirty="0">
                <a:solidFill>
                  <a:srgbClr val="313131"/>
                </a:solidFill>
                <a:latin typeface="Calibri" panose="020F0502020204030204" pitchFamily="34" charset="0"/>
                <a:cs typeface="Calibri" panose="020F0502020204030204" pitchFamily="34" charset="0"/>
              </a:rPr>
              <a:t> the Indian entity is not owned and not controlled by resident Indian citizens; or</a:t>
            </a:r>
          </a:p>
          <a:p>
            <a:pPr marL="155471" indent="-155471" defTabSz="320104">
              <a:spcBef>
                <a:spcPts val="181"/>
              </a:spcBef>
              <a:spcAft>
                <a:spcPts val="181"/>
              </a:spcAft>
              <a:buFont typeface="Wingdings" panose="05000000000000000000" pitchFamily="2" charset="2"/>
              <a:buChar char="ü"/>
              <a:tabLst>
                <a:tab pos="92729" algn="l"/>
              </a:tabLst>
              <a:defRPr/>
            </a:pPr>
            <a:r>
              <a:rPr lang="en-US" sz="1200" kern="0" dirty="0">
                <a:solidFill>
                  <a:srgbClr val="313131"/>
                </a:solidFill>
                <a:latin typeface="Calibri" panose="020F0502020204030204" pitchFamily="34" charset="0"/>
                <a:cs typeface="Calibri" panose="020F0502020204030204" pitchFamily="34" charset="0"/>
              </a:rPr>
              <a:t>is owned or controlled by persons resident outside India</a:t>
            </a:r>
          </a:p>
        </p:txBody>
      </p:sp>
      <p:sp>
        <p:nvSpPr>
          <p:cNvPr id="6" name="Freeform 5"/>
          <p:cNvSpPr/>
          <p:nvPr/>
        </p:nvSpPr>
        <p:spPr>
          <a:xfrm>
            <a:off x="7932975" y="3030480"/>
            <a:ext cx="1797965" cy="1740489"/>
          </a:xfrm>
          <a:custGeom>
            <a:avLst/>
            <a:gdLst>
              <a:gd name="connsiteX0" fmla="*/ 0 w 1711728"/>
              <a:gd name="connsiteY0" fmla="*/ 0 h 3731624"/>
              <a:gd name="connsiteX1" fmla="*/ 1711728 w 1711728"/>
              <a:gd name="connsiteY1" fmla="*/ 0 h 3731624"/>
              <a:gd name="connsiteX2" fmla="*/ 1711728 w 1711728"/>
              <a:gd name="connsiteY2" fmla="*/ 3731624 h 3731624"/>
              <a:gd name="connsiteX3" fmla="*/ 0 w 1711728"/>
              <a:gd name="connsiteY3" fmla="*/ 3731624 h 3731624"/>
              <a:gd name="connsiteX4" fmla="*/ 0 w 1711728"/>
              <a:gd name="connsiteY4" fmla="*/ 0 h 3731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728" h="3731624">
                <a:moveTo>
                  <a:pt x="0" y="0"/>
                </a:moveTo>
                <a:lnTo>
                  <a:pt x="1711728" y="0"/>
                </a:lnTo>
                <a:lnTo>
                  <a:pt x="1711728" y="3731624"/>
                </a:lnTo>
                <a:lnTo>
                  <a:pt x="0" y="3731624"/>
                </a:lnTo>
                <a:lnTo>
                  <a:pt x="0" y="0"/>
                </a:lnTo>
                <a:close/>
              </a:path>
            </a:pathLst>
          </a:custGeom>
          <a:noFill/>
          <a:ln w="3175" cap="flat" cmpd="sng" algn="ctr">
            <a:noFill/>
            <a:prstDash val="solid"/>
          </a:ln>
          <a:effectLst/>
        </p:spPr>
        <p:txBody>
          <a:bodyPr spcFirstLastPara="0" vert="horz" wrap="square" lIns="36581" tIns="73163" rIns="36581" bIns="4573" numCol="1" spcCol="1270" anchor="t" anchorCtr="0">
            <a:spAutoFit/>
          </a:bodyPr>
          <a:lstStyle/>
          <a:p>
            <a:pPr marL="259118" indent="-259118">
              <a:buFont typeface="Arial" panose="020B0604020202020204" pitchFamily="34" charset="0"/>
              <a:buChar char="•"/>
            </a:pPr>
            <a:r>
              <a:rPr lang="en-US" sz="1200" dirty="0">
                <a:latin typeface="Calibri" panose="020F0502020204030204" pitchFamily="34" charset="0"/>
                <a:cs typeface="Calibri" panose="020F0502020204030204" pitchFamily="34" charset="0"/>
              </a:rPr>
              <a:t>First level Indian entity shall be responsible for compliances for second level and so on downstream investment and obtaining of auditors certificate in this behalf on an annual basis</a:t>
            </a:r>
          </a:p>
        </p:txBody>
      </p:sp>
      <p:grpSp>
        <p:nvGrpSpPr>
          <p:cNvPr id="7" name="Group 6"/>
          <p:cNvGrpSpPr/>
          <p:nvPr/>
        </p:nvGrpSpPr>
        <p:grpSpPr>
          <a:xfrm>
            <a:off x="3188563" y="1270691"/>
            <a:ext cx="5429389" cy="831441"/>
            <a:chOff x="1007144" y="3225449"/>
            <a:chExt cx="5987410" cy="916895"/>
          </a:xfrm>
        </p:grpSpPr>
        <p:sp>
          <p:nvSpPr>
            <p:cNvPr id="8" name="Freeform 7"/>
            <p:cNvSpPr>
              <a:spLocks/>
            </p:cNvSpPr>
            <p:nvPr/>
          </p:nvSpPr>
          <p:spPr bwMode="auto">
            <a:xfrm>
              <a:off x="5475307" y="3491751"/>
              <a:ext cx="876300" cy="377825"/>
            </a:xfrm>
            <a:custGeom>
              <a:avLst/>
              <a:gdLst>
                <a:gd name="T0" fmla="*/ 231 w 231"/>
                <a:gd name="T1" fmla="*/ 98 h 98"/>
                <a:gd name="T2" fmla="*/ 0 w 231"/>
                <a:gd name="T3" fmla="*/ 98 h 98"/>
                <a:gd name="T4" fmla="*/ 0 w 231"/>
                <a:gd name="T5" fmla="*/ 0 h 98"/>
                <a:gd name="T6" fmla="*/ 231 w 231"/>
                <a:gd name="T7" fmla="*/ 0 h 98"/>
                <a:gd name="T8" fmla="*/ 231 w 231"/>
                <a:gd name="T9" fmla="*/ 98 h 98"/>
              </a:gdLst>
              <a:ahLst/>
              <a:cxnLst>
                <a:cxn ang="0">
                  <a:pos x="T0" y="T1"/>
                </a:cxn>
                <a:cxn ang="0">
                  <a:pos x="T2" y="T3"/>
                </a:cxn>
                <a:cxn ang="0">
                  <a:pos x="T4" y="T5"/>
                </a:cxn>
                <a:cxn ang="0">
                  <a:pos x="T6" y="T7"/>
                </a:cxn>
                <a:cxn ang="0">
                  <a:pos x="T8" y="T9"/>
                </a:cxn>
              </a:cxnLst>
              <a:rect l="0" t="0" r="r" b="b"/>
              <a:pathLst>
                <a:path w="231" h="98">
                  <a:moveTo>
                    <a:pt x="231" y="98"/>
                  </a:moveTo>
                  <a:cubicBezTo>
                    <a:pt x="182" y="49"/>
                    <a:pt x="50" y="49"/>
                    <a:pt x="0" y="98"/>
                  </a:cubicBezTo>
                  <a:cubicBezTo>
                    <a:pt x="0" y="0"/>
                    <a:pt x="0" y="0"/>
                    <a:pt x="0" y="0"/>
                  </a:cubicBezTo>
                  <a:cubicBezTo>
                    <a:pt x="50" y="49"/>
                    <a:pt x="182" y="49"/>
                    <a:pt x="231" y="0"/>
                  </a:cubicBezTo>
                  <a:lnTo>
                    <a:pt x="231" y="98"/>
                  </a:lnTo>
                  <a:close/>
                </a:path>
              </a:pathLst>
            </a:custGeom>
            <a:solidFill>
              <a:srgbClr val="575757"/>
            </a:solidFill>
            <a:ln>
              <a:solidFill>
                <a:schemeClr val="tx2"/>
              </a:solidFill>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 name="Freeform 8"/>
            <p:cNvSpPr>
              <a:spLocks/>
            </p:cNvSpPr>
            <p:nvPr/>
          </p:nvSpPr>
          <p:spPr bwMode="auto">
            <a:xfrm>
              <a:off x="2914469" y="3491751"/>
              <a:ext cx="876300" cy="377825"/>
            </a:xfrm>
            <a:custGeom>
              <a:avLst/>
              <a:gdLst>
                <a:gd name="T0" fmla="*/ 231 w 231"/>
                <a:gd name="T1" fmla="*/ 98 h 98"/>
                <a:gd name="T2" fmla="*/ 0 w 231"/>
                <a:gd name="T3" fmla="*/ 98 h 98"/>
                <a:gd name="T4" fmla="*/ 0 w 231"/>
                <a:gd name="T5" fmla="*/ 0 h 98"/>
                <a:gd name="T6" fmla="*/ 231 w 231"/>
                <a:gd name="T7" fmla="*/ 0 h 98"/>
                <a:gd name="T8" fmla="*/ 231 w 231"/>
                <a:gd name="T9" fmla="*/ 98 h 98"/>
              </a:gdLst>
              <a:ahLst/>
              <a:cxnLst>
                <a:cxn ang="0">
                  <a:pos x="T0" y="T1"/>
                </a:cxn>
                <a:cxn ang="0">
                  <a:pos x="T2" y="T3"/>
                </a:cxn>
                <a:cxn ang="0">
                  <a:pos x="T4" y="T5"/>
                </a:cxn>
                <a:cxn ang="0">
                  <a:pos x="T6" y="T7"/>
                </a:cxn>
                <a:cxn ang="0">
                  <a:pos x="T8" y="T9"/>
                </a:cxn>
              </a:cxnLst>
              <a:rect l="0" t="0" r="r" b="b"/>
              <a:pathLst>
                <a:path w="231" h="98">
                  <a:moveTo>
                    <a:pt x="231" y="98"/>
                  </a:moveTo>
                  <a:cubicBezTo>
                    <a:pt x="182" y="49"/>
                    <a:pt x="50" y="49"/>
                    <a:pt x="0" y="98"/>
                  </a:cubicBezTo>
                  <a:cubicBezTo>
                    <a:pt x="0" y="0"/>
                    <a:pt x="0" y="0"/>
                    <a:pt x="0" y="0"/>
                  </a:cubicBezTo>
                  <a:cubicBezTo>
                    <a:pt x="50" y="49"/>
                    <a:pt x="182" y="49"/>
                    <a:pt x="231" y="0"/>
                  </a:cubicBezTo>
                  <a:lnTo>
                    <a:pt x="231" y="98"/>
                  </a:lnTo>
                  <a:close/>
                </a:path>
              </a:pathLst>
            </a:custGeom>
            <a:solidFill>
              <a:srgbClr val="00A1DE"/>
            </a:solidFill>
            <a:ln>
              <a:solidFill>
                <a:schemeClr val="tx2"/>
              </a:solidFill>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 name="Oval 9"/>
            <p:cNvSpPr>
              <a:spLocks noChangeAspect="1"/>
            </p:cNvSpPr>
            <p:nvPr/>
          </p:nvSpPr>
          <p:spPr>
            <a:xfrm>
              <a:off x="1136027" y="3381024"/>
              <a:ext cx="599278" cy="599278"/>
            </a:xfrm>
            <a:prstGeom prst="ellipse">
              <a:avLst/>
            </a:prstGeom>
            <a:solidFill>
              <a:srgbClr val="002776"/>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1" name="Freeform 10"/>
            <p:cNvSpPr>
              <a:spLocks/>
            </p:cNvSpPr>
            <p:nvPr/>
          </p:nvSpPr>
          <p:spPr bwMode="auto">
            <a:xfrm>
              <a:off x="1655948" y="3491751"/>
              <a:ext cx="876300" cy="377825"/>
            </a:xfrm>
            <a:custGeom>
              <a:avLst/>
              <a:gdLst>
                <a:gd name="T0" fmla="*/ 231 w 231"/>
                <a:gd name="T1" fmla="*/ 98 h 98"/>
                <a:gd name="T2" fmla="*/ 0 w 231"/>
                <a:gd name="T3" fmla="*/ 98 h 98"/>
                <a:gd name="T4" fmla="*/ 0 w 231"/>
                <a:gd name="T5" fmla="*/ 0 h 98"/>
                <a:gd name="T6" fmla="*/ 231 w 231"/>
                <a:gd name="T7" fmla="*/ 0 h 98"/>
                <a:gd name="T8" fmla="*/ 231 w 231"/>
                <a:gd name="T9" fmla="*/ 98 h 98"/>
              </a:gdLst>
              <a:ahLst/>
              <a:cxnLst>
                <a:cxn ang="0">
                  <a:pos x="T0" y="T1"/>
                </a:cxn>
                <a:cxn ang="0">
                  <a:pos x="T2" y="T3"/>
                </a:cxn>
                <a:cxn ang="0">
                  <a:pos x="T4" y="T5"/>
                </a:cxn>
                <a:cxn ang="0">
                  <a:pos x="T6" y="T7"/>
                </a:cxn>
                <a:cxn ang="0">
                  <a:pos x="T8" y="T9"/>
                </a:cxn>
              </a:cxnLst>
              <a:rect l="0" t="0" r="r" b="b"/>
              <a:pathLst>
                <a:path w="231" h="98">
                  <a:moveTo>
                    <a:pt x="231" y="98"/>
                  </a:moveTo>
                  <a:cubicBezTo>
                    <a:pt x="182" y="49"/>
                    <a:pt x="50" y="49"/>
                    <a:pt x="0" y="98"/>
                  </a:cubicBezTo>
                  <a:cubicBezTo>
                    <a:pt x="0" y="0"/>
                    <a:pt x="0" y="0"/>
                    <a:pt x="0" y="0"/>
                  </a:cubicBezTo>
                  <a:cubicBezTo>
                    <a:pt x="50" y="49"/>
                    <a:pt x="182" y="49"/>
                    <a:pt x="231" y="0"/>
                  </a:cubicBezTo>
                  <a:lnTo>
                    <a:pt x="231" y="98"/>
                  </a:lnTo>
                  <a:close/>
                </a:path>
              </a:pathLst>
            </a:custGeom>
            <a:solidFill>
              <a:srgbClr val="002776"/>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2" name="Oval 11"/>
            <p:cNvSpPr>
              <a:spLocks noChangeAspect="1"/>
            </p:cNvSpPr>
            <p:nvPr/>
          </p:nvSpPr>
          <p:spPr>
            <a:xfrm>
              <a:off x="1168245" y="3419597"/>
              <a:ext cx="522142" cy="522134"/>
            </a:xfrm>
            <a:prstGeom prst="ellipse">
              <a:avLst/>
            </a:prstGeom>
            <a:solidFill>
              <a:sysClr val="window" lastClr="FFFFFF"/>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3" name="Oval 12"/>
            <p:cNvSpPr>
              <a:spLocks noChangeAspect="1"/>
            </p:cNvSpPr>
            <p:nvPr/>
          </p:nvSpPr>
          <p:spPr>
            <a:xfrm>
              <a:off x="2403024" y="3381024"/>
              <a:ext cx="599278" cy="599278"/>
            </a:xfrm>
            <a:prstGeom prst="ellipse">
              <a:avLst/>
            </a:prstGeom>
            <a:solidFill>
              <a:srgbClr val="00A1DE"/>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4" name="Freeform 13"/>
            <p:cNvSpPr>
              <a:spLocks/>
            </p:cNvSpPr>
            <p:nvPr/>
          </p:nvSpPr>
          <p:spPr bwMode="auto">
            <a:xfrm>
              <a:off x="4180338" y="3491751"/>
              <a:ext cx="876300" cy="377825"/>
            </a:xfrm>
            <a:custGeom>
              <a:avLst/>
              <a:gdLst>
                <a:gd name="T0" fmla="*/ 231 w 231"/>
                <a:gd name="T1" fmla="*/ 98 h 98"/>
                <a:gd name="T2" fmla="*/ 0 w 231"/>
                <a:gd name="T3" fmla="*/ 98 h 98"/>
                <a:gd name="T4" fmla="*/ 0 w 231"/>
                <a:gd name="T5" fmla="*/ 0 h 98"/>
                <a:gd name="T6" fmla="*/ 231 w 231"/>
                <a:gd name="T7" fmla="*/ 0 h 98"/>
                <a:gd name="T8" fmla="*/ 231 w 231"/>
                <a:gd name="T9" fmla="*/ 98 h 98"/>
              </a:gdLst>
              <a:ahLst/>
              <a:cxnLst>
                <a:cxn ang="0">
                  <a:pos x="T0" y="T1"/>
                </a:cxn>
                <a:cxn ang="0">
                  <a:pos x="T2" y="T3"/>
                </a:cxn>
                <a:cxn ang="0">
                  <a:pos x="T4" y="T5"/>
                </a:cxn>
                <a:cxn ang="0">
                  <a:pos x="T6" y="T7"/>
                </a:cxn>
                <a:cxn ang="0">
                  <a:pos x="T8" y="T9"/>
                </a:cxn>
              </a:cxnLst>
              <a:rect l="0" t="0" r="r" b="b"/>
              <a:pathLst>
                <a:path w="231" h="98">
                  <a:moveTo>
                    <a:pt x="231" y="98"/>
                  </a:moveTo>
                  <a:cubicBezTo>
                    <a:pt x="182" y="49"/>
                    <a:pt x="50" y="49"/>
                    <a:pt x="0" y="98"/>
                  </a:cubicBezTo>
                  <a:cubicBezTo>
                    <a:pt x="0" y="0"/>
                    <a:pt x="0" y="0"/>
                    <a:pt x="0" y="0"/>
                  </a:cubicBezTo>
                  <a:cubicBezTo>
                    <a:pt x="50" y="49"/>
                    <a:pt x="182" y="49"/>
                    <a:pt x="231" y="0"/>
                  </a:cubicBezTo>
                  <a:lnTo>
                    <a:pt x="231" y="98"/>
                  </a:lnTo>
                  <a:close/>
                </a:path>
              </a:pathLst>
            </a:custGeom>
            <a:solidFill>
              <a:srgbClr val="81BC00"/>
            </a:solidFill>
            <a:ln>
              <a:solidFill>
                <a:schemeClr val="tx2"/>
              </a:solidFill>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5" name="Oval 14"/>
            <p:cNvSpPr>
              <a:spLocks noChangeAspect="1"/>
            </p:cNvSpPr>
            <p:nvPr/>
          </p:nvSpPr>
          <p:spPr>
            <a:xfrm>
              <a:off x="4981112" y="3381024"/>
              <a:ext cx="599278" cy="599278"/>
            </a:xfrm>
            <a:prstGeom prst="ellipse">
              <a:avLst/>
            </a:prstGeom>
            <a:solidFill>
              <a:srgbClr val="575757"/>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6" name="Oval 15"/>
            <p:cNvSpPr>
              <a:spLocks noChangeAspect="1"/>
            </p:cNvSpPr>
            <p:nvPr/>
          </p:nvSpPr>
          <p:spPr>
            <a:xfrm>
              <a:off x="3691895" y="3381024"/>
              <a:ext cx="599278" cy="599278"/>
            </a:xfrm>
            <a:prstGeom prst="ellipse">
              <a:avLst/>
            </a:prstGeom>
            <a:solidFill>
              <a:srgbClr val="81BC00"/>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7" name="Oval 16"/>
            <p:cNvSpPr>
              <a:spLocks noChangeAspect="1"/>
            </p:cNvSpPr>
            <p:nvPr/>
          </p:nvSpPr>
          <p:spPr>
            <a:xfrm>
              <a:off x="6246524" y="3381024"/>
              <a:ext cx="599278" cy="599278"/>
            </a:xfrm>
            <a:prstGeom prst="ellipse">
              <a:avLst/>
            </a:prstGeom>
            <a:solidFill>
              <a:srgbClr val="00A1DE">
                <a:lumMod val="50000"/>
              </a:srgbClr>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18" name="Freeform 9"/>
            <p:cNvSpPr>
              <a:spLocks noEditPoints="1"/>
            </p:cNvSpPr>
            <p:nvPr/>
          </p:nvSpPr>
          <p:spPr bwMode="auto">
            <a:xfrm>
              <a:off x="1007144" y="3225449"/>
              <a:ext cx="4940138" cy="916895"/>
            </a:xfrm>
            <a:custGeom>
              <a:avLst/>
              <a:gdLst>
                <a:gd name="T0" fmla="*/ 125 w 1280"/>
                <a:gd name="T1" fmla="*/ 235 h 235"/>
                <a:gd name="T2" fmla="*/ 1109 w 1280"/>
                <a:gd name="T3" fmla="*/ 235 h 235"/>
                <a:gd name="T4" fmla="*/ 425 w 1280"/>
                <a:gd name="T5" fmla="*/ 229 h 235"/>
                <a:gd name="T6" fmla="*/ 133 w 1280"/>
                <a:gd name="T7" fmla="*/ 234 h 235"/>
                <a:gd name="T8" fmla="*/ 1069 w 1280"/>
                <a:gd name="T9" fmla="*/ 230 h 235"/>
                <a:gd name="T10" fmla="*/ 750 w 1280"/>
                <a:gd name="T11" fmla="*/ 228 h 235"/>
                <a:gd name="T12" fmla="*/ 153 w 1280"/>
                <a:gd name="T13" fmla="*/ 229 h 235"/>
                <a:gd name="T14" fmla="*/ 826 w 1280"/>
                <a:gd name="T15" fmla="*/ 219 h 235"/>
                <a:gd name="T16" fmla="*/ 1149 w 1280"/>
                <a:gd name="T17" fmla="*/ 226 h 235"/>
                <a:gd name="T18" fmla="*/ 55 w 1280"/>
                <a:gd name="T19" fmla="*/ 217 h 235"/>
                <a:gd name="T20" fmla="*/ 514 w 1280"/>
                <a:gd name="T21" fmla="*/ 214 h 235"/>
                <a:gd name="T22" fmla="*/ 1167 w 1280"/>
                <a:gd name="T23" fmla="*/ 217 h 235"/>
                <a:gd name="T24" fmla="*/ 373 w 1280"/>
                <a:gd name="T25" fmla="*/ 204 h 235"/>
                <a:gd name="T26" fmla="*/ 189 w 1280"/>
                <a:gd name="T27" fmla="*/ 211 h 235"/>
                <a:gd name="T28" fmla="*/ 858 w 1280"/>
                <a:gd name="T29" fmla="*/ 196 h 235"/>
                <a:gd name="T30" fmla="*/ 1029 w 1280"/>
                <a:gd name="T31" fmla="*/ 203 h 235"/>
                <a:gd name="T32" fmla="*/ 694 w 1280"/>
                <a:gd name="T33" fmla="*/ 202 h 235"/>
                <a:gd name="T34" fmla="*/ 366 w 1280"/>
                <a:gd name="T35" fmla="*/ 198 h 235"/>
                <a:gd name="T36" fmla="*/ 204 w 1280"/>
                <a:gd name="T37" fmla="*/ 198 h 235"/>
                <a:gd name="T38" fmla="*/ 1001 w 1280"/>
                <a:gd name="T39" fmla="*/ 188 h 235"/>
                <a:gd name="T40" fmla="*/ 682 w 1280"/>
                <a:gd name="T41" fmla="*/ 189 h 235"/>
                <a:gd name="T42" fmla="*/ 553 w 1280"/>
                <a:gd name="T43" fmla="*/ 187 h 235"/>
                <a:gd name="T44" fmla="*/ 983 w 1280"/>
                <a:gd name="T45" fmla="*/ 179 h 235"/>
                <a:gd name="T46" fmla="*/ 662 w 1280"/>
                <a:gd name="T47" fmla="*/ 185 h 235"/>
                <a:gd name="T48" fmla="*/ 239 w 1280"/>
                <a:gd name="T49" fmla="*/ 178 h 235"/>
                <a:gd name="T50" fmla="*/ 915 w 1280"/>
                <a:gd name="T51" fmla="*/ 179 h 235"/>
                <a:gd name="T52" fmla="*/ 642 w 1280"/>
                <a:gd name="T53" fmla="*/ 180 h 235"/>
                <a:gd name="T54" fmla="*/ 271 w 1280"/>
                <a:gd name="T55" fmla="*/ 174 h 235"/>
                <a:gd name="T56" fmla="*/ 935 w 1280"/>
                <a:gd name="T57" fmla="*/ 174 h 235"/>
                <a:gd name="T58" fmla="*/ 1255 w 1280"/>
                <a:gd name="T59" fmla="*/ 178 h 235"/>
                <a:gd name="T60" fmla="*/ 291 w 1280"/>
                <a:gd name="T61" fmla="*/ 178 h 235"/>
                <a:gd name="T62" fmla="*/ 0 w 1280"/>
                <a:gd name="T63" fmla="*/ 117 h 235"/>
                <a:gd name="T64" fmla="*/ 4 w 1280"/>
                <a:gd name="T65" fmla="*/ 86 h 235"/>
                <a:gd name="T66" fmla="*/ 1280 w 1280"/>
                <a:gd name="T67" fmla="*/ 57 h 235"/>
                <a:gd name="T68" fmla="*/ 616 w 1280"/>
                <a:gd name="T69" fmla="*/ 57 h 235"/>
                <a:gd name="T70" fmla="*/ 1249 w 1280"/>
                <a:gd name="T71" fmla="*/ 56 h 235"/>
                <a:gd name="T72" fmla="*/ 928 w 1280"/>
                <a:gd name="T73" fmla="*/ 61 h 235"/>
                <a:gd name="T74" fmla="*/ 956 w 1280"/>
                <a:gd name="T75" fmla="*/ 56 h 235"/>
                <a:gd name="T76" fmla="*/ 1241 w 1280"/>
                <a:gd name="T77" fmla="*/ 55 h 235"/>
                <a:gd name="T78" fmla="*/ 645 w 1280"/>
                <a:gd name="T79" fmla="*/ 58 h 235"/>
                <a:gd name="T80" fmla="*/ 987 w 1280"/>
                <a:gd name="T81" fmla="*/ 51 h 235"/>
                <a:gd name="T82" fmla="*/ 1220 w 1280"/>
                <a:gd name="T83" fmla="*/ 55 h 235"/>
                <a:gd name="T84" fmla="*/ 663 w 1280"/>
                <a:gd name="T85" fmla="*/ 49 h 235"/>
                <a:gd name="T86" fmla="*/ 1007 w 1280"/>
                <a:gd name="T87" fmla="*/ 48 h 235"/>
                <a:gd name="T88" fmla="*/ 1201 w 1280"/>
                <a:gd name="T89" fmla="*/ 48 h 235"/>
                <a:gd name="T90" fmla="*/ 861 w 1280"/>
                <a:gd name="T91" fmla="*/ 37 h 235"/>
                <a:gd name="T92" fmla="*/ 538 w 1280"/>
                <a:gd name="T93" fmla="*/ 45 h 235"/>
                <a:gd name="T94" fmla="*/ 201 w 1280"/>
                <a:gd name="T95" fmla="*/ 34 h 235"/>
                <a:gd name="T96" fmla="*/ 1185 w 1280"/>
                <a:gd name="T97" fmla="*/ 33 h 235"/>
                <a:gd name="T98" fmla="*/ 853 w 1280"/>
                <a:gd name="T99" fmla="*/ 35 h 235"/>
                <a:gd name="T100" fmla="*/ 1028 w 1280"/>
                <a:gd name="T101" fmla="*/ 28 h 235"/>
                <a:gd name="T102" fmla="*/ 62 w 1280"/>
                <a:gd name="T103" fmla="*/ 18 h 235"/>
                <a:gd name="T104" fmla="*/ 838 w 1280"/>
                <a:gd name="T105" fmla="*/ 22 h 235"/>
                <a:gd name="T106" fmla="*/ 498 w 1280"/>
                <a:gd name="T107" fmla="*/ 11 h 235"/>
                <a:gd name="T108" fmla="*/ 175 w 1280"/>
                <a:gd name="T109" fmla="*/ 19 h 235"/>
                <a:gd name="T110" fmla="*/ 399 w 1280"/>
                <a:gd name="T111" fmla="*/ 10 h 235"/>
                <a:gd name="T112" fmla="*/ 743 w 1280"/>
                <a:gd name="T113" fmla="*/ 8 h 235"/>
                <a:gd name="T114" fmla="*/ 157 w 1280"/>
                <a:gd name="T115" fmla="*/ 11 h 235"/>
                <a:gd name="T116" fmla="*/ 1123 w 1280"/>
                <a:gd name="T117" fmla="*/ 1 h 235"/>
                <a:gd name="T118" fmla="*/ 802 w 1280"/>
                <a:gd name="T119" fmla="*/ 7 h 235"/>
                <a:gd name="T120" fmla="*/ 1082 w 1280"/>
                <a:gd name="T121" fmla="*/ 2 h 235"/>
                <a:gd name="T122" fmla="*/ 119 w 1280"/>
                <a:gd name="T123" fmla="*/ 0 h 235"/>
                <a:gd name="T124" fmla="*/ 438 w 1280"/>
                <a:gd name="T12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0" h="235">
                  <a:moveTo>
                    <a:pt x="446" y="235"/>
                  </a:moveTo>
                  <a:cubicBezTo>
                    <a:pt x="445" y="235"/>
                    <a:pt x="445" y="235"/>
                    <a:pt x="445" y="235"/>
                  </a:cubicBezTo>
                  <a:cubicBezTo>
                    <a:pt x="445" y="231"/>
                    <a:pt x="445" y="231"/>
                    <a:pt x="445" y="231"/>
                  </a:cubicBezTo>
                  <a:cubicBezTo>
                    <a:pt x="446" y="231"/>
                    <a:pt x="446" y="231"/>
                    <a:pt x="446" y="231"/>
                  </a:cubicBezTo>
                  <a:cubicBezTo>
                    <a:pt x="450" y="231"/>
                    <a:pt x="453" y="231"/>
                    <a:pt x="457" y="230"/>
                  </a:cubicBezTo>
                  <a:cubicBezTo>
                    <a:pt x="457" y="234"/>
                    <a:pt x="457" y="234"/>
                    <a:pt x="457" y="234"/>
                  </a:cubicBezTo>
                  <a:cubicBezTo>
                    <a:pt x="454" y="235"/>
                    <a:pt x="450" y="235"/>
                    <a:pt x="446" y="235"/>
                  </a:cubicBezTo>
                  <a:close/>
                  <a:moveTo>
                    <a:pt x="117" y="235"/>
                  </a:moveTo>
                  <a:cubicBezTo>
                    <a:pt x="116" y="235"/>
                    <a:pt x="114" y="235"/>
                    <a:pt x="113" y="235"/>
                  </a:cubicBezTo>
                  <a:cubicBezTo>
                    <a:pt x="113" y="231"/>
                    <a:pt x="113" y="231"/>
                    <a:pt x="113" y="231"/>
                  </a:cubicBezTo>
                  <a:cubicBezTo>
                    <a:pt x="117" y="231"/>
                    <a:pt x="121" y="231"/>
                    <a:pt x="125" y="231"/>
                  </a:cubicBezTo>
                  <a:cubicBezTo>
                    <a:pt x="125" y="235"/>
                    <a:pt x="125" y="235"/>
                    <a:pt x="125" y="235"/>
                  </a:cubicBezTo>
                  <a:cubicBezTo>
                    <a:pt x="123" y="235"/>
                    <a:pt x="120" y="235"/>
                    <a:pt x="117" y="235"/>
                  </a:cubicBezTo>
                  <a:close/>
                  <a:moveTo>
                    <a:pt x="777" y="235"/>
                  </a:moveTo>
                  <a:cubicBezTo>
                    <a:pt x="777" y="231"/>
                    <a:pt x="777" y="231"/>
                    <a:pt x="777" y="231"/>
                  </a:cubicBezTo>
                  <a:cubicBezTo>
                    <a:pt x="781" y="231"/>
                    <a:pt x="785" y="231"/>
                    <a:pt x="789" y="230"/>
                  </a:cubicBezTo>
                  <a:cubicBezTo>
                    <a:pt x="789" y="234"/>
                    <a:pt x="789" y="234"/>
                    <a:pt x="789" y="234"/>
                  </a:cubicBezTo>
                  <a:cubicBezTo>
                    <a:pt x="785" y="235"/>
                    <a:pt x="781" y="235"/>
                    <a:pt x="777" y="235"/>
                  </a:cubicBezTo>
                  <a:close/>
                  <a:moveTo>
                    <a:pt x="1101" y="235"/>
                  </a:moveTo>
                  <a:cubicBezTo>
                    <a:pt x="1097" y="235"/>
                    <a:pt x="1093" y="234"/>
                    <a:pt x="1089" y="234"/>
                  </a:cubicBezTo>
                  <a:cubicBezTo>
                    <a:pt x="1089" y="230"/>
                    <a:pt x="1089" y="230"/>
                    <a:pt x="1089" y="230"/>
                  </a:cubicBezTo>
                  <a:cubicBezTo>
                    <a:pt x="1093" y="231"/>
                    <a:pt x="1097" y="231"/>
                    <a:pt x="1101" y="231"/>
                  </a:cubicBezTo>
                  <a:lnTo>
                    <a:pt x="1101" y="235"/>
                  </a:lnTo>
                  <a:close/>
                  <a:moveTo>
                    <a:pt x="1109" y="235"/>
                  </a:moveTo>
                  <a:cubicBezTo>
                    <a:pt x="1109" y="231"/>
                    <a:pt x="1109" y="231"/>
                    <a:pt x="1109" y="231"/>
                  </a:cubicBezTo>
                  <a:cubicBezTo>
                    <a:pt x="1113" y="231"/>
                    <a:pt x="1117" y="230"/>
                    <a:pt x="1121" y="230"/>
                  </a:cubicBezTo>
                  <a:cubicBezTo>
                    <a:pt x="1121" y="234"/>
                    <a:pt x="1121" y="234"/>
                    <a:pt x="1121" y="234"/>
                  </a:cubicBezTo>
                  <a:cubicBezTo>
                    <a:pt x="1117" y="234"/>
                    <a:pt x="1113" y="235"/>
                    <a:pt x="1109" y="235"/>
                  </a:cubicBezTo>
                  <a:close/>
                  <a:moveTo>
                    <a:pt x="769" y="235"/>
                  </a:moveTo>
                  <a:cubicBezTo>
                    <a:pt x="765" y="235"/>
                    <a:pt x="761" y="234"/>
                    <a:pt x="757" y="234"/>
                  </a:cubicBezTo>
                  <a:cubicBezTo>
                    <a:pt x="757" y="230"/>
                    <a:pt x="757" y="230"/>
                    <a:pt x="757" y="230"/>
                  </a:cubicBezTo>
                  <a:cubicBezTo>
                    <a:pt x="761" y="230"/>
                    <a:pt x="765" y="231"/>
                    <a:pt x="769" y="231"/>
                  </a:cubicBezTo>
                  <a:lnTo>
                    <a:pt x="769" y="235"/>
                  </a:lnTo>
                  <a:close/>
                  <a:moveTo>
                    <a:pt x="437" y="235"/>
                  </a:moveTo>
                  <a:cubicBezTo>
                    <a:pt x="433" y="234"/>
                    <a:pt x="429" y="234"/>
                    <a:pt x="425" y="233"/>
                  </a:cubicBezTo>
                  <a:cubicBezTo>
                    <a:pt x="425" y="229"/>
                    <a:pt x="425" y="229"/>
                    <a:pt x="425" y="229"/>
                  </a:cubicBezTo>
                  <a:cubicBezTo>
                    <a:pt x="429" y="230"/>
                    <a:pt x="433" y="230"/>
                    <a:pt x="437" y="231"/>
                  </a:cubicBezTo>
                  <a:lnTo>
                    <a:pt x="437" y="235"/>
                  </a:lnTo>
                  <a:close/>
                  <a:moveTo>
                    <a:pt x="105" y="234"/>
                  </a:moveTo>
                  <a:cubicBezTo>
                    <a:pt x="101" y="234"/>
                    <a:pt x="97" y="233"/>
                    <a:pt x="93" y="232"/>
                  </a:cubicBezTo>
                  <a:cubicBezTo>
                    <a:pt x="94" y="228"/>
                    <a:pt x="94" y="228"/>
                    <a:pt x="94" y="228"/>
                  </a:cubicBezTo>
                  <a:cubicBezTo>
                    <a:pt x="97" y="229"/>
                    <a:pt x="101" y="230"/>
                    <a:pt x="105" y="230"/>
                  </a:cubicBezTo>
                  <a:lnTo>
                    <a:pt x="105" y="234"/>
                  </a:lnTo>
                  <a:close/>
                  <a:moveTo>
                    <a:pt x="133" y="234"/>
                  </a:moveTo>
                  <a:cubicBezTo>
                    <a:pt x="133" y="230"/>
                    <a:pt x="133" y="230"/>
                    <a:pt x="133" y="230"/>
                  </a:cubicBezTo>
                  <a:cubicBezTo>
                    <a:pt x="137" y="229"/>
                    <a:pt x="141" y="229"/>
                    <a:pt x="144" y="228"/>
                  </a:cubicBezTo>
                  <a:cubicBezTo>
                    <a:pt x="145" y="232"/>
                    <a:pt x="145" y="232"/>
                    <a:pt x="145" y="232"/>
                  </a:cubicBezTo>
                  <a:cubicBezTo>
                    <a:pt x="141" y="233"/>
                    <a:pt x="137" y="233"/>
                    <a:pt x="133" y="234"/>
                  </a:cubicBezTo>
                  <a:close/>
                  <a:moveTo>
                    <a:pt x="465" y="233"/>
                  </a:moveTo>
                  <a:cubicBezTo>
                    <a:pt x="465" y="229"/>
                    <a:pt x="465" y="229"/>
                    <a:pt x="465" y="229"/>
                  </a:cubicBezTo>
                  <a:cubicBezTo>
                    <a:pt x="468" y="229"/>
                    <a:pt x="472" y="228"/>
                    <a:pt x="476" y="227"/>
                  </a:cubicBezTo>
                  <a:cubicBezTo>
                    <a:pt x="477" y="231"/>
                    <a:pt x="477" y="231"/>
                    <a:pt x="477" y="231"/>
                  </a:cubicBezTo>
                  <a:cubicBezTo>
                    <a:pt x="473" y="232"/>
                    <a:pt x="469" y="233"/>
                    <a:pt x="465" y="233"/>
                  </a:cubicBezTo>
                  <a:close/>
                  <a:moveTo>
                    <a:pt x="797" y="233"/>
                  </a:moveTo>
                  <a:cubicBezTo>
                    <a:pt x="796" y="229"/>
                    <a:pt x="796" y="229"/>
                    <a:pt x="796" y="229"/>
                  </a:cubicBezTo>
                  <a:cubicBezTo>
                    <a:pt x="800" y="228"/>
                    <a:pt x="804" y="227"/>
                    <a:pt x="808" y="226"/>
                  </a:cubicBezTo>
                  <a:cubicBezTo>
                    <a:pt x="809" y="230"/>
                    <a:pt x="809" y="230"/>
                    <a:pt x="809" y="230"/>
                  </a:cubicBezTo>
                  <a:cubicBezTo>
                    <a:pt x="805" y="231"/>
                    <a:pt x="801" y="232"/>
                    <a:pt x="797" y="233"/>
                  </a:cubicBezTo>
                  <a:close/>
                  <a:moveTo>
                    <a:pt x="1081" y="233"/>
                  </a:moveTo>
                  <a:cubicBezTo>
                    <a:pt x="1077" y="232"/>
                    <a:pt x="1073" y="231"/>
                    <a:pt x="1069" y="230"/>
                  </a:cubicBezTo>
                  <a:cubicBezTo>
                    <a:pt x="1070" y="226"/>
                    <a:pt x="1070" y="226"/>
                    <a:pt x="1070" y="226"/>
                  </a:cubicBezTo>
                  <a:cubicBezTo>
                    <a:pt x="1074" y="227"/>
                    <a:pt x="1078" y="228"/>
                    <a:pt x="1081" y="229"/>
                  </a:cubicBezTo>
                  <a:lnTo>
                    <a:pt x="1081" y="233"/>
                  </a:lnTo>
                  <a:close/>
                  <a:moveTo>
                    <a:pt x="1129" y="232"/>
                  </a:moveTo>
                  <a:cubicBezTo>
                    <a:pt x="1128" y="228"/>
                    <a:pt x="1128" y="228"/>
                    <a:pt x="1128" y="228"/>
                  </a:cubicBezTo>
                  <a:cubicBezTo>
                    <a:pt x="1132" y="228"/>
                    <a:pt x="1136" y="226"/>
                    <a:pt x="1140" y="225"/>
                  </a:cubicBezTo>
                  <a:cubicBezTo>
                    <a:pt x="1141" y="229"/>
                    <a:pt x="1141" y="229"/>
                    <a:pt x="1141" y="229"/>
                  </a:cubicBezTo>
                  <a:cubicBezTo>
                    <a:pt x="1137" y="230"/>
                    <a:pt x="1133" y="231"/>
                    <a:pt x="1129" y="232"/>
                  </a:cubicBezTo>
                  <a:close/>
                  <a:moveTo>
                    <a:pt x="749" y="232"/>
                  </a:moveTo>
                  <a:cubicBezTo>
                    <a:pt x="745" y="231"/>
                    <a:pt x="741" y="230"/>
                    <a:pt x="737" y="229"/>
                  </a:cubicBezTo>
                  <a:cubicBezTo>
                    <a:pt x="738" y="225"/>
                    <a:pt x="738" y="225"/>
                    <a:pt x="738" y="225"/>
                  </a:cubicBezTo>
                  <a:cubicBezTo>
                    <a:pt x="742" y="226"/>
                    <a:pt x="746" y="227"/>
                    <a:pt x="750" y="228"/>
                  </a:cubicBezTo>
                  <a:lnTo>
                    <a:pt x="749" y="232"/>
                  </a:lnTo>
                  <a:close/>
                  <a:moveTo>
                    <a:pt x="417" y="231"/>
                  </a:moveTo>
                  <a:cubicBezTo>
                    <a:pt x="413" y="230"/>
                    <a:pt x="409" y="229"/>
                    <a:pt x="405" y="228"/>
                  </a:cubicBezTo>
                  <a:cubicBezTo>
                    <a:pt x="407" y="224"/>
                    <a:pt x="407" y="224"/>
                    <a:pt x="407" y="224"/>
                  </a:cubicBezTo>
                  <a:cubicBezTo>
                    <a:pt x="410" y="225"/>
                    <a:pt x="414" y="226"/>
                    <a:pt x="418" y="227"/>
                  </a:cubicBezTo>
                  <a:lnTo>
                    <a:pt x="417" y="231"/>
                  </a:lnTo>
                  <a:close/>
                  <a:moveTo>
                    <a:pt x="85" y="230"/>
                  </a:moveTo>
                  <a:cubicBezTo>
                    <a:pt x="81" y="229"/>
                    <a:pt x="77" y="228"/>
                    <a:pt x="73" y="226"/>
                  </a:cubicBezTo>
                  <a:cubicBezTo>
                    <a:pt x="75" y="223"/>
                    <a:pt x="75" y="223"/>
                    <a:pt x="75" y="223"/>
                  </a:cubicBezTo>
                  <a:cubicBezTo>
                    <a:pt x="79" y="224"/>
                    <a:pt x="82" y="225"/>
                    <a:pt x="86" y="227"/>
                  </a:cubicBezTo>
                  <a:lnTo>
                    <a:pt x="85" y="230"/>
                  </a:lnTo>
                  <a:close/>
                  <a:moveTo>
                    <a:pt x="153" y="229"/>
                  </a:moveTo>
                  <a:cubicBezTo>
                    <a:pt x="152" y="226"/>
                    <a:pt x="152" y="226"/>
                    <a:pt x="152" y="226"/>
                  </a:cubicBezTo>
                  <a:cubicBezTo>
                    <a:pt x="156" y="224"/>
                    <a:pt x="159" y="223"/>
                    <a:pt x="163" y="221"/>
                  </a:cubicBezTo>
                  <a:cubicBezTo>
                    <a:pt x="164" y="225"/>
                    <a:pt x="164" y="225"/>
                    <a:pt x="164" y="225"/>
                  </a:cubicBezTo>
                  <a:cubicBezTo>
                    <a:pt x="161" y="227"/>
                    <a:pt x="157" y="228"/>
                    <a:pt x="153" y="229"/>
                  </a:cubicBezTo>
                  <a:close/>
                  <a:moveTo>
                    <a:pt x="485" y="228"/>
                  </a:moveTo>
                  <a:cubicBezTo>
                    <a:pt x="484" y="225"/>
                    <a:pt x="484" y="225"/>
                    <a:pt x="484" y="225"/>
                  </a:cubicBezTo>
                  <a:cubicBezTo>
                    <a:pt x="487" y="223"/>
                    <a:pt x="491" y="222"/>
                    <a:pt x="495" y="220"/>
                  </a:cubicBezTo>
                  <a:cubicBezTo>
                    <a:pt x="496" y="224"/>
                    <a:pt x="496" y="224"/>
                    <a:pt x="496" y="224"/>
                  </a:cubicBezTo>
                  <a:cubicBezTo>
                    <a:pt x="493" y="226"/>
                    <a:pt x="489" y="227"/>
                    <a:pt x="485" y="228"/>
                  </a:cubicBezTo>
                  <a:close/>
                  <a:moveTo>
                    <a:pt x="817" y="227"/>
                  </a:moveTo>
                  <a:cubicBezTo>
                    <a:pt x="815" y="224"/>
                    <a:pt x="815" y="224"/>
                    <a:pt x="815" y="224"/>
                  </a:cubicBezTo>
                  <a:cubicBezTo>
                    <a:pt x="819" y="222"/>
                    <a:pt x="823" y="221"/>
                    <a:pt x="826" y="219"/>
                  </a:cubicBezTo>
                  <a:cubicBezTo>
                    <a:pt x="828" y="222"/>
                    <a:pt x="828" y="222"/>
                    <a:pt x="828" y="222"/>
                  </a:cubicBezTo>
                  <a:cubicBezTo>
                    <a:pt x="824" y="224"/>
                    <a:pt x="821" y="226"/>
                    <a:pt x="817" y="227"/>
                  </a:cubicBezTo>
                  <a:close/>
                  <a:moveTo>
                    <a:pt x="1061" y="227"/>
                  </a:moveTo>
                  <a:cubicBezTo>
                    <a:pt x="1057" y="225"/>
                    <a:pt x="1054" y="224"/>
                    <a:pt x="1050" y="222"/>
                  </a:cubicBezTo>
                  <a:cubicBezTo>
                    <a:pt x="1052" y="218"/>
                    <a:pt x="1052" y="218"/>
                    <a:pt x="1052" y="218"/>
                  </a:cubicBezTo>
                  <a:cubicBezTo>
                    <a:pt x="1055" y="220"/>
                    <a:pt x="1059" y="222"/>
                    <a:pt x="1063" y="223"/>
                  </a:cubicBezTo>
                  <a:lnTo>
                    <a:pt x="1061" y="227"/>
                  </a:lnTo>
                  <a:close/>
                  <a:moveTo>
                    <a:pt x="1149" y="226"/>
                  </a:moveTo>
                  <a:cubicBezTo>
                    <a:pt x="1147" y="223"/>
                    <a:pt x="1147" y="223"/>
                    <a:pt x="1147" y="223"/>
                  </a:cubicBezTo>
                  <a:cubicBezTo>
                    <a:pt x="1151" y="221"/>
                    <a:pt x="1154" y="219"/>
                    <a:pt x="1158" y="218"/>
                  </a:cubicBezTo>
                  <a:cubicBezTo>
                    <a:pt x="1160" y="221"/>
                    <a:pt x="1160" y="221"/>
                    <a:pt x="1160" y="221"/>
                  </a:cubicBezTo>
                  <a:cubicBezTo>
                    <a:pt x="1156" y="223"/>
                    <a:pt x="1152" y="225"/>
                    <a:pt x="1149" y="226"/>
                  </a:cubicBezTo>
                  <a:close/>
                  <a:moveTo>
                    <a:pt x="729" y="226"/>
                  </a:moveTo>
                  <a:cubicBezTo>
                    <a:pt x="726" y="224"/>
                    <a:pt x="722" y="222"/>
                    <a:pt x="718" y="220"/>
                  </a:cubicBezTo>
                  <a:cubicBezTo>
                    <a:pt x="720" y="217"/>
                    <a:pt x="720" y="217"/>
                    <a:pt x="720" y="217"/>
                  </a:cubicBezTo>
                  <a:cubicBezTo>
                    <a:pt x="724" y="219"/>
                    <a:pt x="727" y="221"/>
                    <a:pt x="731" y="222"/>
                  </a:cubicBezTo>
                  <a:lnTo>
                    <a:pt x="729" y="226"/>
                  </a:lnTo>
                  <a:close/>
                  <a:moveTo>
                    <a:pt x="398" y="224"/>
                  </a:moveTo>
                  <a:cubicBezTo>
                    <a:pt x="394" y="223"/>
                    <a:pt x="390" y="221"/>
                    <a:pt x="387" y="219"/>
                  </a:cubicBezTo>
                  <a:cubicBezTo>
                    <a:pt x="389" y="215"/>
                    <a:pt x="389" y="215"/>
                    <a:pt x="389" y="215"/>
                  </a:cubicBezTo>
                  <a:cubicBezTo>
                    <a:pt x="392" y="217"/>
                    <a:pt x="396" y="219"/>
                    <a:pt x="399" y="221"/>
                  </a:cubicBezTo>
                  <a:lnTo>
                    <a:pt x="398" y="224"/>
                  </a:lnTo>
                  <a:close/>
                  <a:moveTo>
                    <a:pt x="66" y="223"/>
                  </a:moveTo>
                  <a:cubicBezTo>
                    <a:pt x="62" y="221"/>
                    <a:pt x="59" y="219"/>
                    <a:pt x="55" y="217"/>
                  </a:cubicBezTo>
                  <a:cubicBezTo>
                    <a:pt x="57" y="214"/>
                    <a:pt x="57" y="214"/>
                    <a:pt x="57" y="214"/>
                  </a:cubicBezTo>
                  <a:cubicBezTo>
                    <a:pt x="61" y="216"/>
                    <a:pt x="64" y="218"/>
                    <a:pt x="68" y="220"/>
                  </a:cubicBezTo>
                  <a:lnTo>
                    <a:pt x="66" y="223"/>
                  </a:lnTo>
                  <a:close/>
                  <a:moveTo>
                    <a:pt x="172" y="222"/>
                  </a:moveTo>
                  <a:cubicBezTo>
                    <a:pt x="170" y="218"/>
                    <a:pt x="170" y="218"/>
                    <a:pt x="170" y="218"/>
                  </a:cubicBezTo>
                  <a:cubicBezTo>
                    <a:pt x="173" y="216"/>
                    <a:pt x="177" y="214"/>
                    <a:pt x="180" y="212"/>
                  </a:cubicBezTo>
                  <a:cubicBezTo>
                    <a:pt x="182" y="215"/>
                    <a:pt x="182" y="215"/>
                    <a:pt x="182" y="215"/>
                  </a:cubicBezTo>
                  <a:cubicBezTo>
                    <a:pt x="179" y="218"/>
                    <a:pt x="175" y="220"/>
                    <a:pt x="172" y="222"/>
                  </a:cubicBezTo>
                  <a:close/>
                  <a:moveTo>
                    <a:pt x="503" y="220"/>
                  </a:moveTo>
                  <a:cubicBezTo>
                    <a:pt x="501" y="217"/>
                    <a:pt x="501" y="217"/>
                    <a:pt x="501" y="217"/>
                  </a:cubicBezTo>
                  <a:cubicBezTo>
                    <a:pt x="505" y="215"/>
                    <a:pt x="508" y="213"/>
                    <a:pt x="511" y="210"/>
                  </a:cubicBezTo>
                  <a:cubicBezTo>
                    <a:pt x="514" y="214"/>
                    <a:pt x="514" y="214"/>
                    <a:pt x="514" y="214"/>
                  </a:cubicBezTo>
                  <a:cubicBezTo>
                    <a:pt x="510" y="216"/>
                    <a:pt x="507" y="218"/>
                    <a:pt x="503" y="220"/>
                  </a:cubicBezTo>
                  <a:close/>
                  <a:moveTo>
                    <a:pt x="835" y="219"/>
                  </a:moveTo>
                  <a:cubicBezTo>
                    <a:pt x="833" y="215"/>
                    <a:pt x="833" y="215"/>
                    <a:pt x="833" y="215"/>
                  </a:cubicBezTo>
                  <a:cubicBezTo>
                    <a:pt x="836" y="213"/>
                    <a:pt x="840" y="211"/>
                    <a:pt x="843" y="209"/>
                  </a:cubicBezTo>
                  <a:cubicBezTo>
                    <a:pt x="845" y="212"/>
                    <a:pt x="845" y="212"/>
                    <a:pt x="845" y="212"/>
                  </a:cubicBezTo>
                  <a:cubicBezTo>
                    <a:pt x="842" y="214"/>
                    <a:pt x="839" y="216"/>
                    <a:pt x="835" y="219"/>
                  </a:cubicBezTo>
                  <a:close/>
                  <a:moveTo>
                    <a:pt x="1043" y="218"/>
                  </a:moveTo>
                  <a:cubicBezTo>
                    <a:pt x="1039" y="216"/>
                    <a:pt x="1036" y="213"/>
                    <a:pt x="1033" y="211"/>
                  </a:cubicBezTo>
                  <a:cubicBezTo>
                    <a:pt x="1035" y="208"/>
                    <a:pt x="1035" y="208"/>
                    <a:pt x="1035" y="208"/>
                  </a:cubicBezTo>
                  <a:cubicBezTo>
                    <a:pt x="1038" y="210"/>
                    <a:pt x="1042" y="212"/>
                    <a:pt x="1045" y="214"/>
                  </a:cubicBezTo>
                  <a:lnTo>
                    <a:pt x="1043" y="218"/>
                  </a:lnTo>
                  <a:close/>
                  <a:moveTo>
                    <a:pt x="1167" y="217"/>
                  </a:moveTo>
                  <a:cubicBezTo>
                    <a:pt x="1164" y="214"/>
                    <a:pt x="1164" y="214"/>
                    <a:pt x="1164" y="214"/>
                  </a:cubicBezTo>
                  <a:cubicBezTo>
                    <a:pt x="1168" y="211"/>
                    <a:pt x="1171" y="209"/>
                    <a:pt x="1174" y="207"/>
                  </a:cubicBezTo>
                  <a:cubicBezTo>
                    <a:pt x="1177" y="210"/>
                    <a:pt x="1177" y="210"/>
                    <a:pt x="1177" y="210"/>
                  </a:cubicBezTo>
                  <a:cubicBezTo>
                    <a:pt x="1173" y="212"/>
                    <a:pt x="1170" y="215"/>
                    <a:pt x="1167" y="217"/>
                  </a:cubicBezTo>
                  <a:close/>
                  <a:moveTo>
                    <a:pt x="711" y="216"/>
                  </a:moveTo>
                  <a:cubicBezTo>
                    <a:pt x="708" y="214"/>
                    <a:pt x="705" y="212"/>
                    <a:pt x="702" y="209"/>
                  </a:cubicBezTo>
                  <a:cubicBezTo>
                    <a:pt x="704" y="206"/>
                    <a:pt x="704" y="206"/>
                    <a:pt x="704" y="206"/>
                  </a:cubicBezTo>
                  <a:cubicBezTo>
                    <a:pt x="707" y="208"/>
                    <a:pt x="710" y="211"/>
                    <a:pt x="714" y="213"/>
                  </a:cubicBezTo>
                  <a:lnTo>
                    <a:pt x="711" y="216"/>
                  </a:lnTo>
                  <a:close/>
                  <a:moveTo>
                    <a:pt x="380" y="214"/>
                  </a:moveTo>
                  <a:cubicBezTo>
                    <a:pt x="377" y="212"/>
                    <a:pt x="373" y="210"/>
                    <a:pt x="370" y="207"/>
                  </a:cubicBezTo>
                  <a:cubicBezTo>
                    <a:pt x="373" y="204"/>
                    <a:pt x="373" y="204"/>
                    <a:pt x="373" y="204"/>
                  </a:cubicBezTo>
                  <a:cubicBezTo>
                    <a:pt x="376" y="207"/>
                    <a:pt x="379" y="209"/>
                    <a:pt x="382" y="211"/>
                  </a:cubicBezTo>
                  <a:lnTo>
                    <a:pt x="380" y="214"/>
                  </a:lnTo>
                  <a:close/>
                  <a:moveTo>
                    <a:pt x="49" y="213"/>
                  </a:moveTo>
                  <a:cubicBezTo>
                    <a:pt x="45" y="210"/>
                    <a:pt x="42" y="208"/>
                    <a:pt x="39" y="205"/>
                  </a:cubicBezTo>
                  <a:cubicBezTo>
                    <a:pt x="42" y="202"/>
                    <a:pt x="42" y="202"/>
                    <a:pt x="42" y="202"/>
                  </a:cubicBezTo>
                  <a:cubicBezTo>
                    <a:pt x="45" y="205"/>
                    <a:pt x="48" y="207"/>
                    <a:pt x="51" y="209"/>
                  </a:cubicBezTo>
                  <a:lnTo>
                    <a:pt x="49" y="213"/>
                  </a:lnTo>
                  <a:close/>
                  <a:moveTo>
                    <a:pt x="189" y="211"/>
                  </a:moveTo>
                  <a:cubicBezTo>
                    <a:pt x="186" y="208"/>
                    <a:pt x="186" y="208"/>
                    <a:pt x="186" y="208"/>
                  </a:cubicBezTo>
                  <a:cubicBezTo>
                    <a:pt x="190" y="205"/>
                    <a:pt x="193" y="203"/>
                    <a:pt x="195" y="200"/>
                  </a:cubicBezTo>
                  <a:cubicBezTo>
                    <a:pt x="198" y="203"/>
                    <a:pt x="198" y="203"/>
                    <a:pt x="198" y="203"/>
                  </a:cubicBezTo>
                  <a:cubicBezTo>
                    <a:pt x="195" y="206"/>
                    <a:pt x="192" y="208"/>
                    <a:pt x="189" y="211"/>
                  </a:cubicBezTo>
                  <a:close/>
                  <a:moveTo>
                    <a:pt x="520" y="209"/>
                  </a:moveTo>
                  <a:cubicBezTo>
                    <a:pt x="518" y="206"/>
                    <a:pt x="518" y="206"/>
                    <a:pt x="518" y="206"/>
                  </a:cubicBezTo>
                  <a:cubicBezTo>
                    <a:pt x="520" y="204"/>
                    <a:pt x="523" y="202"/>
                    <a:pt x="525" y="199"/>
                  </a:cubicBezTo>
                  <a:cubicBezTo>
                    <a:pt x="525" y="199"/>
                    <a:pt x="526" y="198"/>
                    <a:pt x="527" y="198"/>
                  </a:cubicBezTo>
                  <a:cubicBezTo>
                    <a:pt x="529" y="201"/>
                    <a:pt x="529" y="201"/>
                    <a:pt x="529" y="201"/>
                  </a:cubicBezTo>
                  <a:cubicBezTo>
                    <a:pt x="529" y="201"/>
                    <a:pt x="528" y="202"/>
                    <a:pt x="528" y="202"/>
                  </a:cubicBezTo>
                  <a:cubicBezTo>
                    <a:pt x="525" y="204"/>
                    <a:pt x="523" y="207"/>
                    <a:pt x="520" y="209"/>
                  </a:cubicBezTo>
                  <a:close/>
                  <a:moveTo>
                    <a:pt x="852" y="207"/>
                  </a:moveTo>
                  <a:cubicBezTo>
                    <a:pt x="849" y="204"/>
                    <a:pt x="849" y="204"/>
                    <a:pt x="849" y="204"/>
                  </a:cubicBezTo>
                  <a:cubicBezTo>
                    <a:pt x="851" y="202"/>
                    <a:pt x="852" y="201"/>
                    <a:pt x="854" y="199"/>
                  </a:cubicBezTo>
                  <a:cubicBezTo>
                    <a:pt x="854" y="199"/>
                    <a:pt x="855" y="198"/>
                    <a:pt x="855" y="198"/>
                  </a:cubicBezTo>
                  <a:cubicBezTo>
                    <a:pt x="856" y="197"/>
                    <a:pt x="857" y="196"/>
                    <a:pt x="858" y="196"/>
                  </a:cubicBezTo>
                  <a:cubicBezTo>
                    <a:pt x="860" y="199"/>
                    <a:pt x="860" y="199"/>
                    <a:pt x="860" y="199"/>
                  </a:cubicBezTo>
                  <a:cubicBezTo>
                    <a:pt x="860" y="199"/>
                    <a:pt x="859" y="200"/>
                    <a:pt x="858" y="201"/>
                  </a:cubicBezTo>
                  <a:cubicBezTo>
                    <a:pt x="858" y="201"/>
                    <a:pt x="857" y="202"/>
                    <a:pt x="856" y="202"/>
                  </a:cubicBezTo>
                  <a:cubicBezTo>
                    <a:pt x="855" y="204"/>
                    <a:pt x="853" y="205"/>
                    <a:pt x="852" y="207"/>
                  </a:cubicBezTo>
                  <a:close/>
                  <a:moveTo>
                    <a:pt x="1027" y="206"/>
                  </a:moveTo>
                  <a:cubicBezTo>
                    <a:pt x="1025" y="205"/>
                    <a:pt x="1024" y="203"/>
                    <a:pt x="1023" y="202"/>
                  </a:cubicBezTo>
                  <a:cubicBezTo>
                    <a:pt x="1022" y="202"/>
                    <a:pt x="1021" y="201"/>
                    <a:pt x="1021" y="201"/>
                  </a:cubicBezTo>
                  <a:cubicBezTo>
                    <a:pt x="1020" y="200"/>
                    <a:pt x="1019" y="199"/>
                    <a:pt x="1018" y="198"/>
                  </a:cubicBezTo>
                  <a:cubicBezTo>
                    <a:pt x="1020" y="195"/>
                    <a:pt x="1020" y="195"/>
                    <a:pt x="1020" y="195"/>
                  </a:cubicBezTo>
                  <a:cubicBezTo>
                    <a:pt x="1022" y="196"/>
                    <a:pt x="1023" y="197"/>
                    <a:pt x="1024" y="198"/>
                  </a:cubicBezTo>
                  <a:cubicBezTo>
                    <a:pt x="1024" y="198"/>
                    <a:pt x="1025" y="199"/>
                    <a:pt x="1025" y="199"/>
                  </a:cubicBezTo>
                  <a:cubicBezTo>
                    <a:pt x="1027" y="200"/>
                    <a:pt x="1028" y="202"/>
                    <a:pt x="1029" y="203"/>
                  </a:cubicBezTo>
                  <a:lnTo>
                    <a:pt x="1027" y="206"/>
                  </a:lnTo>
                  <a:close/>
                  <a:moveTo>
                    <a:pt x="1183" y="205"/>
                  </a:moveTo>
                  <a:cubicBezTo>
                    <a:pt x="1180" y="202"/>
                    <a:pt x="1180" y="202"/>
                    <a:pt x="1180" y="202"/>
                  </a:cubicBezTo>
                  <a:cubicBezTo>
                    <a:pt x="1181" y="201"/>
                    <a:pt x="1182" y="200"/>
                    <a:pt x="1183" y="199"/>
                  </a:cubicBezTo>
                  <a:cubicBezTo>
                    <a:pt x="1183" y="199"/>
                    <a:pt x="1184" y="198"/>
                    <a:pt x="1184" y="198"/>
                  </a:cubicBezTo>
                  <a:cubicBezTo>
                    <a:pt x="1186" y="196"/>
                    <a:pt x="1187" y="195"/>
                    <a:pt x="1189" y="194"/>
                  </a:cubicBezTo>
                  <a:cubicBezTo>
                    <a:pt x="1192" y="197"/>
                    <a:pt x="1192" y="197"/>
                    <a:pt x="1192" y="197"/>
                  </a:cubicBezTo>
                  <a:cubicBezTo>
                    <a:pt x="1190" y="198"/>
                    <a:pt x="1188" y="199"/>
                    <a:pt x="1187" y="201"/>
                  </a:cubicBezTo>
                  <a:cubicBezTo>
                    <a:pt x="1187" y="201"/>
                    <a:pt x="1186" y="202"/>
                    <a:pt x="1185" y="202"/>
                  </a:cubicBezTo>
                  <a:cubicBezTo>
                    <a:pt x="1184" y="203"/>
                    <a:pt x="1184" y="204"/>
                    <a:pt x="1183" y="205"/>
                  </a:cubicBezTo>
                  <a:close/>
                  <a:moveTo>
                    <a:pt x="695" y="204"/>
                  </a:moveTo>
                  <a:cubicBezTo>
                    <a:pt x="694" y="202"/>
                    <a:pt x="694" y="202"/>
                    <a:pt x="694" y="202"/>
                  </a:cubicBezTo>
                  <a:cubicBezTo>
                    <a:pt x="693" y="202"/>
                    <a:pt x="693" y="201"/>
                    <a:pt x="692" y="201"/>
                  </a:cubicBezTo>
                  <a:cubicBezTo>
                    <a:pt x="690" y="199"/>
                    <a:pt x="689" y="198"/>
                    <a:pt x="687" y="196"/>
                  </a:cubicBezTo>
                  <a:cubicBezTo>
                    <a:pt x="689" y="193"/>
                    <a:pt x="689" y="193"/>
                    <a:pt x="689" y="193"/>
                  </a:cubicBezTo>
                  <a:cubicBezTo>
                    <a:pt x="691" y="194"/>
                    <a:pt x="693" y="196"/>
                    <a:pt x="695" y="198"/>
                  </a:cubicBezTo>
                  <a:cubicBezTo>
                    <a:pt x="695" y="198"/>
                    <a:pt x="696" y="199"/>
                    <a:pt x="696" y="199"/>
                  </a:cubicBezTo>
                  <a:cubicBezTo>
                    <a:pt x="698" y="201"/>
                    <a:pt x="698" y="201"/>
                    <a:pt x="698" y="201"/>
                  </a:cubicBezTo>
                  <a:lnTo>
                    <a:pt x="695" y="204"/>
                  </a:lnTo>
                  <a:close/>
                  <a:moveTo>
                    <a:pt x="364" y="202"/>
                  </a:moveTo>
                  <a:cubicBezTo>
                    <a:pt x="364" y="201"/>
                    <a:pt x="363" y="201"/>
                    <a:pt x="363" y="201"/>
                  </a:cubicBezTo>
                  <a:cubicBezTo>
                    <a:pt x="361" y="198"/>
                    <a:pt x="358" y="196"/>
                    <a:pt x="355" y="194"/>
                  </a:cubicBezTo>
                  <a:cubicBezTo>
                    <a:pt x="357" y="191"/>
                    <a:pt x="357" y="191"/>
                    <a:pt x="357" y="191"/>
                  </a:cubicBezTo>
                  <a:cubicBezTo>
                    <a:pt x="361" y="193"/>
                    <a:pt x="364" y="195"/>
                    <a:pt x="366" y="198"/>
                  </a:cubicBezTo>
                  <a:cubicBezTo>
                    <a:pt x="366" y="198"/>
                    <a:pt x="367" y="198"/>
                    <a:pt x="367" y="199"/>
                  </a:cubicBezTo>
                  <a:lnTo>
                    <a:pt x="364" y="202"/>
                  </a:lnTo>
                  <a:close/>
                  <a:moveTo>
                    <a:pt x="33" y="199"/>
                  </a:moveTo>
                  <a:cubicBezTo>
                    <a:pt x="30" y="196"/>
                    <a:pt x="28" y="193"/>
                    <a:pt x="25" y="190"/>
                  </a:cubicBezTo>
                  <a:cubicBezTo>
                    <a:pt x="28" y="188"/>
                    <a:pt x="28" y="188"/>
                    <a:pt x="28" y="188"/>
                  </a:cubicBezTo>
                  <a:cubicBezTo>
                    <a:pt x="31" y="191"/>
                    <a:pt x="33" y="194"/>
                    <a:pt x="36" y="197"/>
                  </a:cubicBezTo>
                  <a:lnTo>
                    <a:pt x="33" y="199"/>
                  </a:lnTo>
                  <a:close/>
                  <a:moveTo>
                    <a:pt x="204" y="198"/>
                  </a:moveTo>
                  <a:cubicBezTo>
                    <a:pt x="202" y="194"/>
                    <a:pt x="202" y="194"/>
                    <a:pt x="202" y="194"/>
                  </a:cubicBezTo>
                  <a:cubicBezTo>
                    <a:pt x="204" y="192"/>
                    <a:pt x="208" y="190"/>
                    <a:pt x="212" y="188"/>
                  </a:cubicBezTo>
                  <a:cubicBezTo>
                    <a:pt x="214" y="191"/>
                    <a:pt x="214" y="191"/>
                    <a:pt x="214" y="191"/>
                  </a:cubicBezTo>
                  <a:cubicBezTo>
                    <a:pt x="210" y="193"/>
                    <a:pt x="207" y="195"/>
                    <a:pt x="204" y="198"/>
                  </a:cubicBezTo>
                  <a:close/>
                  <a:moveTo>
                    <a:pt x="535" y="196"/>
                  </a:moveTo>
                  <a:cubicBezTo>
                    <a:pt x="533" y="192"/>
                    <a:pt x="533" y="192"/>
                    <a:pt x="533" y="192"/>
                  </a:cubicBezTo>
                  <a:cubicBezTo>
                    <a:pt x="536" y="190"/>
                    <a:pt x="540" y="188"/>
                    <a:pt x="544" y="186"/>
                  </a:cubicBezTo>
                  <a:cubicBezTo>
                    <a:pt x="545" y="190"/>
                    <a:pt x="545" y="190"/>
                    <a:pt x="545" y="190"/>
                  </a:cubicBezTo>
                  <a:cubicBezTo>
                    <a:pt x="542" y="192"/>
                    <a:pt x="538" y="194"/>
                    <a:pt x="535" y="196"/>
                  </a:cubicBezTo>
                  <a:close/>
                  <a:moveTo>
                    <a:pt x="867" y="194"/>
                  </a:moveTo>
                  <a:cubicBezTo>
                    <a:pt x="865" y="191"/>
                    <a:pt x="865" y="191"/>
                    <a:pt x="865" y="191"/>
                  </a:cubicBezTo>
                  <a:cubicBezTo>
                    <a:pt x="868" y="189"/>
                    <a:pt x="871" y="187"/>
                    <a:pt x="876" y="185"/>
                  </a:cubicBezTo>
                  <a:cubicBezTo>
                    <a:pt x="877" y="189"/>
                    <a:pt x="877" y="189"/>
                    <a:pt x="877" y="189"/>
                  </a:cubicBezTo>
                  <a:cubicBezTo>
                    <a:pt x="873" y="191"/>
                    <a:pt x="870" y="192"/>
                    <a:pt x="867" y="194"/>
                  </a:cubicBezTo>
                  <a:close/>
                  <a:moveTo>
                    <a:pt x="1011" y="194"/>
                  </a:moveTo>
                  <a:cubicBezTo>
                    <a:pt x="1008" y="192"/>
                    <a:pt x="1005" y="190"/>
                    <a:pt x="1001" y="188"/>
                  </a:cubicBezTo>
                  <a:cubicBezTo>
                    <a:pt x="1002" y="185"/>
                    <a:pt x="1002" y="185"/>
                    <a:pt x="1002" y="185"/>
                  </a:cubicBezTo>
                  <a:cubicBezTo>
                    <a:pt x="1006" y="186"/>
                    <a:pt x="1010" y="188"/>
                    <a:pt x="1013" y="190"/>
                  </a:cubicBezTo>
                  <a:lnTo>
                    <a:pt x="1011" y="194"/>
                  </a:lnTo>
                  <a:close/>
                  <a:moveTo>
                    <a:pt x="1198" y="193"/>
                  </a:moveTo>
                  <a:cubicBezTo>
                    <a:pt x="1196" y="189"/>
                    <a:pt x="1196" y="189"/>
                    <a:pt x="1196" y="189"/>
                  </a:cubicBezTo>
                  <a:cubicBezTo>
                    <a:pt x="1200" y="187"/>
                    <a:pt x="1203" y="186"/>
                    <a:pt x="1207" y="184"/>
                  </a:cubicBezTo>
                  <a:cubicBezTo>
                    <a:pt x="1209" y="188"/>
                    <a:pt x="1209" y="188"/>
                    <a:pt x="1209" y="188"/>
                  </a:cubicBezTo>
                  <a:cubicBezTo>
                    <a:pt x="1205" y="189"/>
                    <a:pt x="1201" y="191"/>
                    <a:pt x="1198" y="193"/>
                  </a:cubicBezTo>
                  <a:close/>
                  <a:moveTo>
                    <a:pt x="680" y="192"/>
                  </a:moveTo>
                  <a:cubicBezTo>
                    <a:pt x="677" y="190"/>
                    <a:pt x="673" y="189"/>
                    <a:pt x="669" y="187"/>
                  </a:cubicBezTo>
                  <a:cubicBezTo>
                    <a:pt x="671" y="184"/>
                    <a:pt x="671" y="184"/>
                    <a:pt x="671" y="184"/>
                  </a:cubicBezTo>
                  <a:cubicBezTo>
                    <a:pt x="675" y="185"/>
                    <a:pt x="678" y="187"/>
                    <a:pt x="682" y="189"/>
                  </a:cubicBezTo>
                  <a:lnTo>
                    <a:pt x="680" y="192"/>
                  </a:lnTo>
                  <a:close/>
                  <a:moveTo>
                    <a:pt x="348" y="191"/>
                  </a:moveTo>
                  <a:cubicBezTo>
                    <a:pt x="345" y="189"/>
                    <a:pt x="341" y="188"/>
                    <a:pt x="337" y="186"/>
                  </a:cubicBezTo>
                  <a:cubicBezTo>
                    <a:pt x="339" y="182"/>
                    <a:pt x="339" y="182"/>
                    <a:pt x="339" y="182"/>
                  </a:cubicBezTo>
                  <a:cubicBezTo>
                    <a:pt x="343" y="184"/>
                    <a:pt x="347" y="185"/>
                    <a:pt x="350" y="187"/>
                  </a:cubicBezTo>
                  <a:lnTo>
                    <a:pt x="348" y="191"/>
                  </a:lnTo>
                  <a:close/>
                  <a:moveTo>
                    <a:pt x="221" y="188"/>
                  </a:moveTo>
                  <a:cubicBezTo>
                    <a:pt x="220" y="185"/>
                    <a:pt x="220" y="185"/>
                    <a:pt x="220" y="185"/>
                  </a:cubicBezTo>
                  <a:cubicBezTo>
                    <a:pt x="223" y="183"/>
                    <a:pt x="227" y="182"/>
                    <a:pt x="231" y="181"/>
                  </a:cubicBezTo>
                  <a:cubicBezTo>
                    <a:pt x="232" y="184"/>
                    <a:pt x="232" y="184"/>
                    <a:pt x="232" y="184"/>
                  </a:cubicBezTo>
                  <a:cubicBezTo>
                    <a:pt x="228" y="186"/>
                    <a:pt x="224" y="187"/>
                    <a:pt x="221" y="188"/>
                  </a:cubicBezTo>
                  <a:close/>
                  <a:moveTo>
                    <a:pt x="553" y="187"/>
                  </a:moveTo>
                  <a:cubicBezTo>
                    <a:pt x="551" y="183"/>
                    <a:pt x="551" y="183"/>
                    <a:pt x="551" y="183"/>
                  </a:cubicBezTo>
                  <a:cubicBezTo>
                    <a:pt x="555" y="182"/>
                    <a:pt x="559" y="181"/>
                    <a:pt x="563" y="180"/>
                  </a:cubicBezTo>
                  <a:cubicBezTo>
                    <a:pt x="564" y="184"/>
                    <a:pt x="564" y="184"/>
                    <a:pt x="564" y="184"/>
                  </a:cubicBezTo>
                  <a:cubicBezTo>
                    <a:pt x="560" y="185"/>
                    <a:pt x="556" y="186"/>
                    <a:pt x="553" y="187"/>
                  </a:cubicBezTo>
                  <a:close/>
                  <a:moveTo>
                    <a:pt x="884" y="186"/>
                  </a:moveTo>
                  <a:cubicBezTo>
                    <a:pt x="883" y="182"/>
                    <a:pt x="883" y="182"/>
                    <a:pt x="883" y="182"/>
                  </a:cubicBezTo>
                  <a:cubicBezTo>
                    <a:pt x="887" y="181"/>
                    <a:pt x="891" y="180"/>
                    <a:pt x="895" y="179"/>
                  </a:cubicBezTo>
                  <a:cubicBezTo>
                    <a:pt x="896" y="183"/>
                    <a:pt x="896" y="183"/>
                    <a:pt x="896" y="183"/>
                  </a:cubicBezTo>
                  <a:cubicBezTo>
                    <a:pt x="892" y="184"/>
                    <a:pt x="888" y="185"/>
                    <a:pt x="884" y="186"/>
                  </a:cubicBezTo>
                  <a:close/>
                  <a:moveTo>
                    <a:pt x="993" y="186"/>
                  </a:moveTo>
                  <a:cubicBezTo>
                    <a:pt x="990" y="185"/>
                    <a:pt x="986" y="183"/>
                    <a:pt x="982" y="183"/>
                  </a:cubicBezTo>
                  <a:cubicBezTo>
                    <a:pt x="983" y="179"/>
                    <a:pt x="983" y="179"/>
                    <a:pt x="983" y="179"/>
                  </a:cubicBezTo>
                  <a:cubicBezTo>
                    <a:pt x="987" y="180"/>
                    <a:pt x="991" y="181"/>
                    <a:pt x="995" y="182"/>
                  </a:cubicBezTo>
                  <a:lnTo>
                    <a:pt x="993" y="186"/>
                  </a:lnTo>
                  <a:close/>
                  <a:moveTo>
                    <a:pt x="1216" y="185"/>
                  </a:moveTo>
                  <a:cubicBezTo>
                    <a:pt x="1215" y="181"/>
                    <a:pt x="1215" y="181"/>
                    <a:pt x="1215" y="181"/>
                  </a:cubicBezTo>
                  <a:cubicBezTo>
                    <a:pt x="1219" y="180"/>
                    <a:pt x="1223" y="179"/>
                    <a:pt x="1227" y="178"/>
                  </a:cubicBezTo>
                  <a:cubicBezTo>
                    <a:pt x="1228" y="182"/>
                    <a:pt x="1228" y="182"/>
                    <a:pt x="1228" y="182"/>
                  </a:cubicBezTo>
                  <a:cubicBezTo>
                    <a:pt x="1224" y="183"/>
                    <a:pt x="1220" y="184"/>
                    <a:pt x="1216" y="185"/>
                  </a:cubicBezTo>
                  <a:close/>
                  <a:moveTo>
                    <a:pt x="662" y="185"/>
                  </a:moveTo>
                  <a:cubicBezTo>
                    <a:pt x="658" y="184"/>
                    <a:pt x="654" y="183"/>
                    <a:pt x="650" y="182"/>
                  </a:cubicBezTo>
                  <a:cubicBezTo>
                    <a:pt x="651" y="178"/>
                    <a:pt x="651" y="178"/>
                    <a:pt x="651" y="178"/>
                  </a:cubicBezTo>
                  <a:cubicBezTo>
                    <a:pt x="655" y="179"/>
                    <a:pt x="659" y="180"/>
                    <a:pt x="663" y="181"/>
                  </a:cubicBezTo>
                  <a:lnTo>
                    <a:pt x="662" y="185"/>
                  </a:lnTo>
                  <a:close/>
                  <a:moveTo>
                    <a:pt x="330" y="184"/>
                  </a:moveTo>
                  <a:cubicBezTo>
                    <a:pt x="326" y="183"/>
                    <a:pt x="322" y="182"/>
                    <a:pt x="318" y="181"/>
                  </a:cubicBezTo>
                  <a:cubicBezTo>
                    <a:pt x="319" y="177"/>
                    <a:pt x="319" y="177"/>
                    <a:pt x="319" y="177"/>
                  </a:cubicBezTo>
                  <a:cubicBezTo>
                    <a:pt x="323" y="178"/>
                    <a:pt x="327" y="179"/>
                    <a:pt x="331" y="180"/>
                  </a:cubicBezTo>
                  <a:lnTo>
                    <a:pt x="330" y="184"/>
                  </a:lnTo>
                  <a:close/>
                  <a:moveTo>
                    <a:pt x="20" y="184"/>
                  </a:moveTo>
                  <a:cubicBezTo>
                    <a:pt x="18" y="180"/>
                    <a:pt x="16" y="177"/>
                    <a:pt x="14" y="173"/>
                  </a:cubicBezTo>
                  <a:cubicBezTo>
                    <a:pt x="17" y="171"/>
                    <a:pt x="17" y="171"/>
                    <a:pt x="17" y="171"/>
                  </a:cubicBezTo>
                  <a:cubicBezTo>
                    <a:pt x="19" y="175"/>
                    <a:pt x="21" y="178"/>
                    <a:pt x="24" y="181"/>
                  </a:cubicBezTo>
                  <a:lnTo>
                    <a:pt x="20" y="184"/>
                  </a:lnTo>
                  <a:close/>
                  <a:moveTo>
                    <a:pt x="240" y="182"/>
                  </a:moveTo>
                  <a:cubicBezTo>
                    <a:pt x="239" y="178"/>
                    <a:pt x="239" y="178"/>
                    <a:pt x="239" y="178"/>
                  </a:cubicBezTo>
                  <a:cubicBezTo>
                    <a:pt x="243" y="178"/>
                    <a:pt x="247" y="177"/>
                    <a:pt x="251" y="176"/>
                  </a:cubicBezTo>
                  <a:cubicBezTo>
                    <a:pt x="251" y="180"/>
                    <a:pt x="251" y="180"/>
                    <a:pt x="251" y="180"/>
                  </a:cubicBezTo>
                  <a:cubicBezTo>
                    <a:pt x="247" y="181"/>
                    <a:pt x="244" y="182"/>
                    <a:pt x="240" y="182"/>
                  </a:cubicBezTo>
                  <a:close/>
                  <a:moveTo>
                    <a:pt x="572" y="182"/>
                  </a:moveTo>
                  <a:cubicBezTo>
                    <a:pt x="571" y="178"/>
                    <a:pt x="571" y="178"/>
                    <a:pt x="571" y="178"/>
                  </a:cubicBezTo>
                  <a:cubicBezTo>
                    <a:pt x="575" y="177"/>
                    <a:pt x="579" y="176"/>
                    <a:pt x="583" y="176"/>
                  </a:cubicBezTo>
                  <a:cubicBezTo>
                    <a:pt x="583" y="180"/>
                    <a:pt x="583" y="180"/>
                    <a:pt x="583" y="180"/>
                  </a:cubicBezTo>
                  <a:cubicBezTo>
                    <a:pt x="579" y="180"/>
                    <a:pt x="575" y="181"/>
                    <a:pt x="572" y="182"/>
                  </a:cubicBezTo>
                  <a:close/>
                  <a:moveTo>
                    <a:pt x="903" y="181"/>
                  </a:moveTo>
                  <a:cubicBezTo>
                    <a:pt x="903" y="177"/>
                    <a:pt x="903" y="177"/>
                    <a:pt x="903" y="177"/>
                  </a:cubicBezTo>
                  <a:cubicBezTo>
                    <a:pt x="907" y="176"/>
                    <a:pt x="911" y="176"/>
                    <a:pt x="915" y="175"/>
                  </a:cubicBezTo>
                  <a:cubicBezTo>
                    <a:pt x="915" y="179"/>
                    <a:pt x="915" y="179"/>
                    <a:pt x="915" y="179"/>
                  </a:cubicBezTo>
                  <a:cubicBezTo>
                    <a:pt x="911" y="180"/>
                    <a:pt x="907" y="180"/>
                    <a:pt x="903" y="181"/>
                  </a:cubicBezTo>
                  <a:close/>
                  <a:moveTo>
                    <a:pt x="974" y="181"/>
                  </a:moveTo>
                  <a:cubicBezTo>
                    <a:pt x="971" y="180"/>
                    <a:pt x="967" y="180"/>
                    <a:pt x="963" y="179"/>
                  </a:cubicBezTo>
                  <a:cubicBezTo>
                    <a:pt x="963" y="175"/>
                    <a:pt x="963" y="175"/>
                    <a:pt x="963" y="175"/>
                  </a:cubicBezTo>
                  <a:cubicBezTo>
                    <a:pt x="967" y="176"/>
                    <a:pt x="971" y="176"/>
                    <a:pt x="975" y="177"/>
                  </a:cubicBezTo>
                  <a:lnTo>
                    <a:pt x="974" y="181"/>
                  </a:lnTo>
                  <a:close/>
                  <a:moveTo>
                    <a:pt x="1235" y="181"/>
                  </a:moveTo>
                  <a:cubicBezTo>
                    <a:pt x="1235" y="177"/>
                    <a:pt x="1235" y="177"/>
                    <a:pt x="1235" y="177"/>
                  </a:cubicBezTo>
                  <a:cubicBezTo>
                    <a:pt x="1239" y="176"/>
                    <a:pt x="1243" y="175"/>
                    <a:pt x="1247" y="175"/>
                  </a:cubicBezTo>
                  <a:cubicBezTo>
                    <a:pt x="1247" y="179"/>
                    <a:pt x="1247" y="179"/>
                    <a:pt x="1247" y="179"/>
                  </a:cubicBezTo>
                  <a:cubicBezTo>
                    <a:pt x="1243" y="179"/>
                    <a:pt x="1239" y="180"/>
                    <a:pt x="1235" y="181"/>
                  </a:cubicBezTo>
                  <a:close/>
                  <a:moveTo>
                    <a:pt x="642" y="180"/>
                  </a:moveTo>
                  <a:cubicBezTo>
                    <a:pt x="639" y="180"/>
                    <a:pt x="635" y="179"/>
                    <a:pt x="631" y="179"/>
                  </a:cubicBezTo>
                  <a:cubicBezTo>
                    <a:pt x="631" y="175"/>
                    <a:pt x="631" y="175"/>
                    <a:pt x="631" y="175"/>
                  </a:cubicBezTo>
                  <a:cubicBezTo>
                    <a:pt x="635" y="175"/>
                    <a:pt x="639" y="176"/>
                    <a:pt x="643" y="176"/>
                  </a:cubicBezTo>
                  <a:lnTo>
                    <a:pt x="642" y="180"/>
                  </a:lnTo>
                  <a:close/>
                  <a:moveTo>
                    <a:pt x="311" y="180"/>
                  </a:moveTo>
                  <a:cubicBezTo>
                    <a:pt x="307" y="179"/>
                    <a:pt x="303" y="179"/>
                    <a:pt x="299" y="179"/>
                  </a:cubicBezTo>
                  <a:cubicBezTo>
                    <a:pt x="299" y="175"/>
                    <a:pt x="299" y="175"/>
                    <a:pt x="299" y="175"/>
                  </a:cubicBezTo>
                  <a:cubicBezTo>
                    <a:pt x="303" y="175"/>
                    <a:pt x="307" y="175"/>
                    <a:pt x="311" y="176"/>
                  </a:cubicBezTo>
                  <a:lnTo>
                    <a:pt x="311" y="180"/>
                  </a:lnTo>
                  <a:close/>
                  <a:moveTo>
                    <a:pt x="259" y="179"/>
                  </a:moveTo>
                  <a:cubicBezTo>
                    <a:pt x="259" y="175"/>
                    <a:pt x="259" y="175"/>
                    <a:pt x="259" y="175"/>
                  </a:cubicBezTo>
                  <a:cubicBezTo>
                    <a:pt x="263" y="175"/>
                    <a:pt x="267" y="174"/>
                    <a:pt x="271" y="174"/>
                  </a:cubicBezTo>
                  <a:cubicBezTo>
                    <a:pt x="271" y="178"/>
                    <a:pt x="271" y="178"/>
                    <a:pt x="271" y="178"/>
                  </a:cubicBezTo>
                  <a:cubicBezTo>
                    <a:pt x="267" y="178"/>
                    <a:pt x="263" y="179"/>
                    <a:pt x="259" y="179"/>
                  </a:cubicBezTo>
                  <a:close/>
                  <a:moveTo>
                    <a:pt x="591" y="179"/>
                  </a:moveTo>
                  <a:cubicBezTo>
                    <a:pt x="591" y="175"/>
                    <a:pt x="591" y="175"/>
                    <a:pt x="591" y="175"/>
                  </a:cubicBezTo>
                  <a:cubicBezTo>
                    <a:pt x="595" y="174"/>
                    <a:pt x="599" y="174"/>
                    <a:pt x="603" y="174"/>
                  </a:cubicBezTo>
                  <a:cubicBezTo>
                    <a:pt x="603" y="178"/>
                    <a:pt x="603" y="178"/>
                    <a:pt x="603" y="178"/>
                  </a:cubicBezTo>
                  <a:cubicBezTo>
                    <a:pt x="599" y="178"/>
                    <a:pt x="595" y="178"/>
                    <a:pt x="591" y="179"/>
                  </a:cubicBezTo>
                  <a:close/>
                  <a:moveTo>
                    <a:pt x="1275" y="178"/>
                  </a:moveTo>
                  <a:cubicBezTo>
                    <a:pt x="1275" y="174"/>
                    <a:pt x="1275" y="174"/>
                    <a:pt x="1275" y="174"/>
                  </a:cubicBezTo>
                  <a:moveTo>
                    <a:pt x="923" y="178"/>
                  </a:moveTo>
                  <a:cubicBezTo>
                    <a:pt x="923" y="174"/>
                    <a:pt x="923" y="174"/>
                    <a:pt x="923" y="174"/>
                  </a:cubicBezTo>
                  <a:cubicBezTo>
                    <a:pt x="927" y="174"/>
                    <a:pt x="931" y="174"/>
                    <a:pt x="935" y="174"/>
                  </a:cubicBezTo>
                  <a:cubicBezTo>
                    <a:pt x="935" y="178"/>
                    <a:pt x="935" y="178"/>
                    <a:pt x="935" y="178"/>
                  </a:cubicBezTo>
                  <a:cubicBezTo>
                    <a:pt x="931" y="178"/>
                    <a:pt x="927" y="178"/>
                    <a:pt x="923" y="178"/>
                  </a:cubicBezTo>
                  <a:close/>
                  <a:moveTo>
                    <a:pt x="955" y="178"/>
                  </a:moveTo>
                  <a:cubicBezTo>
                    <a:pt x="951" y="178"/>
                    <a:pt x="947" y="178"/>
                    <a:pt x="943" y="178"/>
                  </a:cubicBezTo>
                  <a:cubicBezTo>
                    <a:pt x="943" y="174"/>
                    <a:pt x="943" y="174"/>
                    <a:pt x="943" y="174"/>
                  </a:cubicBezTo>
                  <a:cubicBezTo>
                    <a:pt x="947" y="174"/>
                    <a:pt x="951" y="174"/>
                    <a:pt x="955" y="174"/>
                  </a:cubicBezTo>
                  <a:lnTo>
                    <a:pt x="955" y="178"/>
                  </a:lnTo>
                  <a:close/>
                  <a:moveTo>
                    <a:pt x="1255" y="178"/>
                  </a:moveTo>
                  <a:cubicBezTo>
                    <a:pt x="1255" y="174"/>
                    <a:pt x="1255" y="174"/>
                    <a:pt x="1255" y="174"/>
                  </a:cubicBezTo>
                  <a:cubicBezTo>
                    <a:pt x="1259" y="174"/>
                    <a:pt x="1263" y="174"/>
                    <a:pt x="1267" y="174"/>
                  </a:cubicBezTo>
                  <a:cubicBezTo>
                    <a:pt x="1267" y="178"/>
                    <a:pt x="1267" y="178"/>
                    <a:pt x="1267" y="178"/>
                  </a:cubicBezTo>
                  <a:cubicBezTo>
                    <a:pt x="1263" y="178"/>
                    <a:pt x="1259" y="178"/>
                    <a:pt x="1255" y="178"/>
                  </a:cubicBezTo>
                  <a:close/>
                  <a:moveTo>
                    <a:pt x="623" y="178"/>
                  </a:moveTo>
                  <a:cubicBezTo>
                    <a:pt x="619" y="178"/>
                    <a:pt x="615" y="178"/>
                    <a:pt x="611" y="178"/>
                  </a:cubicBezTo>
                  <a:cubicBezTo>
                    <a:pt x="611" y="174"/>
                    <a:pt x="611" y="174"/>
                    <a:pt x="611" y="174"/>
                  </a:cubicBezTo>
                  <a:cubicBezTo>
                    <a:pt x="615" y="174"/>
                    <a:pt x="619" y="174"/>
                    <a:pt x="623" y="174"/>
                  </a:cubicBezTo>
                  <a:lnTo>
                    <a:pt x="623" y="178"/>
                  </a:lnTo>
                  <a:close/>
                  <a:moveTo>
                    <a:pt x="291" y="178"/>
                  </a:moveTo>
                  <a:cubicBezTo>
                    <a:pt x="288" y="178"/>
                    <a:pt x="285" y="178"/>
                    <a:pt x="282" y="178"/>
                  </a:cubicBezTo>
                  <a:cubicBezTo>
                    <a:pt x="279" y="178"/>
                    <a:pt x="279" y="178"/>
                    <a:pt x="279" y="178"/>
                  </a:cubicBezTo>
                  <a:cubicBezTo>
                    <a:pt x="279" y="174"/>
                    <a:pt x="279" y="174"/>
                    <a:pt x="279" y="174"/>
                  </a:cubicBezTo>
                  <a:cubicBezTo>
                    <a:pt x="282" y="174"/>
                    <a:pt x="282" y="174"/>
                    <a:pt x="282" y="174"/>
                  </a:cubicBezTo>
                  <a:cubicBezTo>
                    <a:pt x="285" y="174"/>
                    <a:pt x="288" y="174"/>
                    <a:pt x="291" y="174"/>
                  </a:cubicBezTo>
                  <a:lnTo>
                    <a:pt x="291" y="178"/>
                  </a:lnTo>
                  <a:close/>
                  <a:moveTo>
                    <a:pt x="10" y="166"/>
                  </a:moveTo>
                  <a:cubicBezTo>
                    <a:pt x="9" y="162"/>
                    <a:pt x="7" y="158"/>
                    <a:pt x="6" y="155"/>
                  </a:cubicBezTo>
                  <a:cubicBezTo>
                    <a:pt x="10" y="153"/>
                    <a:pt x="10" y="153"/>
                    <a:pt x="10" y="153"/>
                  </a:cubicBezTo>
                  <a:cubicBezTo>
                    <a:pt x="11" y="157"/>
                    <a:pt x="12" y="161"/>
                    <a:pt x="14" y="164"/>
                  </a:cubicBezTo>
                  <a:lnTo>
                    <a:pt x="10" y="166"/>
                  </a:lnTo>
                  <a:close/>
                  <a:moveTo>
                    <a:pt x="4" y="147"/>
                  </a:moveTo>
                  <a:cubicBezTo>
                    <a:pt x="2" y="143"/>
                    <a:pt x="2" y="139"/>
                    <a:pt x="1" y="135"/>
                  </a:cubicBezTo>
                  <a:cubicBezTo>
                    <a:pt x="5" y="134"/>
                    <a:pt x="5" y="134"/>
                    <a:pt x="5" y="134"/>
                  </a:cubicBezTo>
                  <a:cubicBezTo>
                    <a:pt x="6" y="138"/>
                    <a:pt x="6" y="142"/>
                    <a:pt x="7" y="146"/>
                  </a:cubicBezTo>
                  <a:lnTo>
                    <a:pt x="4" y="147"/>
                  </a:lnTo>
                  <a:close/>
                  <a:moveTo>
                    <a:pt x="0" y="127"/>
                  </a:moveTo>
                  <a:cubicBezTo>
                    <a:pt x="0" y="124"/>
                    <a:pt x="0" y="120"/>
                    <a:pt x="0" y="117"/>
                  </a:cubicBezTo>
                  <a:cubicBezTo>
                    <a:pt x="0" y="116"/>
                    <a:pt x="0" y="116"/>
                    <a:pt x="0" y="115"/>
                  </a:cubicBezTo>
                  <a:cubicBezTo>
                    <a:pt x="4" y="115"/>
                    <a:pt x="4" y="115"/>
                    <a:pt x="4" y="115"/>
                  </a:cubicBezTo>
                  <a:cubicBezTo>
                    <a:pt x="4" y="116"/>
                    <a:pt x="4" y="116"/>
                    <a:pt x="4" y="117"/>
                  </a:cubicBezTo>
                  <a:cubicBezTo>
                    <a:pt x="4" y="120"/>
                    <a:pt x="4" y="123"/>
                    <a:pt x="4" y="126"/>
                  </a:cubicBezTo>
                  <a:lnTo>
                    <a:pt x="0" y="127"/>
                  </a:lnTo>
                  <a:close/>
                  <a:moveTo>
                    <a:pt x="4" y="107"/>
                  </a:moveTo>
                  <a:cubicBezTo>
                    <a:pt x="0" y="106"/>
                    <a:pt x="0" y="106"/>
                    <a:pt x="0" y="106"/>
                  </a:cubicBezTo>
                  <a:cubicBezTo>
                    <a:pt x="1" y="102"/>
                    <a:pt x="1" y="98"/>
                    <a:pt x="2" y="94"/>
                  </a:cubicBezTo>
                  <a:cubicBezTo>
                    <a:pt x="6" y="95"/>
                    <a:pt x="6" y="95"/>
                    <a:pt x="6" y="95"/>
                  </a:cubicBezTo>
                  <a:cubicBezTo>
                    <a:pt x="5" y="99"/>
                    <a:pt x="5" y="103"/>
                    <a:pt x="4" y="107"/>
                  </a:cubicBezTo>
                  <a:close/>
                  <a:moveTo>
                    <a:pt x="8" y="88"/>
                  </a:moveTo>
                  <a:cubicBezTo>
                    <a:pt x="4" y="86"/>
                    <a:pt x="4" y="86"/>
                    <a:pt x="4" y="86"/>
                  </a:cubicBezTo>
                  <a:cubicBezTo>
                    <a:pt x="5" y="83"/>
                    <a:pt x="6" y="79"/>
                    <a:pt x="8" y="75"/>
                  </a:cubicBezTo>
                  <a:cubicBezTo>
                    <a:pt x="11" y="76"/>
                    <a:pt x="11" y="76"/>
                    <a:pt x="11" y="76"/>
                  </a:cubicBezTo>
                  <a:cubicBezTo>
                    <a:pt x="10" y="80"/>
                    <a:pt x="9" y="84"/>
                    <a:pt x="8" y="88"/>
                  </a:cubicBezTo>
                  <a:close/>
                  <a:moveTo>
                    <a:pt x="15" y="69"/>
                  </a:moveTo>
                  <a:cubicBezTo>
                    <a:pt x="11" y="67"/>
                    <a:pt x="11" y="67"/>
                    <a:pt x="11" y="67"/>
                  </a:cubicBezTo>
                  <a:cubicBezTo>
                    <a:pt x="13" y="64"/>
                    <a:pt x="15" y="60"/>
                    <a:pt x="17" y="57"/>
                  </a:cubicBezTo>
                  <a:cubicBezTo>
                    <a:pt x="20" y="59"/>
                    <a:pt x="20" y="59"/>
                    <a:pt x="20" y="59"/>
                  </a:cubicBezTo>
                  <a:cubicBezTo>
                    <a:pt x="18" y="62"/>
                    <a:pt x="16" y="66"/>
                    <a:pt x="15" y="69"/>
                  </a:cubicBezTo>
                  <a:close/>
                  <a:moveTo>
                    <a:pt x="1268" y="61"/>
                  </a:moveTo>
                  <a:cubicBezTo>
                    <a:pt x="1268" y="57"/>
                    <a:pt x="1268" y="57"/>
                    <a:pt x="1268" y="57"/>
                  </a:cubicBezTo>
                  <a:cubicBezTo>
                    <a:pt x="1268" y="57"/>
                    <a:pt x="1268" y="57"/>
                    <a:pt x="1268" y="57"/>
                  </a:cubicBezTo>
                  <a:cubicBezTo>
                    <a:pt x="1272" y="57"/>
                    <a:pt x="1276" y="57"/>
                    <a:pt x="1280" y="57"/>
                  </a:cubicBezTo>
                  <a:cubicBezTo>
                    <a:pt x="1280" y="61"/>
                    <a:pt x="1280" y="61"/>
                    <a:pt x="1280" y="61"/>
                  </a:cubicBezTo>
                  <a:cubicBezTo>
                    <a:pt x="1276" y="61"/>
                    <a:pt x="1272" y="61"/>
                    <a:pt x="1268" y="61"/>
                  </a:cubicBezTo>
                  <a:close/>
                  <a:moveTo>
                    <a:pt x="940" y="61"/>
                  </a:moveTo>
                  <a:cubicBezTo>
                    <a:pt x="938" y="61"/>
                    <a:pt x="937" y="61"/>
                    <a:pt x="936" y="61"/>
                  </a:cubicBezTo>
                  <a:cubicBezTo>
                    <a:pt x="936" y="57"/>
                    <a:pt x="936" y="57"/>
                    <a:pt x="936" y="57"/>
                  </a:cubicBezTo>
                  <a:cubicBezTo>
                    <a:pt x="940" y="57"/>
                    <a:pt x="944" y="57"/>
                    <a:pt x="948" y="57"/>
                  </a:cubicBezTo>
                  <a:cubicBezTo>
                    <a:pt x="948" y="61"/>
                    <a:pt x="948" y="61"/>
                    <a:pt x="948" y="61"/>
                  </a:cubicBezTo>
                  <a:cubicBezTo>
                    <a:pt x="946" y="61"/>
                    <a:pt x="943" y="61"/>
                    <a:pt x="940" y="61"/>
                  </a:cubicBezTo>
                  <a:close/>
                  <a:moveTo>
                    <a:pt x="611" y="61"/>
                  </a:moveTo>
                  <a:cubicBezTo>
                    <a:pt x="609" y="61"/>
                    <a:pt x="606" y="61"/>
                    <a:pt x="604" y="61"/>
                  </a:cubicBezTo>
                  <a:cubicBezTo>
                    <a:pt x="604" y="57"/>
                    <a:pt x="604" y="57"/>
                    <a:pt x="604" y="57"/>
                  </a:cubicBezTo>
                  <a:cubicBezTo>
                    <a:pt x="608" y="57"/>
                    <a:pt x="612" y="57"/>
                    <a:pt x="616" y="57"/>
                  </a:cubicBezTo>
                  <a:cubicBezTo>
                    <a:pt x="616" y="61"/>
                    <a:pt x="616" y="61"/>
                    <a:pt x="616" y="61"/>
                  </a:cubicBezTo>
                  <a:cubicBezTo>
                    <a:pt x="615" y="61"/>
                    <a:pt x="613" y="61"/>
                    <a:pt x="611" y="61"/>
                  </a:cubicBezTo>
                  <a:close/>
                  <a:moveTo>
                    <a:pt x="282" y="61"/>
                  </a:moveTo>
                  <a:cubicBezTo>
                    <a:pt x="279" y="61"/>
                    <a:pt x="275" y="61"/>
                    <a:pt x="272" y="61"/>
                  </a:cubicBezTo>
                  <a:cubicBezTo>
                    <a:pt x="273" y="57"/>
                    <a:pt x="273" y="57"/>
                    <a:pt x="273" y="57"/>
                  </a:cubicBezTo>
                  <a:cubicBezTo>
                    <a:pt x="276" y="57"/>
                    <a:pt x="279" y="57"/>
                    <a:pt x="282" y="57"/>
                  </a:cubicBezTo>
                  <a:cubicBezTo>
                    <a:pt x="284" y="57"/>
                    <a:pt x="284" y="57"/>
                    <a:pt x="284" y="57"/>
                  </a:cubicBezTo>
                  <a:cubicBezTo>
                    <a:pt x="284" y="61"/>
                    <a:pt x="284" y="61"/>
                    <a:pt x="284" y="61"/>
                  </a:cubicBezTo>
                  <a:lnTo>
                    <a:pt x="282" y="61"/>
                  </a:lnTo>
                  <a:close/>
                  <a:moveTo>
                    <a:pt x="1260" y="61"/>
                  </a:moveTo>
                  <a:cubicBezTo>
                    <a:pt x="1256" y="61"/>
                    <a:pt x="1252" y="60"/>
                    <a:pt x="1248" y="60"/>
                  </a:cubicBezTo>
                  <a:cubicBezTo>
                    <a:pt x="1249" y="56"/>
                    <a:pt x="1249" y="56"/>
                    <a:pt x="1249" y="56"/>
                  </a:cubicBezTo>
                  <a:cubicBezTo>
                    <a:pt x="1252" y="56"/>
                    <a:pt x="1256" y="57"/>
                    <a:pt x="1260" y="57"/>
                  </a:cubicBezTo>
                  <a:lnTo>
                    <a:pt x="1260" y="61"/>
                  </a:lnTo>
                  <a:close/>
                  <a:moveTo>
                    <a:pt x="293" y="61"/>
                  </a:moveTo>
                  <a:cubicBezTo>
                    <a:pt x="292" y="57"/>
                    <a:pt x="292" y="57"/>
                    <a:pt x="292" y="57"/>
                  </a:cubicBezTo>
                  <a:cubicBezTo>
                    <a:pt x="296" y="56"/>
                    <a:pt x="300" y="56"/>
                    <a:pt x="304" y="56"/>
                  </a:cubicBezTo>
                  <a:cubicBezTo>
                    <a:pt x="305" y="60"/>
                    <a:pt x="305" y="60"/>
                    <a:pt x="305" y="60"/>
                  </a:cubicBezTo>
                  <a:cubicBezTo>
                    <a:pt x="301" y="60"/>
                    <a:pt x="297" y="60"/>
                    <a:pt x="293" y="61"/>
                  </a:cubicBezTo>
                  <a:close/>
                  <a:moveTo>
                    <a:pt x="928" y="61"/>
                  </a:moveTo>
                  <a:cubicBezTo>
                    <a:pt x="924" y="60"/>
                    <a:pt x="920" y="60"/>
                    <a:pt x="916" y="60"/>
                  </a:cubicBezTo>
                  <a:cubicBezTo>
                    <a:pt x="917" y="56"/>
                    <a:pt x="917" y="56"/>
                    <a:pt x="917" y="56"/>
                  </a:cubicBezTo>
                  <a:cubicBezTo>
                    <a:pt x="920" y="56"/>
                    <a:pt x="924" y="56"/>
                    <a:pt x="928" y="57"/>
                  </a:cubicBezTo>
                  <a:lnTo>
                    <a:pt x="928" y="61"/>
                  </a:lnTo>
                  <a:close/>
                  <a:moveTo>
                    <a:pt x="625" y="60"/>
                  </a:moveTo>
                  <a:cubicBezTo>
                    <a:pt x="624" y="56"/>
                    <a:pt x="624" y="56"/>
                    <a:pt x="624" y="56"/>
                  </a:cubicBezTo>
                  <a:cubicBezTo>
                    <a:pt x="628" y="56"/>
                    <a:pt x="632" y="56"/>
                    <a:pt x="636" y="55"/>
                  </a:cubicBezTo>
                  <a:cubicBezTo>
                    <a:pt x="637" y="59"/>
                    <a:pt x="637" y="59"/>
                    <a:pt x="637" y="59"/>
                  </a:cubicBezTo>
                  <a:cubicBezTo>
                    <a:pt x="633" y="60"/>
                    <a:pt x="629" y="60"/>
                    <a:pt x="625" y="60"/>
                  </a:cubicBezTo>
                  <a:close/>
                  <a:moveTo>
                    <a:pt x="596" y="60"/>
                  </a:moveTo>
                  <a:cubicBezTo>
                    <a:pt x="592" y="60"/>
                    <a:pt x="588" y="60"/>
                    <a:pt x="584" y="59"/>
                  </a:cubicBezTo>
                  <a:cubicBezTo>
                    <a:pt x="585" y="55"/>
                    <a:pt x="585" y="55"/>
                    <a:pt x="585" y="55"/>
                  </a:cubicBezTo>
                  <a:cubicBezTo>
                    <a:pt x="589" y="56"/>
                    <a:pt x="593" y="56"/>
                    <a:pt x="597" y="56"/>
                  </a:cubicBezTo>
                  <a:lnTo>
                    <a:pt x="596" y="60"/>
                  </a:lnTo>
                  <a:close/>
                  <a:moveTo>
                    <a:pt x="957" y="60"/>
                  </a:moveTo>
                  <a:cubicBezTo>
                    <a:pt x="956" y="56"/>
                    <a:pt x="956" y="56"/>
                    <a:pt x="956" y="56"/>
                  </a:cubicBezTo>
                  <a:cubicBezTo>
                    <a:pt x="960" y="56"/>
                    <a:pt x="964" y="55"/>
                    <a:pt x="968" y="55"/>
                  </a:cubicBezTo>
                  <a:cubicBezTo>
                    <a:pt x="969" y="59"/>
                    <a:pt x="969" y="59"/>
                    <a:pt x="969" y="59"/>
                  </a:cubicBezTo>
                  <a:cubicBezTo>
                    <a:pt x="965" y="59"/>
                    <a:pt x="961" y="60"/>
                    <a:pt x="957" y="60"/>
                  </a:cubicBezTo>
                  <a:close/>
                  <a:moveTo>
                    <a:pt x="264" y="60"/>
                  </a:moveTo>
                  <a:cubicBezTo>
                    <a:pt x="260" y="60"/>
                    <a:pt x="256" y="59"/>
                    <a:pt x="252" y="59"/>
                  </a:cubicBezTo>
                  <a:cubicBezTo>
                    <a:pt x="253" y="55"/>
                    <a:pt x="253" y="55"/>
                    <a:pt x="253" y="55"/>
                  </a:cubicBezTo>
                  <a:cubicBezTo>
                    <a:pt x="257" y="55"/>
                    <a:pt x="261" y="56"/>
                    <a:pt x="265" y="56"/>
                  </a:cubicBezTo>
                  <a:lnTo>
                    <a:pt x="264" y="60"/>
                  </a:lnTo>
                  <a:close/>
                  <a:moveTo>
                    <a:pt x="1240" y="59"/>
                  </a:moveTo>
                  <a:cubicBezTo>
                    <a:pt x="1236" y="58"/>
                    <a:pt x="1232" y="58"/>
                    <a:pt x="1228" y="57"/>
                  </a:cubicBezTo>
                  <a:cubicBezTo>
                    <a:pt x="1229" y="53"/>
                    <a:pt x="1229" y="53"/>
                    <a:pt x="1229" y="53"/>
                  </a:cubicBezTo>
                  <a:cubicBezTo>
                    <a:pt x="1233" y="54"/>
                    <a:pt x="1237" y="54"/>
                    <a:pt x="1241" y="55"/>
                  </a:cubicBezTo>
                  <a:lnTo>
                    <a:pt x="1240" y="59"/>
                  </a:lnTo>
                  <a:close/>
                  <a:moveTo>
                    <a:pt x="313" y="59"/>
                  </a:moveTo>
                  <a:cubicBezTo>
                    <a:pt x="312" y="55"/>
                    <a:pt x="312" y="55"/>
                    <a:pt x="312" y="55"/>
                  </a:cubicBezTo>
                  <a:cubicBezTo>
                    <a:pt x="316" y="54"/>
                    <a:pt x="320" y="53"/>
                    <a:pt x="324" y="52"/>
                  </a:cubicBezTo>
                  <a:cubicBezTo>
                    <a:pt x="325" y="56"/>
                    <a:pt x="325" y="56"/>
                    <a:pt x="325" y="56"/>
                  </a:cubicBezTo>
                  <a:cubicBezTo>
                    <a:pt x="321" y="57"/>
                    <a:pt x="317" y="58"/>
                    <a:pt x="313" y="59"/>
                  </a:cubicBezTo>
                  <a:close/>
                  <a:moveTo>
                    <a:pt x="908" y="58"/>
                  </a:moveTo>
                  <a:cubicBezTo>
                    <a:pt x="904" y="58"/>
                    <a:pt x="900" y="57"/>
                    <a:pt x="896" y="56"/>
                  </a:cubicBezTo>
                  <a:cubicBezTo>
                    <a:pt x="897" y="52"/>
                    <a:pt x="897" y="52"/>
                    <a:pt x="897" y="52"/>
                  </a:cubicBezTo>
                  <a:cubicBezTo>
                    <a:pt x="901" y="53"/>
                    <a:pt x="905" y="54"/>
                    <a:pt x="909" y="55"/>
                  </a:cubicBezTo>
                  <a:lnTo>
                    <a:pt x="908" y="58"/>
                  </a:lnTo>
                  <a:close/>
                  <a:moveTo>
                    <a:pt x="645" y="58"/>
                  </a:moveTo>
                  <a:cubicBezTo>
                    <a:pt x="644" y="54"/>
                    <a:pt x="644" y="54"/>
                    <a:pt x="644" y="54"/>
                  </a:cubicBezTo>
                  <a:cubicBezTo>
                    <a:pt x="648" y="53"/>
                    <a:pt x="652" y="53"/>
                    <a:pt x="656" y="52"/>
                  </a:cubicBezTo>
                  <a:cubicBezTo>
                    <a:pt x="656" y="56"/>
                    <a:pt x="656" y="56"/>
                    <a:pt x="656" y="56"/>
                  </a:cubicBezTo>
                  <a:cubicBezTo>
                    <a:pt x="653" y="56"/>
                    <a:pt x="649" y="57"/>
                    <a:pt x="645" y="58"/>
                  </a:cubicBezTo>
                  <a:close/>
                  <a:moveTo>
                    <a:pt x="576" y="58"/>
                  </a:moveTo>
                  <a:cubicBezTo>
                    <a:pt x="572" y="57"/>
                    <a:pt x="568" y="56"/>
                    <a:pt x="564" y="55"/>
                  </a:cubicBezTo>
                  <a:cubicBezTo>
                    <a:pt x="565" y="52"/>
                    <a:pt x="565" y="52"/>
                    <a:pt x="565" y="52"/>
                  </a:cubicBezTo>
                  <a:cubicBezTo>
                    <a:pt x="569" y="52"/>
                    <a:pt x="573" y="53"/>
                    <a:pt x="577" y="54"/>
                  </a:cubicBezTo>
                  <a:lnTo>
                    <a:pt x="576" y="58"/>
                  </a:lnTo>
                  <a:close/>
                  <a:moveTo>
                    <a:pt x="977" y="57"/>
                  </a:moveTo>
                  <a:cubicBezTo>
                    <a:pt x="976" y="54"/>
                    <a:pt x="976" y="54"/>
                    <a:pt x="976" y="54"/>
                  </a:cubicBezTo>
                  <a:cubicBezTo>
                    <a:pt x="980" y="53"/>
                    <a:pt x="984" y="52"/>
                    <a:pt x="987" y="51"/>
                  </a:cubicBezTo>
                  <a:cubicBezTo>
                    <a:pt x="988" y="55"/>
                    <a:pt x="988" y="55"/>
                    <a:pt x="988" y="55"/>
                  </a:cubicBezTo>
                  <a:cubicBezTo>
                    <a:pt x="985" y="56"/>
                    <a:pt x="981" y="57"/>
                    <a:pt x="977" y="57"/>
                  </a:cubicBezTo>
                  <a:close/>
                  <a:moveTo>
                    <a:pt x="244" y="57"/>
                  </a:moveTo>
                  <a:cubicBezTo>
                    <a:pt x="240" y="57"/>
                    <a:pt x="236" y="56"/>
                    <a:pt x="232" y="55"/>
                  </a:cubicBezTo>
                  <a:cubicBezTo>
                    <a:pt x="234" y="51"/>
                    <a:pt x="234" y="51"/>
                    <a:pt x="234" y="51"/>
                  </a:cubicBezTo>
                  <a:cubicBezTo>
                    <a:pt x="237" y="52"/>
                    <a:pt x="241" y="53"/>
                    <a:pt x="245" y="53"/>
                  </a:cubicBezTo>
                  <a:lnTo>
                    <a:pt x="244" y="57"/>
                  </a:lnTo>
                  <a:close/>
                  <a:moveTo>
                    <a:pt x="1220" y="55"/>
                  </a:moveTo>
                  <a:cubicBezTo>
                    <a:pt x="1216" y="54"/>
                    <a:pt x="1212" y="53"/>
                    <a:pt x="1209" y="51"/>
                  </a:cubicBezTo>
                  <a:cubicBezTo>
                    <a:pt x="1210" y="47"/>
                    <a:pt x="1210" y="47"/>
                    <a:pt x="1210" y="47"/>
                  </a:cubicBezTo>
                  <a:cubicBezTo>
                    <a:pt x="1214" y="49"/>
                    <a:pt x="1217" y="50"/>
                    <a:pt x="1221" y="51"/>
                  </a:cubicBezTo>
                  <a:lnTo>
                    <a:pt x="1220" y="55"/>
                  </a:lnTo>
                  <a:close/>
                  <a:moveTo>
                    <a:pt x="332" y="54"/>
                  </a:moveTo>
                  <a:cubicBezTo>
                    <a:pt x="331" y="50"/>
                    <a:pt x="331" y="50"/>
                    <a:pt x="331" y="50"/>
                  </a:cubicBezTo>
                  <a:cubicBezTo>
                    <a:pt x="335" y="49"/>
                    <a:pt x="339" y="48"/>
                    <a:pt x="342" y="47"/>
                  </a:cubicBezTo>
                  <a:cubicBezTo>
                    <a:pt x="344" y="50"/>
                    <a:pt x="344" y="50"/>
                    <a:pt x="344" y="50"/>
                  </a:cubicBezTo>
                  <a:cubicBezTo>
                    <a:pt x="340" y="52"/>
                    <a:pt x="336" y="53"/>
                    <a:pt x="332" y="54"/>
                  </a:cubicBezTo>
                  <a:close/>
                  <a:moveTo>
                    <a:pt x="888" y="54"/>
                  </a:moveTo>
                  <a:cubicBezTo>
                    <a:pt x="884" y="53"/>
                    <a:pt x="881" y="52"/>
                    <a:pt x="877" y="50"/>
                  </a:cubicBezTo>
                  <a:cubicBezTo>
                    <a:pt x="878" y="46"/>
                    <a:pt x="878" y="46"/>
                    <a:pt x="878" y="46"/>
                  </a:cubicBezTo>
                  <a:cubicBezTo>
                    <a:pt x="882" y="48"/>
                    <a:pt x="886" y="49"/>
                    <a:pt x="890" y="50"/>
                  </a:cubicBezTo>
                  <a:lnTo>
                    <a:pt x="888" y="54"/>
                  </a:lnTo>
                  <a:close/>
                  <a:moveTo>
                    <a:pt x="664" y="53"/>
                  </a:moveTo>
                  <a:cubicBezTo>
                    <a:pt x="663" y="49"/>
                    <a:pt x="663" y="49"/>
                    <a:pt x="663" y="49"/>
                  </a:cubicBezTo>
                  <a:cubicBezTo>
                    <a:pt x="667" y="48"/>
                    <a:pt x="671" y="47"/>
                    <a:pt x="674" y="45"/>
                  </a:cubicBezTo>
                  <a:cubicBezTo>
                    <a:pt x="676" y="49"/>
                    <a:pt x="676" y="49"/>
                    <a:pt x="676" y="49"/>
                  </a:cubicBezTo>
                  <a:cubicBezTo>
                    <a:pt x="672" y="51"/>
                    <a:pt x="668" y="52"/>
                    <a:pt x="664" y="53"/>
                  </a:cubicBezTo>
                  <a:close/>
                  <a:moveTo>
                    <a:pt x="557" y="53"/>
                  </a:moveTo>
                  <a:cubicBezTo>
                    <a:pt x="553" y="52"/>
                    <a:pt x="549" y="50"/>
                    <a:pt x="545" y="49"/>
                  </a:cubicBezTo>
                  <a:cubicBezTo>
                    <a:pt x="547" y="45"/>
                    <a:pt x="547" y="45"/>
                    <a:pt x="547" y="45"/>
                  </a:cubicBezTo>
                  <a:cubicBezTo>
                    <a:pt x="550" y="47"/>
                    <a:pt x="554" y="48"/>
                    <a:pt x="558" y="49"/>
                  </a:cubicBezTo>
                  <a:lnTo>
                    <a:pt x="557" y="53"/>
                  </a:lnTo>
                  <a:close/>
                  <a:moveTo>
                    <a:pt x="996" y="52"/>
                  </a:moveTo>
                  <a:cubicBezTo>
                    <a:pt x="995" y="49"/>
                    <a:pt x="995" y="49"/>
                    <a:pt x="995" y="49"/>
                  </a:cubicBezTo>
                  <a:cubicBezTo>
                    <a:pt x="999" y="47"/>
                    <a:pt x="1002" y="46"/>
                    <a:pt x="1006" y="44"/>
                  </a:cubicBezTo>
                  <a:cubicBezTo>
                    <a:pt x="1007" y="48"/>
                    <a:pt x="1007" y="48"/>
                    <a:pt x="1007" y="48"/>
                  </a:cubicBezTo>
                  <a:cubicBezTo>
                    <a:pt x="1004" y="49"/>
                    <a:pt x="1000" y="51"/>
                    <a:pt x="996" y="52"/>
                  </a:cubicBezTo>
                  <a:close/>
                  <a:moveTo>
                    <a:pt x="225" y="52"/>
                  </a:moveTo>
                  <a:cubicBezTo>
                    <a:pt x="221" y="51"/>
                    <a:pt x="217" y="49"/>
                    <a:pt x="213" y="48"/>
                  </a:cubicBezTo>
                  <a:cubicBezTo>
                    <a:pt x="215" y="44"/>
                    <a:pt x="215" y="44"/>
                    <a:pt x="215" y="44"/>
                  </a:cubicBezTo>
                  <a:cubicBezTo>
                    <a:pt x="218" y="46"/>
                    <a:pt x="222" y="47"/>
                    <a:pt x="226" y="48"/>
                  </a:cubicBezTo>
                  <a:lnTo>
                    <a:pt x="225" y="52"/>
                  </a:lnTo>
                  <a:close/>
                  <a:moveTo>
                    <a:pt x="24" y="52"/>
                  </a:moveTo>
                  <a:cubicBezTo>
                    <a:pt x="21" y="50"/>
                    <a:pt x="21" y="50"/>
                    <a:pt x="21" y="50"/>
                  </a:cubicBezTo>
                  <a:cubicBezTo>
                    <a:pt x="23" y="46"/>
                    <a:pt x="26" y="43"/>
                    <a:pt x="29" y="40"/>
                  </a:cubicBezTo>
                  <a:cubicBezTo>
                    <a:pt x="32" y="43"/>
                    <a:pt x="32" y="43"/>
                    <a:pt x="32" y="43"/>
                  </a:cubicBezTo>
                  <a:cubicBezTo>
                    <a:pt x="29" y="46"/>
                    <a:pt x="27" y="49"/>
                    <a:pt x="24" y="52"/>
                  </a:cubicBezTo>
                  <a:close/>
                  <a:moveTo>
                    <a:pt x="1201" y="48"/>
                  </a:moveTo>
                  <a:cubicBezTo>
                    <a:pt x="1197" y="46"/>
                    <a:pt x="1194" y="44"/>
                    <a:pt x="1190" y="42"/>
                  </a:cubicBezTo>
                  <a:cubicBezTo>
                    <a:pt x="1193" y="39"/>
                    <a:pt x="1193" y="39"/>
                    <a:pt x="1193" y="39"/>
                  </a:cubicBezTo>
                  <a:cubicBezTo>
                    <a:pt x="1196" y="41"/>
                    <a:pt x="1199" y="43"/>
                    <a:pt x="1203" y="44"/>
                  </a:cubicBezTo>
                  <a:lnTo>
                    <a:pt x="1201" y="48"/>
                  </a:lnTo>
                  <a:close/>
                  <a:moveTo>
                    <a:pt x="351" y="47"/>
                  </a:moveTo>
                  <a:cubicBezTo>
                    <a:pt x="350" y="43"/>
                    <a:pt x="350" y="43"/>
                    <a:pt x="350" y="43"/>
                  </a:cubicBezTo>
                  <a:cubicBezTo>
                    <a:pt x="353" y="41"/>
                    <a:pt x="357" y="39"/>
                    <a:pt x="360" y="37"/>
                  </a:cubicBezTo>
                  <a:cubicBezTo>
                    <a:pt x="362" y="40"/>
                    <a:pt x="362" y="40"/>
                    <a:pt x="362" y="40"/>
                  </a:cubicBezTo>
                  <a:cubicBezTo>
                    <a:pt x="359" y="43"/>
                    <a:pt x="355" y="45"/>
                    <a:pt x="351" y="47"/>
                  </a:cubicBezTo>
                  <a:close/>
                  <a:moveTo>
                    <a:pt x="869" y="47"/>
                  </a:moveTo>
                  <a:cubicBezTo>
                    <a:pt x="865" y="45"/>
                    <a:pt x="862" y="42"/>
                    <a:pt x="859" y="40"/>
                  </a:cubicBezTo>
                  <a:cubicBezTo>
                    <a:pt x="861" y="37"/>
                    <a:pt x="861" y="37"/>
                    <a:pt x="861" y="37"/>
                  </a:cubicBezTo>
                  <a:cubicBezTo>
                    <a:pt x="864" y="39"/>
                    <a:pt x="867" y="41"/>
                    <a:pt x="871" y="43"/>
                  </a:cubicBezTo>
                  <a:lnTo>
                    <a:pt x="869" y="47"/>
                  </a:lnTo>
                  <a:close/>
                  <a:moveTo>
                    <a:pt x="683" y="45"/>
                  </a:moveTo>
                  <a:cubicBezTo>
                    <a:pt x="681" y="42"/>
                    <a:pt x="681" y="42"/>
                    <a:pt x="681" y="42"/>
                  </a:cubicBezTo>
                  <a:cubicBezTo>
                    <a:pt x="685" y="40"/>
                    <a:pt x="688" y="38"/>
                    <a:pt x="691" y="35"/>
                  </a:cubicBezTo>
                  <a:cubicBezTo>
                    <a:pt x="693" y="38"/>
                    <a:pt x="693" y="38"/>
                    <a:pt x="693" y="38"/>
                  </a:cubicBezTo>
                  <a:cubicBezTo>
                    <a:pt x="691" y="41"/>
                    <a:pt x="687" y="43"/>
                    <a:pt x="683" y="45"/>
                  </a:cubicBezTo>
                  <a:close/>
                  <a:moveTo>
                    <a:pt x="538" y="45"/>
                  </a:moveTo>
                  <a:cubicBezTo>
                    <a:pt x="534" y="43"/>
                    <a:pt x="530" y="41"/>
                    <a:pt x="528" y="38"/>
                  </a:cubicBezTo>
                  <a:cubicBezTo>
                    <a:pt x="530" y="35"/>
                    <a:pt x="530" y="35"/>
                    <a:pt x="530" y="35"/>
                  </a:cubicBezTo>
                  <a:cubicBezTo>
                    <a:pt x="533" y="37"/>
                    <a:pt x="536" y="40"/>
                    <a:pt x="540" y="42"/>
                  </a:cubicBezTo>
                  <a:lnTo>
                    <a:pt x="538" y="45"/>
                  </a:lnTo>
                  <a:close/>
                  <a:moveTo>
                    <a:pt x="1015" y="44"/>
                  </a:moveTo>
                  <a:cubicBezTo>
                    <a:pt x="1013" y="40"/>
                    <a:pt x="1013" y="40"/>
                    <a:pt x="1013" y="40"/>
                  </a:cubicBezTo>
                  <a:cubicBezTo>
                    <a:pt x="1016" y="38"/>
                    <a:pt x="1019" y="36"/>
                    <a:pt x="1021" y="34"/>
                  </a:cubicBezTo>
                  <a:cubicBezTo>
                    <a:pt x="1022" y="33"/>
                    <a:pt x="1022" y="33"/>
                    <a:pt x="1022" y="33"/>
                  </a:cubicBezTo>
                  <a:cubicBezTo>
                    <a:pt x="1024" y="36"/>
                    <a:pt x="1024" y="36"/>
                    <a:pt x="1024" y="36"/>
                  </a:cubicBezTo>
                  <a:cubicBezTo>
                    <a:pt x="1024" y="37"/>
                    <a:pt x="1024" y="37"/>
                    <a:pt x="1024" y="37"/>
                  </a:cubicBezTo>
                  <a:cubicBezTo>
                    <a:pt x="1021" y="39"/>
                    <a:pt x="1018" y="42"/>
                    <a:pt x="1015" y="44"/>
                  </a:cubicBezTo>
                  <a:close/>
                  <a:moveTo>
                    <a:pt x="206" y="44"/>
                  </a:moveTo>
                  <a:cubicBezTo>
                    <a:pt x="203" y="41"/>
                    <a:pt x="200" y="39"/>
                    <a:pt x="198" y="37"/>
                  </a:cubicBezTo>
                  <a:cubicBezTo>
                    <a:pt x="197" y="37"/>
                    <a:pt x="197" y="36"/>
                    <a:pt x="197" y="36"/>
                  </a:cubicBezTo>
                  <a:cubicBezTo>
                    <a:pt x="199" y="33"/>
                    <a:pt x="199" y="33"/>
                    <a:pt x="199" y="33"/>
                  </a:cubicBezTo>
                  <a:cubicBezTo>
                    <a:pt x="200" y="33"/>
                    <a:pt x="200" y="34"/>
                    <a:pt x="201" y="34"/>
                  </a:cubicBezTo>
                  <a:cubicBezTo>
                    <a:pt x="203" y="36"/>
                    <a:pt x="205" y="38"/>
                    <a:pt x="208" y="40"/>
                  </a:cubicBezTo>
                  <a:lnTo>
                    <a:pt x="206" y="44"/>
                  </a:lnTo>
                  <a:close/>
                  <a:moveTo>
                    <a:pt x="37" y="37"/>
                  </a:moveTo>
                  <a:cubicBezTo>
                    <a:pt x="34" y="34"/>
                    <a:pt x="34" y="34"/>
                    <a:pt x="34" y="34"/>
                  </a:cubicBezTo>
                  <a:cubicBezTo>
                    <a:pt x="37" y="31"/>
                    <a:pt x="40" y="29"/>
                    <a:pt x="43" y="26"/>
                  </a:cubicBezTo>
                  <a:cubicBezTo>
                    <a:pt x="46" y="29"/>
                    <a:pt x="46" y="29"/>
                    <a:pt x="46" y="29"/>
                  </a:cubicBezTo>
                  <a:cubicBezTo>
                    <a:pt x="43" y="32"/>
                    <a:pt x="40" y="34"/>
                    <a:pt x="37" y="37"/>
                  </a:cubicBezTo>
                  <a:close/>
                  <a:moveTo>
                    <a:pt x="1184" y="37"/>
                  </a:moveTo>
                  <a:cubicBezTo>
                    <a:pt x="1184" y="36"/>
                    <a:pt x="1183" y="36"/>
                    <a:pt x="1183" y="36"/>
                  </a:cubicBezTo>
                  <a:cubicBezTo>
                    <a:pt x="1180" y="33"/>
                    <a:pt x="1178" y="31"/>
                    <a:pt x="1175" y="29"/>
                  </a:cubicBezTo>
                  <a:cubicBezTo>
                    <a:pt x="1178" y="26"/>
                    <a:pt x="1178" y="26"/>
                    <a:pt x="1178" y="26"/>
                  </a:cubicBezTo>
                  <a:cubicBezTo>
                    <a:pt x="1180" y="28"/>
                    <a:pt x="1183" y="30"/>
                    <a:pt x="1185" y="33"/>
                  </a:cubicBezTo>
                  <a:cubicBezTo>
                    <a:pt x="1186" y="33"/>
                    <a:pt x="1186" y="33"/>
                    <a:pt x="1187" y="34"/>
                  </a:cubicBezTo>
                  <a:lnTo>
                    <a:pt x="1184" y="37"/>
                  </a:lnTo>
                  <a:close/>
                  <a:moveTo>
                    <a:pt x="368" y="35"/>
                  </a:moveTo>
                  <a:cubicBezTo>
                    <a:pt x="365" y="32"/>
                    <a:pt x="365" y="32"/>
                    <a:pt x="365" y="32"/>
                  </a:cubicBezTo>
                  <a:cubicBezTo>
                    <a:pt x="368" y="29"/>
                    <a:pt x="371" y="27"/>
                    <a:pt x="375" y="24"/>
                  </a:cubicBezTo>
                  <a:cubicBezTo>
                    <a:pt x="377" y="27"/>
                    <a:pt x="377" y="27"/>
                    <a:pt x="377" y="27"/>
                  </a:cubicBezTo>
                  <a:cubicBezTo>
                    <a:pt x="374" y="30"/>
                    <a:pt x="371" y="32"/>
                    <a:pt x="368" y="35"/>
                  </a:cubicBezTo>
                  <a:close/>
                  <a:moveTo>
                    <a:pt x="853" y="35"/>
                  </a:moveTo>
                  <a:cubicBezTo>
                    <a:pt x="850" y="32"/>
                    <a:pt x="847" y="29"/>
                    <a:pt x="844" y="27"/>
                  </a:cubicBezTo>
                  <a:cubicBezTo>
                    <a:pt x="846" y="24"/>
                    <a:pt x="846" y="24"/>
                    <a:pt x="846" y="24"/>
                  </a:cubicBezTo>
                  <a:cubicBezTo>
                    <a:pt x="850" y="26"/>
                    <a:pt x="853" y="29"/>
                    <a:pt x="856" y="32"/>
                  </a:cubicBezTo>
                  <a:lnTo>
                    <a:pt x="853" y="35"/>
                  </a:lnTo>
                  <a:close/>
                  <a:moveTo>
                    <a:pt x="699" y="33"/>
                  </a:moveTo>
                  <a:cubicBezTo>
                    <a:pt x="696" y="30"/>
                    <a:pt x="696" y="30"/>
                    <a:pt x="696" y="30"/>
                  </a:cubicBezTo>
                  <a:cubicBezTo>
                    <a:pt x="699" y="27"/>
                    <a:pt x="703" y="25"/>
                    <a:pt x="706" y="22"/>
                  </a:cubicBezTo>
                  <a:cubicBezTo>
                    <a:pt x="708" y="25"/>
                    <a:pt x="708" y="25"/>
                    <a:pt x="708" y="25"/>
                  </a:cubicBezTo>
                  <a:cubicBezTo>
                    <a:pt x="705" y="28"/>
                    <a:pt x="702" y="30"/>
                    <a:pt x="699" y="33"/>
                  </a:cubicBezTo>
                  <a:close/>
                  <a:moveTo>
                    <a:pt x="522" y="33"/>
                  </a:moveTo>
                  <a:cubicBezTo>
                    <a:pt x="519" y="30"/>
                    <a:pt x="516" y="27"/>
                    <a:pt x="513" y="25"/>
                  </a:cubicBezTo>
                  <a:cubicBezTo>
                    <a:pt x="515" y="22"/>
                    <a:pt x="515" y="22"/>
                    <a:pt x="515" y="22"/>
                  </a:cubicBezTo>
                  <a:cubicBezTo>
                    <a:pt x="518" y="24"/>
                    <a:pt x="521" y="27"/>
                    <a:pt x="524" y="30"/>
                  </a:cubicBezTo>
                  <a:lnTo>
                    <a:pt x="522" y="33"/>
                  </a:lnTo>
                  <a:close/>
                  <a:moveTo>
                    <a:pt x="1030" y="31"/>
                  </a:moveTo>
                  <a:cubicBezTo>
                    <a:pt x="1028" y="28"/>
                    <a:pt x="1028" y="28"/>
                    <a:pt x="1028" y="28"/>
                  </a:cubicBezTo>
                  <a:cubicBezTo>
                    <a:pt x="1031" y="25"/>
                    <a:pt x="1034" y="23"/>
                    <a:pt x="1037" y="20"/>
                  </a:cubicBezTo>
                  <a:cubicBezTo>
                    <a:pt x="1040" y="24"/>
                    <a:pt x="1040" y="24"/>
                    <a:pt x="1040" y="24"/>
                  </a:cubicBezTo>
                  <a:cubicBezTo>
                    <a:pt x="1036" y="26"/>
                    <a:pt x="1033" y="28"/>
                    <a:pt x="1030" y="31"/>
                  </a:cubicBezTo>
                  <a:close/>
                  <a:moveTo>
                    <a:pt x="191" y="31"/>
                  </a:moveTo>
                  <a:cubicBezTo>
                    <a:pt x="188" y="28"/>
                    <a:pt x="185" y="26"/>
                    <a:pt x="181" y="23"/>
                  </a:cubicBezTo>
                  <a:cubicBezTo>
                    <a:pt x="184" y="20"/>
                    <a:pt x="184" y="20"/>
                    <a:pt x="184" y="20"/>
                  </a:cubicBezTo>
                  <a:cubicBezTo>
                    <a:pt x="187" y="22"/>
                    <a:pt x="190" y="25"/>
                    <a:pt x="193" y="28"/>
                  </a:cubicBezTo>
                  <a:lnTo>
                    <a:pt x="191" y="31"/>
                  </a:lnTo>
                  <a:close/>
                  <a:moveTo>
                    <a:pt x="52" y="24"/>
                  </a:moveTo>
                  <a:cubicBezTo>
                    <a:pt x="50" y="21"/>
                    <a:pt x="50" y="21"/>
                    <a:pt x="50" y="21"/>
                  </a:cubicBezTo>
                  <a:cubicBezTo>
                    <a:pt x="53" y="19"/>
                    <a:pt x="57" y="17"/>
                    <a:pt x="60" y="15"/>
                  </a:cubicBezTo>
                  <a:cubicBezTo>
                    <a:pt x="62" y="18"/>
                    <a:pt x="62" y="18"/>
                    <a:pt x="62" y="18"/>
                  </a:cubicBezTo>
                  <a:cubicBezTo>
                    <a:pt x="59" y="20"/>
                    <a:pt x="55" y="22"/>
                    <a:pt x="52" y="24"/>
                  </a:cubicBezTo>
                  <a:close/>
                  <a:moveTo>
                    <a:pt x="1169" y="24"/>
                  </a:moveTo>
                  <a:cubicBezTo>
                    <a:pt x="1166" y="22"/>
                    <a:pt x="1162" y="20"/>
                    <a:pt x="1159" y="18"/>
                  </a:cubicBezTo>
                  <a:cubicBezTo>
                    <a:pt x="1161" y="14"/>
                    <a:pt x="1161" y="14"/>
                    <a:pt x="1161" y="14"/>
                  </a:cubicBezTo>
                  <a:cubicBezTo>
                    <a:pt x="1164" y="16"/>
                    <a:pt x="1168" y="19"/>
                    <a:pt x="1171" y="21"/>
                  </a:cubicBezTo>
                  <a:lnTo>
                    <a:pt x="1169" y="24"/>
                  </a:lnTo>
                  <a:close/>
                  <a:moveTo>
                    <a:pt x="383" y="23"/>
                  </a:moveTo>
                  <a:cubicBezTo>
                    <a:pt x="381" y="19"/>
                    <a:pt x="381" y="19"/>
                    <a:pt x="381" y="19"/>
                  </a:cubicBezTo>
                  <a:cubicBezTo>
                    <a:pt x="385" y="17"/>
                    <a:pt x="388" y="15"/>
                    <a:pt x="392" y="13"/>
                  </a:cubicBezTo>
                  <a:cubicBezTo>
                    <a:pt x="394" y="17"/>
                    <a:pt x="394" y="17"/>
                    <a:pt x="394" y="17"/>
                  </a:cubicBezTo>
                  <a:cubicBezTo>
                    <a:pt x="390" y="18"/>
                    <a:pt x="387" y="21"/>
                    <a:pt x="383" y="23"/>
                  </a:cubicBezTo>
                  <a:close/>
                  <a:moveTo>
                    <a:pt x="838" y="22"/>
                  </a:moveTo>
                  <a:cubicBezTo>
                    <a:pt x="834" y="20"/>
                    <a:pt x="831" y="18"/>
                    <a:pt x="827" y="16"/>
                  </a:cubicBezTo>
                  <a:cubicBezTo>
                    <a:pt x="829" y="13"/>
                    <a:pt x="829" y="13"/>
                    <a:pt x="829" y="13"/>
                  </a:cubicBezTo>
                  <a:cubicBezTo>
                    <a:pt x="833" y="15"/>
                    <a:pt x="836" y="17"/>
                    <a:pt x="840" y="19"/>
                  </a:cubicBezTo>
                  <a:lnTo>
                    <a:pt x="838" y="22"/>
                  </a:lnTo>
                  <a:close/>
                  <a:moveTo>
                    <a:pt x="715" y="21"/>
                  </a:moveTo>
                  <a:cubicBezTo>
                    <a:pt x="713" y="18"/>
                    <a:pt x="713" y="18"/>
                    <a:pt x="713" y="18"/>
                  </a:cubicBezTo>
                  <a:cubicBezTo>
                    <a:pt x="716" y="16"/>
                    <a:pt x="720" y="14"/>
                    <a:pt x="723" y="12"/>
                  </a:cubicBezTo>
                  <a:cubicBezTo>
                    <a:pt x="725" y="15"/>
                    <a:pt x="725" y="15"/>
                    <a:pt x="725" y="15"/>
                  </a:cubicBezTo>
                  <a:cubicBezTo>
                    <a:pt x="722" y="17"/>
                    <a:pt x="718" y="19"/>
                    <a:pt x="715" y="21"/>
                  </a:cubicBezTo>
                  <a:close/>
                  <a:moveTo>
                    <a:pt x="506" y="21"/>
                  </a:moveTo>
                  <a:cubicBezTo>
                    <a:pt x="503" y="19"/>
                    <a:pt x="499" y="17"/>
                    <a:pt x="496" y="15"/>
                  </a:cubicBezTo>
                  <a:cubicBezTo>
                    <a:pt x="498" y="11"/>
                    <a:pt x="498" y="11"/>
                    <a:pt x="498" y="11"/>
                  </a:cubicBezTo>
                  <a:cubicBezTo>
                    <a:pt x="501" y="13"/>
                    <a:pt x="505" y="15"/>
                    <a:pt x="508" y="17"/>
                  </a:cubicBezTo>
                  <a:lnTo>
                    <a:pt x="506" y="21"/>
                  </a:lnTo>
                  <a:close/>
                  <a:moveTo>
                    <a:pt x="1046" y="19"/>
                  </a:moveTo>
                  <a:cubicBezTo>
                    <a:pt x="1044" y="16"/>
                    <a:pt x="1044" y="16"/>
                    <a:pt x="1044" y="16"/>
                  </a:cubicBezTo>
                  <a:cubicBezTo>
                    <a:pt x="1048" y="14"/>
                    <a:pt x="1051" y="12"/>
                    <a:pt x="1055" y="10"/>
                  </a:cubicBezTo>
                  <a:cubicBezTo>
                    <a:pt x="1057" y="14"/>
                    <a:pt x="1057" y="14"/>
                    <a:pt x="1057" y="14"/>
                  </a:cubicBezTo>
                  <a:cubicBezTo>
                    <a:pt x="1053" y="16"/>
                    <a:pt x="1050" y="17"/>
                    <a:pt x="1046" y="19"/>
                  </a:cubicBezTo>
                  <a:close/>
                  <a:moveTo>
                    <a:pt x="175" y="19"/>
                  </a:moveTo>
                  <a:cubicBezTo>
                    <a:pt x="171" y="17"/>
                    <a:pt x="168" y="15"/>
                    <a:pt x="164" y="14"/>
                  </a:cubicBezTo>
                  <a:cubicBezTo>
                    <a:pt x="166" y="10"/>
                    <a:pt x="166" y="10"/>
                    <a:pt x="166" y="10"/>
                  </a:cubicBezTo>
                  <a:cubicBezTo>
                    <a:pt x="170" y="12"/>
                    <a:pt x="173" y="14"/>
                    <a:pt x="177" y="16"/>
                  </a:cubicBezTo>
                  <a:lnTo>
                    <a:pt x="175" y="19"/>
                  </a:lnTo>
                  <a:close/>
                  <a:moveTo>
                    <a:pt x="69" y="15"/>
                  </a:moveTo>
                  <a:cubicBezTo>
                    <a:pt x="67" y="11"/>
                    <a:pt x="67" y="11"/>
                    <a:pt x="67" y="11"/>
                  </a:cubicBezTo>
                  <a:cubicBezTo>
                    <a:pt x="71" y="9"/>
                    <a:pt x="75" y="8"/>
                    <a:pt x="79" y="6"/>
                  </a:cubicBezTo>
                  <a:cubicBezTo>
                    <a:pt x="80" y="10"/>
                    <a:pt x="80" y="10"/>
                    <a:pt x="80" y="10"/>
                  </a:cubicBezTo>
                  <a:cubicBezTo>
                    <a:pt x="76" y="11"/>
                    <a:pt x="73" y="13"/>
                    <a:pt x="69" y="15"/>
                  </a:cubicBezTo>
                  <a:close/>
                  <a:moveTo>
                    <a:pt x="1152" y="14"/>
                  </a:moveTo>
                  <a:cubicBezTo>
                    <a:pt x="1148" y="13"/>
                    <a:pt x="1145" y="11"/>
                    <a:pt x="1141" y="10"/>
                  </a:cubicBezTo>
                  <a:cubicBezTo>
                    <a:pt x="1142" y="6"/>
                    <a:pt x="1142" y="6"/>
                    <a:pt x="1142" y="6"/>
                  </a:cubicBezTo>
                  <a:cubicBezTo>
                    <a:pt x="1146" y="7"/>
                    <a:pt x="1150" y="9"/>
                    <a:pt x="1154" y="11"/>
                  </a:cubicBezTo>
                  <a:lnTo>
                    <a:pt x="1152" y="14"/>
                  </a:lnTo>
                  <a:close/>
                  <a:moveTo>
                    <a:pt x="401" y="13"/>
                  </a:moveTo>
                  <a:cubicBezTo>
                    <a:pt x="399" y="10"/>
                    <a:pt x="399" y="10"/>
                    <a:pt x="399" y="10"/>
                  </a:cubicBezTo>
                  <a:cubicBezTo>
                    <a:pt x="403" y="8"/>
                    <a:pt x="407" y="7"/>
                    <a:pt x="410" y="5"/>
                  </a:cubicBezTo>
                  <a:cubicBezTo>
                    <a:pt x="412" y="9"/>
                    <a:pt x="412" y="9"/>
                    <a:pt x="412" y="9"/>
                  </a:cubicBezTo>
                  <a:cubicBezTo>
                    <a:pt x="408" y="10"/>
                    <a:pt x="404" y="12"/>
                    <a:pt x="401" y="13"/>
                  </a:cubicBezTo>
                  <a:close/>
                  <a:moveTo>
                    <a:pt x="820" y="13"/>
                  </a:moveTo>
                  <a:cubicBezTo>
                    <a:pt x="817" y="12"/>
                    <a:pt x="813" y="10"/>
                    <a:pt x="809" y="9"/>
                  </a:cubicBezTo>
                  <a:cubicBezTo>
                    <a:pt x="810" y="5"/>
                    <a:pt x="810" y="5"/>
                    <a:pt x="810" y="5"/>
                  </a:cubicBezTo>
                  <a:cubicBezTo>
                    <a:pt x="814" y="6"/>
                    <a:pt x="818" y="8"/>
                    <a:pt x="822" y="9"/>
                  </a:cubicBezTo>
                  <a:lnTo>
                    <a:pt x="820" y="13"/>
                  </a:lnTo>
                  <a:close/>
                  <a:moveTo>
                    <a:pt x="732" y="12"/>
                  </a:moveTo>
                  <a:cubicBezTo>
                    <a:pt x="731" y="8"/>
                    <a:pt x="731" y="8"/>
                    <a:pt x="731" y="8"/>
                  </a:cubicBezTo>
                  <a:cubicBezTo>
                    <a:pt x="735" y="7"/>
                    <a:pt x="738" y="5"/>
                    <a:pt x="742" y="4"/>
                  </a:cubicBezTo>
                  <a:cubicBezTo>
                    <a:pt x="743" y="8"/>
                    <a:pt x="743" y="8"/>
                    <a:pt x="743" y="8"/>
                  </a:cubicBezTo>
                  <a:cubicBezTo>
                    <a:pt x="740" y="9"/>
                    <a:pt x="736" y="11"/>
                    <a:pt x="732" y="12"/>
                  </a:cubicBezTo>
                  <a:close/>
                  <a:moveTo>
                    <a:pt x="489" y="12"/>
                  </a:moveTo>
                  <a:cubicBezTo>
                    <a:pt x="485" y="10"/>
                    <a:pt x="481" y="9"/>
                    <a:pt x="477" y="8"/>
                  </a:cubicBezTo>
                  <a:cubicBezTo>
                    <a:pt x="479" y="4"/>
                    <a:pt x="479" y="4"/>
                    <a:pt x="479" y="4"/>
                  </a:cubicBezTo>
                  <a:cubicBezTo>
                    <a:pt x="482" y="5"/>
                    <a:pt x="486" y="7"/>
                    <a:pt x="490" y="8"/>
                  </a:cubicBezTo>
                  <a:lnTo>
                    <a:pt x="489" y="12"/>
                  </a:lnTo>
                  <a:close/>
                  <a:moveTo>
                    <a:pt x="1064" y="11"/>
                  </a:moveTo>
                  <a:cubicBezTo>
                    <a:pt x="1063" y="7"/>
                    <a:pt x="1063" y="7"/>
                    <a:pt x="1063" y="7"/>
                  </a:cubicBezTo>
                  <a:cubicBezTo>
                    <a:pt x="1066" y="6"/>
                    <a:pt x="1070" y="5"/>
                    <a:pt x="1074" y="4"/>
                  </a:cubicBezTo>
                  <a:cubicBezTo>
                    <a:pt x="1075" y="7"/>
                    <a:pt x="1075" y="7"/>
                    <a:pt x="1075" y="7"/>
                  </a:cubicBezTo>
                  <a:cubicBezTo>
                    <a:pt x="1071" y="8"/>
                    <a:pt x="1068" y="10"/>
                    <a:pt x="1064" y="11"/>
                  </a:cubicBezTo>
                  <a:close/>
                  <a:moveTo>
                    <a:pt x="157" y="11"/>
                  </a:moveTo>
                  <a:cubicBezTo>
                    <a:pt x="153" y="9"/>
                    <a:pt x="149" y="8"/>
                    <a:pt x="146" y="7"/>
                  </a:cubicBezTo>
                  <a:cubicBezTo>
                    <a:pt x="147" y="3"/>
                    <a:pt x="147" y="3"/>
                    <a:pt x="147" y="3"/>
                  </a:cubicBezTo>
                  <a:cubicBezTo>
                    <a:pt x="151" y="4"/>
                    <a:pt x="155" y="6"/>
                    <a:pt x="158" y="7"/>
                  </a:cubicBezTo>
                  <a:lnTo>
                    <a:pt x="157" y="11"/>
                  </a:lnTo>
                  <a:close/>
                  <a:moveTo>
                    <a:pt x="87" y="8"/>
                  </a:moveTo>
                  <a:cubicBezTo>
                    <a:pt x="86" y="4"/>
                    <a:pt x="86" y="4"/>
                    <a:pt x="86" y="4"/>
                  </a:cubicBezTo>
                  <a:cubicBezTo>
                    <a:pt x="90" y="3"/>
                    <a:pt x="94" y="2"/>
                    <a:pt x="98" y="1"/>
                  </a:cubicBezTo>
                  <a:cubicBezTo>
                    <a:pt x="99" y="5"/>
                    <a:pt x="99" y="5"/>
                    <a:pt x="99" y="5"/>
                  </a:cubicBezTo>
                  <a:cubicBezTo>
                    <a:pt x="95" y="6"/>
                    <a:pt x="91" y="7"/>
                    <a:pt x="87" y="8"/>
                  </a:cubicBezTo>
                  <a:close/>
                  <a:moveTo>
                    <a:pt x="1134" y="8"/>
                  </a:moveTo>
                  <a:cubicBezTo>
                    <a:pt x="1130" y="7"/>
                    <a:pt x="1126" y="6"/>
                    <a:pt x="1122" y="5"/>
                  </a:cubicBezTo>
                  <a:cubicBezTo>
                    <a:pt x="1123" y="1"/>
                    <a:pt x="1123" y="1"/>
                    <a:pt x="1123" y="1"/>
                  </a:cubicBezTo>
                  <a:cubicBezTo>
                    <a:pt x="1127" y="2"/>
                    <a:pt x="1131" y="3"/>
                    <a:pt x="1135" y="4"/>
                  </a:cubicBezTo>
                  <a:lnTo>
                    <a:pt x="1134" y="8"/>
                  </a:lnTo>
                  <a:close/>
                  <a:moveTo>
                    <a:pt x="419" y="7"/>
                  </a:moveTo>
                  <a:cubicBezTo>
                    <a:pt x="418" y="3"/>
                    <a:pt x="418" y="3"/>
                    <a:pt x="418" y="3"/>
                  </a:cubicBezTo>
                  <a:cubicBezTo>
                    <a:pt x="422" y="2"/>
                    <a:pt x="426" y="1"/>
                    <a:pt x="430" y="1"/>
                  </a:cubicBezTo>
                  <a:cubicBezTo>
                    <a:pt x="431" y="5"/>
                    <a:pt x="431" y="5"/>
                    <a:pt x="431" y="5"/>
                  </a:cubicBezTo>
                  <a:cubicBezTo>
                    <a:pt x="427" y="5"/>
                    <a:pt x="423" y="6"/>
                    <a:pt x="419" y="7"/>
                  </a:cubicBezTo>
                  <a:close/>
                  <a:moveTo>
                    <a:pt x="802" y="7"/>
                  </a:moveTo>
                  <a:cubicBezTo>
                    <a:pt x="798" y="6"/>
                    <a:pt x="794" y="5"/>
                    <a:pt x="790" y="5"/>
                  </a:cubicBezTo>
                  <a:cubicBezTo>
                    <a:pt x="791" y="1"/>
                    <a:pt x="791" y="1"/>
                    <a:pt x="791" y="1"/>
                  </a:cubicBezTo>
                  <a:cubicBezTo>
                    <a:pt x="795" y="1"/>
                    <a:pt x="799" y="2"/>
                    <a:pt x="803" y="3"/>
                  </a:cubicBezTo>
                  <a:lnTo>
                    <a:pt x="802" y="7"/>
                  </a:lnTo>
                  <a:close/>
                  <a:moveTo>
                    <a:pt x="751" y="6"/>
                  </a:moveTo>
                  <a:cubicBezTo>
                    <a:pt x="750" y="2"/>
                    <a:pt x="750" y="2"/>
                    <a:pt x="750" y="2"/>
                  </a:cubicBezTo>
                  <a:cubicBezTo>
                    <a:pt x="754" y="2"/>
                    <a:pt x="758" y="1"/>
                    <a:pt x="762" y="0"/>
                  </a:cubicBezTo>
                  <a:cubicBezTo>
                    <a:pt x="763" y="4"/>
                    <a:pt x="763" y="4"/>
                    <a:pt x="763" y="4"/>
                  </a:cubicBezTo>
                  <a:cubicBezTo>
                    <a:pt x="759" y="5"/>
                    <a:pt x="755" y="5"/>
                    <a:pt x="751" y="6"/>
                  </a:cubicBezTo>
                  <a:close/>
                  <a:moveTo>
                    <a:pt x="470" y="6"/>
                  </a:moveTo>
                  <a:cubicBezTo>
                    <a:pt x="466" y="5"/>
                    <a:pt x="462" y="5"/>
                    <a:pt x="458" y="4"/>
                  </a:cubicBezTo>
                  <a:cubicBezTo>
                    <a:pt x="459" y="0"/>
                    <a:pt x="459" y="0"/>
                    <a:pt x="459" y="0"/>
                  </a:cubicBezTo>
                  <a:cubicBezTo>
                    <a:pt x="463" y="1"/>
                    <a:pt x="467" y="1"/>
                    <a:pt x="471" y="2"/>
                  </a:cubicBezTo>
                  <a:lnTo>
                    <a:pt x="470" y="6"/>
                  </a:lnTo>
                  <a:close/>
                  <a:moveTo>
                    <a:pt x="1083" y="6"/>
                  </a:moveTo>
                  <a:cubicBezTo>
                    <a:pt x="1082" y="2"/>
                    <a:pt x="1082" y="2"/>
                    <a:pt x="1082" y="2"/>
                  </a:cubicBezTo>
                  <a:cubicBezTo>
                    <a:pt x="1086" y="1"/>
                    <a:pt x="1090" y="0"/>
                    <a:pt x="1094" y="0"/>
                  </a:cubicBezTo>
                  <a:cubicBezTo>
                    <a:pt x="1095" y="4"/>
                    <a:pt x="1095" y="4"/>
                    <a:pt x="1095" y="4"/>
                  </a:cubicBezTo>
                  <a:cubicBezTo>
                    <a:pt x="1091" y="4"/>
                    <a:pt x="1087" y="5"/>
                    <a:pt x="1083" y="6"/>
                  </a:cubicBezTo>
                  <a:close/>
                  <a:moveTo>
                    <a:pt x="138" y="6"/>
                  </a:moveTo>
                  <a:cubicBezTo>
                    <a:pt x="134" y="5"/>
                    <a:pt x="130" y="4"/>
                    <a:pt x="126" y="4"/>
                  </a:cubicBezTo>
                  <a:cubicBezTo>
                    <a:pt x="127" y="0"/>
                    <a:pt x="127" y="0"/>
                    <a:pt x="127" y="0"/>
                  </a:cubicBezTo>
                  <a:cubicBezTo>
                    <a:pt x="131" y="0"/>
                    <a:pt x="135" y="1"/>
                    <a:pt x="139" y="2"/>
                  </a:cubicBezTo>
                  <a:lnTo>
                    <a:pt x="138" y="6"/>
                  </a:lnTo>
                  <a:close/>
                  <a:moveTo>
                    <a:pt x="107" y="4"/>
                  </a:moveTo>
                  <a:cubicBezTo>
                    <a:pt x="106" y="0"/>
                    <a:pt x="106" y="0"/>
                    <a:pt x="106" y="0"/>
                  </a:cubicBezTo>
                  <a:cubicBezTo>
                    <a:pt x="110" y="0"/>
                    <a:pt x="114" y="0"/>
                    <a:pt x="117" y="0"/>
                  </a:cubicBezTo>
                  <a:cubicBezTo>
                    <a:pt x="119" y="0"/>
                    <a:pt x="119" y="0"/>
                    <a:pt x="119" y="0"/>
                  </a:cubicBezTo>
                  <a:cubicBezTo>
                    <a:pt x="118" y="4"/>
                    <a:pt x="118" y="4"/>
                    <a:pt x="118" y="4"/>
                  </a:cubicBezTo>
                  <a:cubicBezTo>
                    <a:pt x="117" y="4"/>
                    <a:pt x="117" y="4"/>
                    <a:pt x="117" y="4"/>
                  </a:cubicBezTo>
                  <a:cubicBezTo>
                    <a:pt x="114" y="4"/>
                    <a:pt x="110" y="4"/>
                    <a:pt x="107" y="4"/>
                  </a:cubicBezTo>
                  <a:close/>
                  <a:moveTo>
                    <a:pt x="1114" y="4"/>
                  </a:moveTo>
                  <a:cubicBezTo>
                    <a:pt x="1111" y="4"/>
                    <a:pt x="1107" y="4"/>
                    <a:pt x="1104" y="4"/>
                  </a:cubicBezTo>
                  <a:cubicBezTo>
                    <a:pt x="1102" y="4"/>
                    <a:pt x="1102" y="4"/>
                    <a:pt x="1102" y="4"/>
                  </a:cubicBezTo>
                  <a:cubicBezTo>
                    <a:pt x="1102" y="0"/>
                    <a:pt x="1102" y="0"/>
                    <a:pt x="1102" y="0"/>
                  </a:cubicBezTo>
                  <a:cubicBezTo>
                    <a:pt x="1104" y="0"/>
                    <a:pt x="1104" y="0"/>
                    <a:pt x="1104" y="0"/>
                  </a:cubicBezTo>
                  <a:cubicBezTo>
                    <a:pt x="1107" y="0"/>
                    <a:pt x="1111" y="0"/>
                    <a:pt x="1115" y="0"/>
                  </a:cubicBezTo>
                  <a:lnTo>
                    <a:pt x="1114" y="4"/>
                  </a:lnTo>
                  <a:close/>
                  <a:moveTo>
                    <a:pt x="439" y="4"/>
                  </a:moveTo>
                  <a:cubicBezTo>
                    <a:pt x="438" y="0"/>
                    <a:pt x="438" y="0"/>
                    <a:pt x="438" y="0"/>
                  </a:cubicBezTo>
                  <a:cubicBezTo>
                    <a:pt x="442" y="0"/>
                    <a:pt x="446" y="0"/>
                    <a:pt x="451" y="0"/>
                  </a:cubicBezTo>
                  <a:cubicBezTo>
                    <a:pt x="450" y="4"/>
                    <a:pt x="450" y="4"/>
                    <a:pt x="450" y="4"/>
                  </a:cubicBezTo>
                  <a:cubicBezTo>
                    <a:pt x="446" y="4"/>
                    <a:pt x="442" y="4"/>
                    <a:pt x="439" y="4"/>
                  </a:cubicBezTo>
                  <a:close/>
                  <a:moveTo>
                    <a:pt x="782" y="4"/>
                  </a:moveTo>
                  <a:cubicBezTo>
                    <a:pt x="778" y="4"/>
                    <a:pt x="774" y="4"/>
                    <a:pt x="770" y="4"/>
                  </a:cubicBezTo>
                  <a:cubicBezTo>
                    <a:pt x="770" y="0"/>
                    <a:pt x="770" y="0"/>
                    <a:pt x="770" y="0"/>
                  </a:cubicBezTo>
                  <a:cubicBezTo>
                    <a:pt x="774" y="0"/>
                    <a:pt x="778" y="0"/>
                    <a:pt x="783" y="0"/>
                  </a:cubicBezTo>
                  <a:lnTo>
                    <a:pt x="782" y="4"/>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9" name="Freeform 41"/>
            <p:cNvSpPr>
              <a:spLocks/>
            </p:cNvSpPr>
            <p:nvPr/>
          </p:nvSpPr>
          <p:spPr bwMode="auto">
            <a:xfrm>
              <a:off x="6006016" y="3909042"/>
              <a:ext cx="45682" cy="19578"/>
            </a:xfrm>
            <a:custGeom>
              <a:avLst/>
              <a:gdLst>
                <a:gd name="T0" fmla="*/ 12 w 12"/>
                <a:gd name="T1" fmla="*/ 5 h 5"/>
                <a:gd name="T2" fmla="*/ 0 w 12"/>
                <a:gd name="T3" fmla="*/ 4 h 5"/>
                <a:gd name="T4" fmla="*/ 0 w 12"/>
                <a:gd name="T5" fmla="*/ 0 h 5"/>
                <a:gd name="T6" fmla="*/ 12 w 12"/>
                <a:gd name="T7" fmla="*/ 1 h 5"/>
                <a:gd name="T8" fmla="*/ 12 w 12"/>
                <a:gd name="T9" fmla="*/ 5 h 5"/>
              </a:gdLst>
              <a:ahLst/>
              <a:cxnLst>
                <a:cxn ang="0">
                  <a:pos x="T0" y="T1"/>
                </a:cxn>
                <a:cxn ang="0">
                  <a:pos x="T2" y="T3"/>
                </a:cxn>
                <a:cxn ang="0">
                  <a:pos x="T4" y="T5"/>
                </a:cxn>
                <a:cxn ang="0">
                  <a:pos x="T6" y="T7"/>
                </a:cxn>
                <a:cxn ang="0">
                  <a:pos x="T8" y="T9"/>
                </a:cxn>
              </a:cxnLst>
              <a:rect l="0" t="0" r="r" b="b"/>
              <a:pathLst>
                <a:path w="12" h="5">
                  <a:moveTo>
                    <a:pt x="12" y="5"/>
                  </a:moveTo>
                  <a:cubicBezTo>
                    <a:pt x="8" y="5"/>
                    <a:pt x="4" y="4"/>
                    <a:pt x="0" y="4"/>
                  </a:cubicBezTo>
                  <a:cubicBezTo>
                    <a:pt x="0" y="0"/>
                    <a:pt x="0" y="0"/>
                    <a:pt x="0" y="0"/>
                  </a:cubicBezTo>
                  <a:cubicBezTo>
                    <a:pt x="4" y="0"/>
                    <a:pt x="8" y="1"/>
                    <a:pt x="12" y="1"/>
                  </a:cubicBezTo>
                  <a:lnTo>
                    <a:pt x="12" y="5"/>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0" name="Freeform 44"/>
            <p:cNvSpPr>
              <a:spLocks/>
            </p:cNvSpPr>
            <p:nvPr/>
          </p:nvSpPr>
          <p:spPr bwMode="auto">
            <a:xfrm>
              <a:off x="5927704" y="3904147"/>
              <a:ext cx="47313" cy="16315"/>
            </a:xfrm>
            <a:custGeom>
              <a:avLst/>
              <a:gdLst>
                <a:gd name="T0" fmla="*/ 0 w 12"/>
                <a:gd name="T1" fmla="*/ 0 h 4"/>
                <a:gd name="T2" fmla="*/ 12 w 12"/>
                <a:gd name="T3" fmla="*/ 0 h 4"/>
                <a:gd name="T4" fmla="*/ 12 w 12"/>
                <a:gd name="T5" fmla="*/ 4 h 4"/>
                <a:gd name="T6" fmla="*/ 0 w 12"/>
                <a:gd name="T7" fmla="*/ 4 h 4"/>
              </a:gdLst>
              <a:ahLst/>
              <a:cxnLst>
                <a:cxn ang="0">
                  <a:pos x="T0" y="T1"/>
                </a:cxn>
                <a:cxn ang="0">
                  <a:pos x="T2" y="T3"/>
                </a:cxn>
                <a:cxn ang="0">
                  <a:pos x="T4" y="T5"/>
                </a:cxn>
                <a:cxn ang="0">
                  <a:pos x="T6" y="T7"/>
                </a:cxn>
              </a:cxnLst>
              <a:rect l="0" t="0" r="r" b="b"/>
              <a:pathLst>
                <a:path w="12" h="4">
                  <a:moveTo>
                    <a:pt x="0" y="0"/>
                  </a:moveTo>
                  <a:cubicBezTo>
                    <a:pt x="4" y="0"/>
                    <a:pt x="8" y="0"/>
                    <a:pt x="12" y="0"/>
                  </a:cubicBezTo>
                  <a:cubicBezTo>
                    <a:pt x="12" y="4"/>
                    <a:pt x="12" y="4"/>
                    <a:pt x="12" y="4"/>
                  </a:cubicBezTo>
                  <a:cubicBezTo>
                    <a:pt x="8" y="4"/>
                    <a:pt x="4" y="4"/>
                    <a:pt x="0" y="4"/>
                  </a:cubicBezTo>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1" name="Freeform 48"/>
            <p:cNvSpPr>
              <a:spLocks/>
            </p:cNvSpPr>
            <p:nvPr/>
          </p:nvSpPr>
          <p:spPr bwMode="auto">
            <a:xfrm>
              <a:off x="5978280" y="3440805"/>
              <a:ext cx="50576" cy="19578"/>
            </a:xfrm>
            <a:custGeom>
              <a:avLst/>
              <a:gdLst>
                <a:gd name="T0" fmla="*/ 1 w 13"/>
                <a:gd name="T1" fmla="*/ 5 h 5"/>
                <a:gd name="T2" fmla="*/ 0 w 13"/>
                <a:gd name="T3" fmla="*/ 1 h 5"/>
                <a:gd name="T4" fmla="*/ 12 w 13"/>
                <a:gd name="T5" fmla="*/ 0 h 5"/>
                <a:gd name="T6" fmla="*/ 13 w 13"/>
                <a:gd name="T7" fmla="*/ 4 h 5"/>
                <a:gd name="T8" fmla="*/ 1 w 13"/>
                <a:gd name="T9" fmla="*/ 5 h 5"/>
              </a:gdLst>
              <a:ahLst/>
              <a:cxnLst>
                <a:cxn ang="0">
                  <a:pos x="T0" y="T1"/>
                </a:cxn>
                <a:cxn ang="0">
                  <a:pos x="T2" y="T3"/>
                </a:cxn>
                <a:cxn ang="0">
                  <a:pos x="T4" y="T5"/>
                </a:cxn>
                <a:cxn ang="0">
                  <a:pos x="T6" y="T7"/>
                </a:cxn>
                <a:cxn ang="0">
                  <a:pos x="T8" y="T9"/>
                </a:cxn>
              </a:cxnLst>
              <a:rect l="0" t="0" r="r" b="b"/>
              <a:pathLst>
                <a:path w="13" h="5">
                  <a:moveTo>
                    <a:pt x="1" y="5"/>
                  </a:moveTo>
                  <a:cubicBezTo>
                    <a:pt x="0" y="1"/>
                    <a:pt x="0" y="1"/>
                    <a:pt x="0" y="1"/>
                  </a:cubicBezTo>
                  <a:cubicBezTo>
                    <a:pt x="4" y="1"/>
                    <a:pt x="8" y="1"/>
                    <a:pt x="12" y="0"/>
                  </a:cubicBezTo>
                  <a:cubicBezTo>
                    <a:pt x="13" y="4"/>
                    <a:pt x="13" y="4"/>
                    <a:pt x="13" y="4"/>
                  </a:cubicBezTo>
                  <a:cubicBezTo>
                    <a:pt x="9" y="5"/>
                    <a:pt x="5" y="5"/>
                    <a:pt x="1" y="5"/>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2" name="Freeform 46"/>
            <p:cNvSpPr>
              <a:spLocks/>
            </p:cNvSpPr>
            <p:nvPr/>
          </p:nvSpPr>
          <p:spPr bwMode="auto">
            <a:xfrm>
              <a:off x="5903090" y="3444068"/>
              <a:ext cx="50576" cy="19578"/>
            </a:xfrm>
            <a:custGeom>
              <a:avLst/>
              <a:gdLst>
                <a:gd name="T0" fmla="*/ 12 w 13"/>
                <a:gd name="T1" fmla="*/ 5 h 5"/>
                <a:gd name="T2" fmla="*/ 0 w 13"/>
                <a:gd name="T3" fmla="*/ 4 h 5"/>
                <a:gd name="T4" fmla="*/ 1 w 13"/>
                <a:gd name="T5" fmla="*/ 0 h 5"/>
                <a:gd name="T6" fmla="*/ 13 w 13"/>
                <a:gd name="T7" fmla="*/ 1 h 5"/>
              </a:gdLst>
              <a:ahLst/>
              <a:cxnLst>
                <a:cxn ang="0">
                  <a:pos x="T0" y="T1"/>
                </a:cxn>
                <a:cxn ang="0">
                  <a:pos x="T2" y="T3"/>
                </a:cxn>
                <a:cxn ang="0">
                  <a:pos x="T4" y="T5"/>
                </a:cxn>
                <a:cxn ang="0">
                  <a:pos x="T6" y="T7"/>
                </a:cxn>
              </a:cxnLst>
              <a:rect l="0" t="0" r="r" b="b"/>
              <a:pathLst>
                <a:path w="13" h="5">
                  <a:moveTo>
                    <a:pt x="12" y="5"/>
                  </a:moveTo>
                  <a:cubicBezTo>
                    <a:pt x="8" y="5"/>
                    <a:pt x="4" y="4"/>
                    <a:pt x="0" y="4"/>
                  </a:cubicBezTo>
                  <a:cubicBezTo>
                    <a:pt x="1" y="0"/>
                    <a:pt x="1" y="0"/>
                    <a:pt x="1" y="0"/>
                  </a:cubicBezTo>
                  <a:cubicBezTo>
                    <a:pt x="5" y="0"/>
                    <a:pt x="9" y="1"/>
                    <a:pt x="13" y="1"/>
                  </a:cubicBezTo>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3" name="Freeform 80"/>
            <p:cNvSpPr>
              <a:spLocks/>
            </p:cNvSpPr>
            <p:nvPr/>
          </p:nvSpPr>
          <p:spPr bwMode="auto">
            <a:xfrm>
              <a:off x="6493688" y="4122766"/>
              <a:ext cx="53839" cy="19578"/>
            </a:xfrm>
            <a:custGeom>
              <a:avLst/>
              <a:gdLst>
                <a:gd name="T0" fmla="*/ 12 w 14"/>
                <a:gd name="T1" fmla="*/ 5 h 5"/>
                <a:gd name="T2" fmla="*/ 0 w 14"/>
                <a:gd name="T3" fmla="*/ 4 h 5"/>
                <a:gd name="T4" fmla="*/ 1 w 14"/>
                <a:gd name="T5" fmla="*/ 0 h 5"/>
                <a:gd name="T6" fmla="*/ 12 w 14"/>
                <a:gd name="T7" fmla="*/ 1 h 5"/>
                <a:gd name="T8" fmla="*/ 14 w 14"/>
                <a:gd name="T9" fmla="*/ 1 h 5"/>
                <a:gd name="T10" fmla="*/ 14 w 14"/>
                <a:gd name="T11" fmla="*/ 5 h 5"/>
                <a:gd name="T12" fmla="*/ 12 w 1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4" h="5">
                  <a:moveTo>
                    <a:pt x="12" y="5"/>
                  </a:moveTo>
                  <a:cubicBezTo>
                    <a:pt x="8" y="5"/>
                    <a:pt x="4" y="5"/>
                    <a:pt x="0" y="4"/>
                  </a:cubicBezTo>
                  <a:cubicBezTo>
                    <a:pt x="1" y="0"/>
                    <a:pt x="1" y="0"/>
                    <a:pt x="1" y="0"/>
                  </a:cubicBezTo>
                  <a:cubicBezTo>
                    <a:pt x="4" y="1"/>
                    <a:pt x="8" y="1"/>
                    <a:pt x="12" y="1"/>
                  </a:cubicBezTo>
                  <a:cubicBezTo>
                    <a:pt x="14" y="1"/>
                    <a:pt x="14" y="1"/>
                    <a:pt x="14" y="1"/>
                  </a:cubicBezTo>
                  <a:cubicBezTo>
                    <a:pt x="14" y="5"/>
                    <a:pt x="14" y="5"/>
                    <a:pt x="14" y="5"/>
                  </a:cubicBezTo>
                  <a:lnTo>
                    <a:pt x="12" y="5"/>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4" name="Freeform 81"/>
            <p:cNvSpPr>
              <a:spLocks/>
            </p:cNvSpPr>
            <p:nvPr/>
          </p:nvSpPr>
          <p:spPr bwMode="auto">
            <a:xfrm>
              <a:off x="6578525" y="4119503"/>
              <a:ext cx="45682" cy="22841"/>
            </a:xfrm>
            <a:custGeom>
              <a:avLst/>
              <a:gdLst>
                <a:gd name="T0" fmla="*/ 0 w 12"/>
                <a:gd name="T1" fmla="*/ 6 h 6"/>
                <a:gd name="T2" fmla="*/ 0 w 12"/>
                <a:gd name="T3" fmla="*/ 2 h 6"/>
                <a:gd name="T4" fmla="*/ 12 w 12"/>
                <a:gd name="T5" fmla="*/ 0 h 6"/>
                <a:gd name="T6" fmla="*/ 12 w 12"/>
                <a:gd name="T7" fmla="*/ 4 h 6"/>
                <a:gd name="T8" fmla="*/ 0 w 12"/>
                <a:gd name="T9" fmla="*/ 6 h 6"/>
              </a:gdLst>
              <a:ahLst/>
              <a:cxnLst>
                <a:cxn ang="0">
                  <a:pos x="T0" y="T1"/>
                </a:cxn>
                <a:cxn ang="0">
                  <a:pos x="T2" y="T3"/>
                </a:cxn>
                <a:cxn ang="0">
                  <a:pos x="T4" y="T5"/>
                </a:cxn>
                <a:cxn ang="0">
                  <a:pos x="T6" y="T7"/>
                </a:cxn>
                <a:cxn ang="0">
                  <a:pos x="T8" y="T9"/>
                </a:cxn>
              </a:cxnLst>
              <a:rect l="0" t="0" r="r" b="b"/>
              <a:pathLst>
                <a:path w="12" h="6">
                  <a:moveTo>
                    <a:pt x="0" y="6"/>
                  </a:moveTo>
                  <a:cubicBezTo>
                    <a:pt x="0" y="2"/>
                    <a:pt x="0" y="2"/>
                    <a:pt x="0" y="2"/>
                  </a:cubicBezTo>
                  <a:cubicBezTo>
                    <a:pt x="4" y="1"/>
                    <a:pt x="8" y="1"/>
                    <a:pt x="12" y="0"/>
                  </a:cubicBezTo>
                  <a:cubicBezTo>
                    <a:pt x="12" y="4"/>
                    <a:pt x="12" y="4"/>
                    <a:pt x="12" y="4"/>
                  </a:cubicBezTo>
                  <a:cubicBezTo>
                    <a:pt x="8" y="5"/>
                    <a:pt x="4" y="5"/>
                    <a:pt x="0" y="6"/>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5" name="Freeform 82"/>
            <p:cNvSpPr>
              <a:spLocks/>
            </p:cNvSpPr>
            <p:nvPr/>
          </p:nvSpPr>
          <p:spPr bwMode="auto">
            <a:xfrm>
              <a:off x="6417008" y="4111346"/>
              <a:ext cx="48945" cy="24472"/>
            </a:xfrm>
            <a:custGeom>
              <a:avLst/>
              <a:gdLst>
                <a:gd name="T0" fmla="*/ 12 w 13"/>
                <a:gd name="T1" fmla="*/ 6 h 6"/>
                <a:gd name="T2" fmla="*/ 0 w 13"/>
                <a:gd name="T3" fmla="*/ 4 h 6"/>
                <a:gd name="T4" fmla="*/ 1 w 13"/>
                <a:gd name="T5" fmla="*/ 0 h 6"/>
                <a:gd name="T6" fmla="*/ 13 w 13"/>
                <a:gd name="T7" fmla="*/ 2 h 6"/>
                <a:gd name="T8" fmla="*/ 12 w 13"/>
                <a:gd name="T9" fmla="*/ 6 h 6"/>
              </a:gdLst>
              <a:ahLst/>
              <a:cxnLst>
                <a:cxn ang="0">
                  <a:pos x="T0" y="T1"/>
                </a:cxn>
                <a:cxn ang="0">
                  <a:pos x="T2" y="T3"/>
                </a:cxn>
                <a:cxn ang="0">
                  <a:pos x="T4" y="T5"/>
                </a:cxn>
                <a:cxn ang="0">
                  <a:pos x="T6" y="T7"/>
                </a:cxn>
                <a:cxn ang="0">
                  <a:pos x="T8" y="T9"/>
                </a:cxn>
              </a:cxnLst>
              <a:rect l="0" t="0" r="r" b="b"/>
              <a:pathLst>
                <a:path w="13" h="6">
                  <a:moveTo>
                    <a:pt x="12" y="6"/>
                  </a:moveTo>
                  <a:cubicBezTo>
                    <a:pt x="8" y="6"/>
                    <a:pt x="4" y="5"/>
                    <a:pt x="0" y="4"/>
                  </a:cubicBezTo>
                  <a:cubicBezTo>
                    <a:pt x="1" y="0"/>
                    <a:pt x="1" y="0"/>
                    <a:pt x="1" y="0"/>
                  </a:cubicBezTo>
                  <a:cubicBezTo>
                    <a:pt x="5" y="1"/>
                    <a:pt x="9" y="2"/>
                    <a:pt x="13" y="2"/>
                  </a:cubicBezTo>
                  <a:lnTo>
                    <a:pt x="12" y="6"/>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6" name="Freeform 83"/>
            <p:cNvSpPr>
              <a:spLocks/>
            </p:cNvSpPr>
            <p:nvPr/>
          </p:nvSpPr>
          <p:spPr bwMode="auto">
            <a:xfrm>
              <a:off x="6651942" y="4099925"/>
              <a:ext cx="50576" cy="27735"/>
            </a:xfrm>
            <a:custGeom>
              <a:avLst/>
              <a:gdLst>
                <a:gd name="T0" fmla="*/ 1 w 13"/>
                <a:gd name="T1" fmla="*/ 7 h 7"/>
                <a:gd name="T2" fmla="*/ 0 w 13"/>
                <a:gd name="T3" fmla="*/ 3 h 7"/>
                <a:gd name="T4" fmla="*/ 12 w 13"/>
                <a:gd name="T5" fmla="*/ 0 h 7"/>
                <a:gd name="T6" fmla="*/ 13 w 13"/>
                <a:gd name="T7" fmla="*/ 3 h 7"/>
                <a:gd name="T8" fmla="*/ 1 w 13"/>
                <a:gd name="T9" fmla="*/ 7 h 7"/>
              </a:gdLst>
              <a:ahLst/>
              <a:cxnLst>
                <a:cxn ang="0">
                  <a:pos x="T0" y="T1"/>
                </a:cxn>
                <a:cxn ang="0">
                  <a:pos x="T2" y="T3"/>
                </a:cxn>
                <a:cxn ang="0">
                  <a:pos x="T4" y="T5"/>
                </a:cxn>
                <a:cxn ang="0">
                  <a:pos x="T6" y="T7"/>
                </a:cxn>
                <a:cxn ang="0">
                  <a:pos x="T8" y="T9"/>
                </a:cxn>
              </a:cxnLst>
              <a:rect l="0" t="0" r="r" b="b"/>
              <a:pathLst>
                <a:path w="13" h="7">
                  <a:moveTo>
                    <a:pt x="1" y="7"/>
                  </a:moveTo>
                  <a:cubicBezTo>
                    <a:pt x="0" y="3"/>
                    <a:pt x="0" y="3"/>
                    <a:pt x="0" y="3"/>
                  </a:cubicBezTo>
                  <a:cubicBezTo>
                    <a:pt x="4" y="2"/>
                    <a:pt x="8" y="1"/>
                    <a:pt x="12" y="0"/>
                  </a:cubicBezTo>
                  <a:cubicBezTo>
                    <a:pt x="13" y="3"/>
                    <a:pt x="13" y="3"/>
                    <a:pt x="13" y="3"/>
                  </a:cubicBezTo>
                  <a:cubicBezTo>
                    <a:pt x="9" y="5"/>
                    <a:pt x="5" y="6"/>
                    <a:pt x="1" y="7"/>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7" name="Freeform 84"/>
            <p:cNvSpPr>
              <a:spLocks/>
            </p:cNvSpPr>
            <p:nvPr/>
          </p:nvSpPr>
          <p:spPr bwMode="auto">
            <a:xfrm>
              <a:off x="6343591" y="4083611"/>
              <a:ext cx="48945" cy="32630"/>
            </a:xfrm>
            <a:custGeom>
              <a:avLst/>
              <a:gdLst>
                <a:gd name="T0" fmla="*/ 12 w 13"/>
                <a:gd name="T1" fmla="*/ 8 h 8"/>
                <a:gd name="T2" fmla="*/ 0 w 13"/>
                <a:gd name="T3" fmla="*/ 3 h 8"/>
                <a:gd name="T4" fmla="*/ 2 w 13"/>
                <a:gd name="T5" fmla="*/ 0 h 8"/>
                <a:gd name="T6" fmla="*/ 13 w 13"/>
                <a:gd name="T7" fmla="*/ 4 h 8"/>
                <a:gd name="T8" fmla="*/ 12 w 13"/>
                <a:gd name="T9" fmla="*/ 8 h 8"/>
              </a:gdLst>
              <a:ahLst/>
              <a:cxnLst>
                <a:cxn ang="0">
                  <a:pos x="T0" y="T1"/>
                </a:cxn>
                <a:cxn ang="0">
                  <a:pos x="T2" y="T3"/>
                </a:cxn>
                <a:cxn ang="0">
                  <a:pos x="T4" y="T5"/>
                </a:cxn>
                <a:cxn ang="0">
                  <a:pos x="T6" y="T7"/>
                </a:cxn>
                <a:cxn ang="0">
                  <a:pos x="T8" y="T9"/>
                </a:cxn>
              </a:cxnLst>
              <a:rect l="0" t="0" r="r" b="b"/>
              <a:pathLst>
                <a:path w="13" h="8">
                  <a:moveTo>
                    <a:pt x="12" y="8"/>
                  </a:moveTo>
                  <a:cubicBezTo>
                    <a:pt x="8" y="7"/>
                    <a:pt x="4" y="5"/>
                    <a:pt x="0" y="3"/>
                  </a:cubicBezTo>
                  <a:cubicBezTo>
                    <a:pt x="2" y="0"/>
                    <a:pt x="2" y="0"/>
                    <a:pt x="2" y="0"/>
                  </a:cubicBezTo>
                  <a:cubicBezTo>
                    <a:pt x="6" y="1"/>
                    <a:pt x="9" y="3"/>
                    <a:pt x="13" y="4"/>
                  </a:cubicBezTo>
                  <a:lnTo>
                    <a:pt x="12" y="8"/>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8" name="Freeform 85"/>
            <p:cNvSpPr>
              <a:spLocks/>
            </p:cNvSpPr>
            <p:nvPr/>
          </p:nvSpPr>
          <p:spPr bwMode="auto">
            <a:xfrm>
              <a:off x="6725359" y="4064033"/>
              <a:ext cx="45682" cy="35893"/>
            </a:xfrm>
            <a:custGeom>
              <a:avLst/>
              <a:gdLst>
                <a:gd name="T0" fmla="*/ 1 w 12"/>
                <a:gd name="T1" fmla="*/ 9 h 9"/>
                <a:gd name="T2" fmla="*/ 0 w 12"/>
                <a:gd name="T3" fmla="*/ 6 h 9"/>
                <a:gd name="T4" fmla="*/ 10 w 12"/>
                <a:gd name="T5" fmla="*/ 0 h 9"/>
                <a:gd name="T6" fmla="*/ 12 w 12"/>
                <a:gd name="T7" fmla="*/ 4 h 9"/>
                <a:gd name="T8" fmla="*/ 1 w 12"/>
                <a:gd name="T9" fmla="*/ 9 h 9"/>
              </a:gdLst>
              <a:ahLst/>
              <a:cxnLst>
                <a:cxn ang="0">
                  <a:pos x="T0" y="T1"/>
                </a:cxn>
                <a:cxn ang="0">
                  <a:pos x="T2" y="T3"/>
                </a:cxn>
                <a:cxn ang="0">
                  <a:pos x="T4" y="T5"/>
                </a:cxn>
                <a:cxn ang="0">
                  <a:pos x="T6" y="T7"/>
                </a:cxn>
                <a:cxn ang="0">
                  <a:pos x="T8" y="T9"/>
                </a:cxn>
              </a:cxnLst>
              <a:rect l="0" t="0" r="r" b="b"/>
              <a:pathLst>
                <a:path w="12" h="9">
                  <a:moveTo>
                    <a:pt x="1" y="9"/>
                  </a:moveTo>
                  <a:cubicBezTo>
                    <a:pt x="0" y="6"/>
                    <a:pt x="0" y="6"/>
                    <a:pt x="0" y="6"/>
                  </a:cubicBezTo>
                  <a:cubicBezTo>
                    <a:pt x="3" y="4"/>
                    <a:pt x="7" y="2"/>
                    <a:pt x="10" y="0"/>
                  </a:cubicBezTo>
                  <a:cubicBezTo>
                    <a:pt x="12" y="4"/>
                    <a:pt x="12" y="4"/>
                    <a:pt x="12" y="4"/>
                  </a:cubicBezTo>
                  <a:cubicBezTo>
                    <a:pt x="9" y="6"/>
                    <a:pt x="5" y="8"/>
                    <a:pt x="1" y="9"/>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29" name="Freeform 86"/>
            <p:cNvSpPr>
              <a:spLocks/>
            </p:cNvSpPr>
            <p:nvPr/>
          </p:nvSpPr>
          <p:spPr bwMode="auto">
            <a:xfrm>
              <a:off x="6276700" y="4046086"/>
              <a:ext cx="47313" cy="37524"/>
            </a:xfrm>
            <a:custGeom>
              <a:avLst/>
              <a:gdLst>
                <a:gd name="T0" fmla="*/ 10 w 12"/>
                <a:gd name="T1" fmla="*/ 10 h 10"/>
                <a:gd name="T2" fmla="*/ 0 w 12"/>
                <a:gd name="T3" fmla="*/ 3 h 10"/>
                <a:gd name="T4" fmla="*/ 2 w 12"/>
                <a:gd name="T5" fmla="*/ 0 h 10"/>
                <a:gd name="T6" fmla="*/ 12 w 12"/>
                <a:gd name="T7" fmla="*/ 6 h 10"/>
                <a:gd name="T8" fmla="*/ 10 w 12"/>
                <a:gd name="T9" fmla="*/ 10 h 10"/>
              </a:gdLst>
              <a:ahLst/>
              <a:cxnLst>
                <a:cxn ang="0">
                  <a:pos x="T0" y="T1"/>
                </a:cxn>
                <a:cxn ang="0">
                  <a:pos x="T2" y="T3"/>
                </a:cxn>
                <a:cxn ang="0">
                  <a:pos x="T4" y="T5"/>
                </a:cxn>
                <a:cxn ang="0">
                  <a:pos x="T6" y="T7"/>
                </a:cxn>
                <a:cxn ang="0">
                  <a:pos x="T8" y="T9"/>
                </a:cxn>
              </a:cxnLst>
              <a:rect l="0" t="0" r="r" b="b"/>
              <a:pathLst>
                <a:path w="12" h="10">
                  <a:moveTo>
                    <a:pt x="10" y="10"/>
                  </a:moveTo>
                  <a:cubicBezTo>
                    <a:pt x="7" y="7"/>
                    <a:pt x="3" y="5"/>
                    <a:pt x="0" y="3"/>
                  </a:cubicBezTo>
                  <a:cubicBezTo>
                    <a:pt x="2" y="0"/>
                    <a:pt x="2" y="0"/>
                    <a:pt x="2" y="0"/>
                  </a:cubicBezTo>
                  <a:cubicBezTo>
                    <a:pt x="5" y="2"/>
                    <a:pt x="9" y="4"/>
                    <a:pt x="12" y="6"/>
                  </a:cubicBezTo>
                  <a:lnTo>
                    <a:pt x="10" y="10"/>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0" name="Freeform 87"/>
            <p:cNvSpPr>
              <a:spLocks/>
            </p:cNvSpPr>
            <p:nvPr/>
          </p:nvSpPr>
          <p:spPr bwMode="auto">
            <a:xfrm>
              <a:off x="6790618" y="4021614"/>
              <a:ext cx="45682" cy="39156"/>
            </a:xfrm>
            <a:custGeom>
              <a:avLst/>
              <a:gdLst>
                <a:gd name="T0" fmla="*/ 2 w 12"/>
                <a:gd name="T1" fmla="*/ 10 h 10"/>
                <a:gd name="T2" fmla="*/ 0 w 12"/>
                <a:gd name="T3" fmla="*/ 7 h 10"/>
                <a:gd name="T4" fmla="*/ 9 w 12"/>
                <a:gd name="T5" fmla="*/ 0 h 10"/>
                <a:gd name="T6" fmla="*/ 12 w 12"/>
                <a:gd name="T7" fmla="*/ 3 h 10"/>
                <a:gd name="T8" fmla="*/ 2 w 12"/>
                <a:gd name="T9" fmla="*/ 10 h 10"/>
              </a:gdLst>
              <a:ahLst/>
              <a:cxnLst>
                <a:cxn ang="0">
                  <a:pos x="T0" y="T1"/>
                </a:cxn>
                <a:cxn ang="0">
                  <a:pos x="T2" y="T3"/>
                </a:cxn>
                <a:cxn ang="0">
                  <a:pos x="T4" y="T5"/>
                </a:cxn>
                <a:cxn ang="0">
                  <a:pos x="T6" y="T7"/>
                </a:cxn>
                <a:cxn ang="0">
                  <a:pos x="T8" y="T9"/>
                </a:cxn>
              </a:cxnLst>
              <a:rect l="0" t="0" r="r" b="b"/>
              <a:pathLst>
                <a:path w="12" h="10">
                  <a:moveTo>
                    <a:pt x="2" y="10"/>
                  </a:moveTo>
                  <a:cubicBezTo>
                    <a:pt x="0" y="7"/>
                    <a:pt x="0" y="7"/>
                    <a:pt x="0" y="7"/>
                  </a:cubicBezTo>
                  <a:cubicBezTo>
                    <a:pt x="3" y="5"/>
                    <a:pt x="6" y="2"/>
                    <a:pt x="9" y="0"/>
                  </a:cubicBezTo>
                  <a:cubicBezTo>
                    <a:pt x="12" y="3"/>
                    <a:pt x="12" y="3"/>
                    <a:pt x="12" y="3"/>
                  </a:cubicBezTo>
                  <a:cubicBezTo>
                    <a:pt x="9" y="5"/>
                    <a:pt x="5" y="8"/>
                    <a:pt x="2" y="10"/>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1" name="Freeform 88"/>
            <p:cNvSpPr>
              <a:spLocks/>
            </p:cNvSpPr>
            <p:nvPr/>
          </p:nvSpPr>
          <p:spPr bwMode="auto">
            <a:xfrm>
              <a:off x="6216335" y="3993879"/>
              <a:ext cx="45682" cy="44050"/>
            </a:xfrm>
            <a:custGeom>
              <a:avLst/>
              <a:gdLst>
                <a:gd name="T0" fmla="*/ 9 w 12"/>
                <a:gd name="T1" fmla="*/ 11 h 11"/>
                <a:gd name="T2" fmla="*/ 3 w 12"/>
                <a:gd name="T3" fmla="*/ 5 h 11"/>
                <a:gd name="T4" fmla="*/ 1 w 12"/>
                <a:gd name="T5" fmla="*/ 4 h 11"/>
                <a:gd name="T6" fmla="*/ 0 w 12"/>
                <a:gd name="T7" fmla="*/ 3 h 11"/>
                <a:gd name="T8" fmla="*/ 3 w 12"/>
                <a:gd name="T9" fmla="*/ 0 h 11"/>
                <a:gd name="T10" fmla="*/ 4 w 12"/>
                <a:gd name="T11" fmla="*/ 1 h 11"/>
                <a:gd name="T12" fmla="*/ 6 w 12"/>
                <a:gd name="T13" fmla="*/ 2 h 11"/>
                <a:gd name="T14" fmla="*/ 12 w 12"/>
                <a:gd name="T15" fmla="*/ 8 h 11"/>
                <a:gd name="T16" fmla="*/ 9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1"/>
                  </a:moveTo>
                  <a:cubicBezTo>
                    <a:pt x="7" y="9"/>
                    <a:pt x="5" y="7"/>
                    <a:pt x="3" y="5"/>
                  </a:cubicBezTo>
                  <a:cubicBezTo>
                    <a:pt x="2" y="5"/>
                    <a:pt x="2" y="4"/>
                    <a:pt x="1" y="4"/>
                  </a:cubicBezTo>
                  <a:cubicBezTo>
                    <a:pt x="1" y="3"/>
                    <a:pt x="1" y="3"/>
                    <a:pt x="0" y="3"/>
                  </a:cubicBezTo>
                  <a:cubicBezTo>
                    <a:pt x="3" y="0"/>
                    <a:pt x="3" y="0"/>
                    <a:pt x="3" y="0"/>
                  </a:cubicBezTo>
                  <a:cubicBezTo>
                    <a:pt x="3" y="0"/>
                    <a:pt x="4" y="0"/>
                    <a:pt x="4" y="1"/>
                  </a:cubicBezTo>
                  <a:cubicBezTo>
                    <a:pt x="5" y="1"/>
                    <a:pt x="5" y="2"/>
                    <a:pt x="6" y="2"/>
                  </a:cubicBezTo>
                  <a:cubicBezTo>
                    <a:pt x="8" y="4"/>
                    <a:pt x="10" y="6"/>
                    <a:pt x="12" y="8"/>
                  </a:cubicBezTo>
                  <a:lnTo>
                    <a:pt x="9" y="11"/>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2" name="Freeform 89"/>
            <p:cNvSpPr>
              <a:spLocks/>
            </p:cNvSpPr>
            <p:nvPr/>
          </p:nvSpPr>
          <p:spPr bwMode="auto">
            <a:xfrm>
              <a:off x="6849352" y="3967775"/>
              <a:ext cx="42419" cy="42419"/>
            </a:xfrm>
            <a:custGeom>
              <a:avLst/>
              <a:gdLst>
                <a:gd name="T0" fmla="*/ 3 w 11"/>
                <a:gd name="T1" fmla="*/ 11 h 11"/>
                <a:gd name="T2" fmla="*/ 0 w 11"/>
                <a:gd name="T3" fmla="*/ 8 h 11"/>
                <a:gd name="T4" fmla="*/ 8 w 11"/>
                <a:gd name="T5" fmla="*/ 0 h 11"/>
                <a:gd name="T6" fmla="*/ 11 w 11"/>
                <a:gd name="T7" fmla="*/ 2 h 11"/>
                <a:gd name="T8" fmla="*/ 3 w 11"/>
                <a:gd name="T9" fmla="*/ 11 h 11"/>
              </a:gdLst>
              <a:ahLst/>
              <a:cxnLst>
                <a:cxn ang="0">
                  <a:pos x="T0" y="T1"/>
                </a:cxn>
                <a:cxn ang="0">
                  <a:pos x="T2" y="T3"/>
                </a:cxn>
                <a:cxn ang="0">
                  <a:pos x="T4" y="T5"/>
                </a:cxn>
                <a:cxn ang="0">
                  <a:pos x="T6" y="T7"/>
                </a:cxn>
                <a:cxn ang="0">
                  <a:pos x="T8" y="T9"/>
                </a:cxn>
              </a:cxnLst>
              <a:rect l="0" t="0" r="r" b="b"/>
              <a:pathLst>
                <a:path w="11" h="11">
                  <a:moveTo>
                    <a:pt x="3" y="11"/>
                  </a:moveTo>
                  <a:cubicBezTo>
                    <a:pt x="0" y="8"/>
                    <a:pt x="0" y="8"/>
                    <a:pt x="0" y="8"/>
                  </a:cubicBezTo>
                  <a:cubicBezTo>
                    <a:pt x="3" y="6"/>
                    <a:pt x="5" y="3"/>
                    <a:pt x="8" y="0"/>
                  </a:cubicBezTo>
                  <a:cubicBezTo>
                    <a:pt x="11" y="2"/>
                    <a:pt x="11" y="2"/>
                    <a:pt x="11" y="2"/>
                  </a:cubicBezTo>
                  <a:cubicBezTo>
                    <a:pt x="8" y="5"/>
                    <a:pt x="6" y="8"/>
                    <a:pt x="3" y="11"/>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3" name="Freeform 90"/>
            <p:cNvSpPr>
              <a:spLocks/>
            </p:cNvSpPr>
            <p:nvPr/>
          </p:nvSpPr>
          <p:spPr bwMode="auto">
            <a:xfrm>
              <a:off x="6154339" y="3951460"/>
              <a:ext cx="50576" cy="35893"/>
            </a:xfrm>
            <a:custGeom>
              <a:avLst/>
              <a:gdLst>
                <a:gd name="T0" fmla="*/ 10 w 13"/>
                <a:gd name="T1" fmla="*/ 9 h 9"/>
                <a:gd name="T2" fmla="*/ 0 w 13"/>
                <a:gd name="T3" fmla="*/ 4 h 9"/>
                <a:gd name="T4" fmla="*/ 2 w 13"/>
                <a:gd name="T5" fmla="*/ 0 h 9"/>
                <a:gd name="T6" fmla="*/ 13 w 13"/>
                <a:gd name="T7" fmla="*/ 6 h 9"/>
                <a:gd name="T8" fmla="*/ 10 w 13"/>
                <a:gd name="T9" fmla="*/ 9 h 9"/>
              </a:gdLst>
              <a:ahLst/>
              <a:cxnLst>
                <a:cxn ang="0">
                  <a:pos x="T0" y="T1"/>
                </a:cxn>
                <a:cxn ang="0">
                  <a:pos x="T2" y="T3"/>
                </a:cxn>
                <a:cxn ang="0">
                  <a:pos x="T4" y="T5"/>
                </a:cxn>
                <a:cxn ang="0">
                  <a:pos x="T6" y="T7"/>
                </a:cxn>
                <a:cxn ang="0">
                  <a:pos x="T8" y="T9"/>
                </a:cxn>
              </a:cxnLst>
              <a:rect l="0" t="0" r="r" b="b"/>
              <a:pathLst>
                <a:path w="13" h="9">
                  <a:moveTo>
                    <a:pt x="10" y="9"/>
                  </a:moveTo>
                  <a:cubicBezTo>
                    <a:pt x="7" y="7"/>
                    <a:pt x="4" y="5"/>
                    <a:pt x="0" y="4"/>
                  </a:cubicBezTo>
                  <a:cubicBezTo>
                    <a:pt x="2" y="0"/>
                    <a:pt x="2" y="0"/>
                    <a:pt x="2" y="0"/>
                  </a:cubicBezTo>
                  <a:cubicBezTo>
                    <a:pt x="6" y="2"/>
                    <a:pt x="9" y="4"/>
                    <a:pt x="13" y="6"/>
                  </a:cubicBezTo>
                  <a:lnTo>
                    <a:pt x="10" y="9"/>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4" name="Freeform 91"/>
            <p:cNvSpPr>
              <a:spLocks/>
            </p:cNvSpPr>
            <p:nvPr/>
          </p:nvSpPr>
          <p:spPr bwMode="auto">
            <a:xfrm>
              <a:off x="6080922" y="3923725"/>
              <a:ext cx="50576" cy="30998"/>
            </a:xfrm>
            <a:custGeom>
              <a:avLst/>
              <a:gdLst>
                <a:gd name="T0" fmla="*/ 12 w 13"/>
                <a:gd name="T1" fmla="*/ 8 h 8"/>
                <a:gd name="T2" fmla="*/ 0 w 13"/>
                <a:gd name="T3" fmla="*/ 4 h 8"/>
                <a:gd name="T4" fmla="*/ 1 w 13"/>
                <a:gd name="T5" fmla="*/ 0 h 8"/>
                <a:gd name="T6" fmla="*/ 13 w 13"/>
                <a:gd name="T7" fmla="*/ 4 h 8"/>
                <a:gd name="T8" fmla="*/ 12 w 13"/>
                <a:gd name="T9" fmla="*/ 8 h 8"/>
              </a:gdLst>
              <a:ahLst/>
              <a:cxnLst>
                <a:cxn ang="0">
                  <a:pos x="T0" y="T1"/>
                </a:cxn>
                <a:cxn ang="0">
                  <a:pos x="T2" y="T3"/>
                </a:cxn>
                <a:cxn ang="0">
                  <a:pos x="T4" y="T5"/>
                </a:cxn>
                <a:cxn ang="0">
                  <a:pos x="T6" y="T7"/>
                </a:cxn>
                <a:cxn ang="0">
                  <a:pos x="T8" y="T9"/>
                </a:cxn>
              </a:cxnLst>
              <a:rect l="0" t="0" r="r" b="b"/>
              <a:pathLst>
                <a:path w="13" h="8">
                  <a:moveTo>
                    <a:pt x="12" y="8"/>
                  </a:moveTo>
                  <a:cubicBezTo>
                    <a:pt x="8" y="6"/>
                    <a:pt x="4" y="5"/>
                    <a:pt x="0" y="4"/>
                  </a:cubicBezTo>
                  <a:cubicBezTo>
                    <a:pt x="1" y="0"/>
                    <a:pt x="1" y="0"/>
                    <a:pt x="1" y="0"/>
                  </a:cubicBezTo>
                  <a:cubicBezTo>
                    <a:pt x="6" y="1"/>
                    <a:pt x="9" y="3"/>
                    <a:pt x="13" y="4"/>
                  </a:cubicBezTo>
                  <a:lnTo>
                    <a:pt x="12" y="8"/>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5" name="Freeform 92"/>
            <p:cNvSpPr>
              <a:spLocks/>
            </p:cNvSpPr>
            <p:nvPr/>
          </p:nvSpPr>
          <p:spPr bwMode="auto">
            <a:xfrm>
              <a:off x="6898296" y="3904147"/>
              <a:ext cx="39156" cy="47313"/>
            </a:xfrm>
            <a:custGeom>
              <a:avLst/>
              <a:gdLst>
                <a:gd name="T0" fmla="*/ 3 w 10"/>
                <a:gd name="T1" fmla="*/ 12 h 12"/>
                <a:gd name="T2" fmla="*/ 0 w 10"/>
                <a:gd name="T3" fmla="*/ 9 h 12"/>
                <a:gd name="T4" fmla="*/ 6 w 10"/>
                <a:gd name="T5" fmla="*/ 0 h 12"/>
                <a:gd name="T6" fmla="*/ 10 w 10"/>
                <a:gd name="T7" fmla="*/ 2 h 12"/>
                <a:gd name="T8" fmla="*/ 3 w 10"/>
                <a:gd name="T9" fmla="*/ 12 h 12"/>
              </a:gdLst>
              <a:ahLst/>
              <a:cxnLst>
                <a:cxn ang="0">
                  <a:pos x="T0" y="T1"/>
                </a:cxn>
                <a:cxn ang="0">
                  <a:pos x="T2" y="T3"/>
                </a:cxn>
                <a:cxn ang="0">
                  <a:pos x="T4" y="T5"/>
                </a:cxn>
                <a:cxn ang="0">
                  <a:pos x="T6" y="T7"/>
                </a:cxn>
                <a:cxn ang="0">
                  <a:pos x="T8" y="T9"/>
                </a:cxn>
              </a:cxnLst>
              <a:rect l="0" t="0" r="r" b="b"/>
              <a:pathLst>
                <a:path w="10" h="12">
                  <a:moveTo>
                    <a:pt x="3" y="12"/>
                  </a:moveTo>
                  <a:cubicBezTo>
                    <a:pt x="0" y="9"/>
                    <a:pt x="0" y="9"/>
                    <a:pt x="0" y="9"/>
                  </a:cubicBezTo>
                  <a:cubicBezTo>
                    <a:pt x="2" y="6"/>
                    <a:pt x="4" y="3"/>
                    <a:pt x="6" y="0"/>
                  </a:cubicBezTo>
                  <a:cubicBezTo>
                    <a:pt x="10" y="2"/>
                    <a:pt x="10" y="2"/>
                    <a:pt x="10" y="2"/>
                  </a:cubicBezTo>
                  <a:cubicBezTo>
                    <a:pt x="8" y="5"/>
                    <a:pt x="5" y="9"/>
                    <a:pt x="3" y="12"/>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6" name="Freeform 93"/>
            <p:cNvSpPr>
              <a:spLocks/>
            </p:cNvSpPr>
            <p:nvPr/>
          </p:nvSpPr>
          <p:spPr bwMode="auto">
            <a:xfrm>
              <a:off x="6007505" y="3912305"/>
              <a:ext cx="50576" cy="19578"/>
            </a:xfrm>
            <a:custGeom>
              <a:avLst/>
              <a:gdLst>
                <a:gd name="T0" fmla="*/ 12 w 13"/>
                <a:gd name="T1" fmla="*/ 5 h 5"/>
                <a:gd name="T2" fmla="*/ 0 w 13"/>
                <a:gd name="T3" fmla="*/ 4 h 5"/>
                <a:gd name="T4" fmla="*/ 1 w 13"/>
                <a:gd name="T5" fmla="*/ 0 h 5"/>
                <a:gd name="T6" fmla="*/ 13 w 13"/>
                <a:gd name="T7" fmla="*/ 2 h 5"/>
                <a:gd name="T8" fmla="*/ 12 w 13"/>
                <a:gd name="T9" fmla="*/ 5 h 5"/>
              </a:gdLst>
              <a:ahLst/>
              <a:cxnLst>
                <a:cxn ang="0">
                  <a:pos x="T0" y="T1"/>
                </a:cxn>
                <a:cxn ang="0">
                  <a:pos x="T2" y="T3"/>
                </a:cxn>
                <a:cxn ang="0">
                  <a:pos x="T4" y="T5"/>
                </a:cxn>
                <a:cxn ang="0">
                  <a:pos x="T6" y="T7"/>
                </a:cxn>
                <a:cxn ang="0">
                  <a:pos x="T8" y="T9"/>
                </a:cxn>
              </a:cxnLst>
              <a:rect l="0" t="0" r="r" b="b"/>
              <a:pathLst>
                <a:path w="13" h="5">
                  <a:moveTo>
                    <a:pt x="12" y="5"/>
                  </a:moveTo>
                  <a:cubicBezTo>
                    <a:pt x="8" y="5"/>
                    <a:pt x="4" y="4"/>
                    <a:pt x="0" y="4"/>
                  </a:cubicBezTo>
                  <a:cubicBezTo>
                    <a:pt x="1" y="0"/>
                    <a:pt x="1" y="0"/>
                    <a:pt x="1" y="0"/>
                  </a:cubicBezTo>
                  <a:cubicBezTo>
                    <a:pt x="5" y="0"/>
                    <a:pt x="9" y="1"/>
                    <a:pt x="13" y="2"/>
                  </a:cubicBezTo>
                  <a:lnTo>
                    <a:pt x="12" y="5"/>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7" name="Freeform 94"/>
            <p:cNvSpPr>
              <a:spLocks/>
            </p:cNvSpPr>
            <p:nvPr/>
          </p:nvSpPr>
          <p:spPr bwMode="auto">
            <a:xfrm>
              <a:off x="5930825" y="3904147"/>
              <a:ext cx="48945" cy="19578"/>
            </a:xfrm>
            <a:custGeom>
              <a:avLst/>
              <a:gdLst>
                <a:gd name="T0" fmla="*/ 0 w 13"/>
                <a:gd name="T1" fmla="*/ 0 h 5"/>
                <a:gd name="T2" fmla="*/ 13 w 13"/>
                <a:gd name="T3" fmla="*/ 1 h 5"/>
                <a:gd name="T4" fmla="*/ 12 w 13"/>
                <a:gd name="T5" fmla="*/ 5 h 5"/>
                <a:gd name="T6" fmla="*/ 0 w 13"/>
                <a:gd name="T7" fmla="*/ 4 h 5"/>
              </a:gdLst>
              <a:ahLst/>
              <a:cxnLst>
                <a:cxn ang="0">
                  <a:pos x="T0" y="T1"/>
                </a:cxn>
                <a:cxn ang="0">
                  <a:pos x="T2" y="T3"/>
                </a:cxn>
                <a:cxn ang="0">
                  <a:pos x="T4" y="T5"/>
                </a:cxn>
                <a:cxn ang="0">
                  <a:pos x="T6" y="T7"/>
                </a:cxn>
              </a:cxnLst>
              <a:rect l="0" t="0" r="r" b="b"/>
              <a:pathLst>
                <a:path w="13" h="5">
                  <a:moveTo>
                    <a:pt x="0" y="0"/>
                  </a:moveTo>
                  <a:cubicBezTo>
                    <a:pt x="5" y="0"/>
                    <a:pt x="9" y="0"/>
                    <a:pt x="13" y="1"/>
                  </a:cubicBezTo>
                  <a:cubicBezTo>
                    <a:pt x="12" y="5"/>
                    <a:pt x="12" y="5"/>
                    <a:pt x="12" y="5"/>
                  </a:cubicBezTo>
                  <a:cubicBezTo>
                    <a:pt x="8" y="4"/>
                    <a:pt x="4" y="4"/>
                    <a:pt x="0" y="4"/>
                  </a:cubicBezTo>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8" name="Freeform 95"/>
            <p:cNvSpPr>
              <a:spLocks/>
            </p:cNvSpPr>
            <p:nvPr/>
          </p:nvSpPr>
          <p:spPr bwMode="auto">
            <a:xfrm>
              <a:off x="6937452" y="3833993"/>
              <a:ext cx="30998" cy="47313"/>
            </a:xfrm>
            <a:custGeom>
              <a:avLst/>
              <a:gdLst>
                <a:gd name="T0" fmla="*/ 3 w 8"/>
                <a:gd name="T1" fmla="*/ 12 h 12"/>
                <a:gd name="T2" fmla="*/ 0 w 8"/>
                <a:gd name="T3" fmla="*/ 11 h 12"/>
                <a:gd name="T4" fmla="*/ 4 w 8"/>
                <a:gd name="T5" fmla="*/ 0 h 12"/>
                <a:gd name="T6" fmla="*/ 8 w 8"/>
                <a:gd name="T7" fmla="*/ 1 h 12"/>
                <a:gd name="T8" fmla="*/ 3 w 8"/>
                <a:gd name="T9" fmla="*/ 12 h 12"/>
              </a:gdLst>
              <a:ahLst/>
              <a:cxnLst>
                <a:cxn ang="0">
                  <a:pos x="T0" y="T1"/>
                </a:cxn>
                <a:cxn ang="0">
                  <a:pos x="T2" y="T3"/>
                </a:cxn>
                <a:cxn ang="0">
                  <a:pos x="T4" y="T5"/>
                </a:cxn>
                <a:cxn ang="0">
                  <a:pos x="T6" y="T7"/>
                </a:cxn>
                <a:cxn ang="0">
                  <a:pos x="T8" y="T9"/>
                </a:cxn>
              </a:cxnLst>
              <a:rect l="0" t="0" r="r" b="b"/>
              <a:pathLst>
                <a:path w="8" h="12">
                  <a:moveTo>
                    <a:pt x="3" y="12"/>
                  </a:moveTo>
                  <a:cubicBezTo>
                    <a:pt x="0" y="11"/>
                    <a:pt x="0" y="11"/>
                    <a:pt x="0" y="11"/>
                  </a:cubicBezTo>
                  <a:cubicBezTo>
                    <a:pt x="1" y="7"/>
                    <a:pt x="3" y="3"/>
                    <a:pt x="4" y="0"/>
                  </a:cubicBezTo>
                  <a:cubicBezTo>
                    <a:pt x="8" y="1"/>
                    <a:pt x="8" y="1"/>
                    <a:pt x="8" y="1"/>
                  </a:cubicBezTo>
                  <a:cubicBezTo>
                    <a:pt x="7" y="5"/>
                    <a:pt x="5" y="9"/>
                    <a:pt x="3" y="12"/>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39" name="Freeform 96"/>
            <p:cNvSpPr>
              <a:spLocks/>
            </p:cNvSpPr>
            <p:nvPr/>
          </p:nvSpPr>
          <p:spPr bwMode="auto">
            <a:xfrm>
              <a:off x="6963556" y="3760576"/>
              <a:ext cx="24472" cy="47313"/>
            </a:xfrm>
            <a:custGeom>
              <a:avLst/>
              <a:gdLst>
                <a:gd name="T0" fmla="*/ 4 w 6"/>
                <a:gd name="T1" fmla="*/ 12 h 12"/>
                <a:gd name="T2" fmla="*/ 0 w 6"/>
                <a:gd name="T3" fmla="*/ 11 h 12"/>
                <a:gd name="T4" fmla="*/ 2 w 6"/>
                <a:gd name="T5" fmla="*/ 0 h 12"/>
                <a:gd name="T6" fmla="*/ 6 w 6"/>
                <a:gd name="T7" fmla="*/ 0 h 12"/>
                <a:gd name="T8" fmla="*/ 4 w 6"/>
                <a:gd name="T9" fmla="*/ 12 h 12"/>
              </a:gdLst>
              <a:ahLst/>
              <a:cxnLst>
                <a:cxn ang="0">
                  <a:pos x="T0" y="T1"/>
                </a:cxn>
                <a:cxn ang="0">
                  <a:pos x="T2" y="T3"/>
                </a:cxn>
                <a:cxn ang="0">
                  <a:pos x="T4" y="T5"/>
                </a:cxn>
                <a:cxn ang="0">
                  <a:pos x="T6" y="T7"/>
                </a:cxn>
                <a:cxn ang="0">
                  <a:pos x="T8" y="T9"/>
                </a:cxn>
              </a:cxnLst>
              <a:rect l="0" t="0" r="r" b="b"/>
              <a:pathLst>
                <a:path w="6" h="12">
                  <a:moveTo>
                    <a:pt x="4" y="12"/>
                  </a:moveTo>
                  <a:cubicBezTo>
                    <a:pt x="0" y="11"/>
                    <a:pt x="0" y="11"/>
                    <a:pt x="0" y="11"/>
                  </a:cubicBezTo>
                  <a:cubicBezTo>
                    <a:pt x="1" y="7"/>
                    <a:pt x="2" y="4"/>
                    <a:pt x="2" y="0"/>
                  </a:cubicBezTo>
                  <a:cubicBezTo>
                    <a:pt x="6" y="0"/>
                    <a:pt x="6" y="0"/>
                    <a:pt x="6" y="0"/>
                  </a:cubicBezTo>
                  <a:cubicBezTo>
                    <a:pt x="6" y="4"/>
                    <a:pt x="5" y="8"/>
                    <a:pt x="4" y="12"/>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0" name="Freeform 97"/>
            <p:cNvSpPr>
              <a:spLocks/>
            </p:cNvSpPr>
            <p:nvPr/>
          </p:nvSpPr>
          <p:spPr bwMode="auto">
            <a:xfrm>
              <a:off x="6976608" y="3682265"/>
              <a:ext cx="17946" cy="47313"/>
            </a:xfrm>
            <a:custGeom>
              <a:avLst/>
              <a:gdLst>
                <a:gd name="T0" fmla="*/ 4 w 5"/>
                <a:gd name="T1" fmla="*/ 12 h 12"/>
                <a:gd name="T2" fmla="*/ 0 w 5"/>
                <a:gd name="T3" fmla="*/ 12 h 12"/>
                <a:gd name="T4" fmla="*/ 1 w 5"/>
                <a:gd name="T5" fmla="*/ 0 h 12"/>
                <a:gd name="T6" fmla="*/ 5 w 5"/>
                <a:gd name="T7" fmla="*/ 0 h 12"/>
                <a:gd name="T8" fmla="*/ 5 w 5"/>
                <a:gd name="T9" fmla="*/ 0 h 12"/>
                <a:gd name="T10" fmla="*/ 4 w 5"/>
                <a:gd name="T11" fmla="*/ 12 h 12"/>
              </a:gdLst>
              <a:ahLst/>
              <a:cxnLst>
                <a:cxn ang="0">
                  <a:pos x="T0" y="T1"/>
                </a:cxn>
                <a:cxn ang="0">
                  <a:pos x="T2" y="T3"/>
                </a:cxn>
                <a:cxn ang="0">
                  <a:pos x="T4" y="T5"/>
                </a:cxn>
                <a:cxn ang="0">
                  <a:pos x="T6" y="T7"/>
                </a:cxn>
                <a:cxn ang="0">
                  <a:pos x="T8" y="T9"/>
                </a:cxn>
                <a:cxn ang="0">
                  <a:pos x="T10" y="T11"/>
                </a:cxn>
              </a:cxnLst>
              <a:rect l="0" t="0" r="r" b="b"/>
              <a:pathLst>
                <a:path w="5" h="12">
                  <a:moveTo>
                    <a:pt x="4" y="12"/>
                  </a:moveTo>
                  <a:cubicBezTo>
                    <a:pt x="0" y="12"/>
                    <a:pt x="0" y="12"/>
                    <a:pt x="0" y="12"/>
                  </a:cubicBezTo>
                  <a:cubicBezTo>
                    <a:pt x="1" y="8"/>
                    <a:pt x="1" y="4"/>
                    <a:pt x="1" y="0"/>
                  </a:cubicBezTo>
                  <a:cubicBezTo>
                    <a:pt x="5" y="0"/>
                    <a:pt x="5" y="0"/>
                    <a:pt x="5" y="0"/>
                  </a:cubicBezTo>
                  <a:cubicBezTo>
                    <a:pt x="5" y="0"/>
                    <a:pt x="5" y="0"/>
                    <a:pt x="5" y="0"/>
                  </a:cubicBezTo>
                  <a:cubicBezTo>
                    <a:pt x="5" y="4"/>
                    <a:pt x="5" y="8"/>
                    <a:pt x="4" y="12"/>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1" name="Freeform 98"/>
            <p:cNvSpPr>
              <a:spLocks/>
            </p:cNvSpPr>
            <p:nvPr/>
          </p:nvSpPr>
          <p:spPr bwMode="auto">
            <a:xfrm>
              <a:off x="6971713" y="3603954"/>
              <a:ext cx="22841" cy="47313"/>
            </a:xfrm>
            <a:custGeom>
              <a:avLst/>
              <a:gdLst>
                <a:gd name="T0" fmla="*/ 2 w 6"/>
                <a:gd name="T1" fmla="*/ 12 h 12"/>
                <a:gd name="T2" fmla="*/ 0 w 6"/>
                <a:gd name="T3" fmla="*/ 1 h 12"/>
                <a:gd name="T4" fmla="*/ 4 w 6"/>
                <a:gd name="T5" fmla="*/ 0 h 12"/>
                <a:gd name="T6" fmla="*/ 6 w 6"/>
                <a:gd name="T7" fmla="*/ 12 h 12"/>
                <a:gd name="T8" fmla="*/ 2 w 6"/>
                <a:gd name="T9" fmla="*/ 12 h 12"/>
              </a:gdLst>
              <a:ahLst/>
              <a:cxnLst>
                <a:cxn ang="0">
                  <a:pos x="T0" y="T1"/>
                </a:cxn>
                <a:cxn ang="0">
                  <a:pos x="T2" y="T3"/>
                </a:cxn>
                <a:cxn ang="0">
                  <a:pos x="T4" y="T5"/>
                </a:cxn>
                <a:cxn ang="0">
                  <a:pos x="T6" y="T7"/>
                </a:cxn>
                <a:cxn ang="0">
                  <a:pos x="T8" y="T9"/>
                </a:cxn>
              </a:cxnLst>
              <a:rect l="0" t="0" r="r" b="b"/>
              <a:pathLst>
                <a:path w="6" h="12">
                  <a:moveTo>
                    <a:pt x="2" y="12"/>
                  </a:moveTo>
                  <a:cubicBezTo>
                    <a:pt x="1" y="8"/>
                    <a:pt x="1" y="5"/>
                    <a:pt x="0" y="1"/>
                  </a:cubicBezTo>
                  <a:cubicBezTo>
                    <a:pt x="4" y="0"/>
                    <a:pt x="4" y="0"/>
                    <a:pt x="4" y="0"/>
                  </a:cubicBezTo>
                  <a:cubicBezTo>
                    <a:pt x="5" y="4"/>
                    <a:pt x="5" y="8"/>
                    <a:pt x="6" y="12"/>
                  </a:cubicBezTo>
                  <a:lnTo>
                    <a:pt x="2" y="12"/>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2" name="Freeform 99"/>
            <p:cNvSpPr>
              <a:spLocks/>
            </p:cNvSpPr>
            <p:nvPr/>
          </p:nvSpPr>
          <p:spPr bwMode="auto">
            <a:xfrm>
              <a:off x="6952135" y="3525642"/>
              <a:ext cx="30998" cy="50576"/>
            </a:xfrm>
            <a:custGeom>
              <a:avLst/>
              <a:gdLst>
                <a:gd name="T0" fmla="*/ 4 w 8"/>
                <a:gd name="T1" fmla="*/ 13 h 13"/>
                <a:gd name="T2" fmla="*/ 0 w 8"/>
                <a:gd name="T3" fmla="*/ 2 h 13"/>
                <a:gd name="T4" fmla="*/ 4 w 8"/>
                <a:gd name="T5" fmla="*/ 0 h 13"/>
                <a:gd name="T6" fmla="*/ 8 w 8"/>
                <a:gd name="T7" fmla="*/ 12 h 13"/>
                <a:gd name="T8" fmla="*/ 4 w 8"/>
                <a:gd name="T9" fmla="*/ 13 h 13"/>
              </a:gdLst>
              <a:ahLst/>
              <a:cxnLst>
                <a:cxn ang="0">
                  <a:pos x="T0" y="T1"/>
                </a:cxn>
                <a:cxn ang="0">
                  <a:pos x="T2" y="T3"/>
                </a:cxn>
                <a:cxn ang="0">
                  <a:pos x="T4" y="T5"/>
                </a:cxn>
                <a:cxn ang="0">
                  <a:pos x="T6" y="T7"/>
                </a:cxn>
                <a:cxn ang="0">
                  <a:pos x="T8" y="T9"/>
                </a:cxn>
              </a:cxnLst>
              <a:rect l="0" t="0" r="r" b="b"/>
              <a:pathLst>
                <a:path w="8" h="13">
                  <a:moveTo>
                    <a:pt x="4" y="13"/>
                  </a:moveTo>
                  <a:cubicBezTo>
                    <a:pt x="3" y="9"/>
                    <a:pt x="2" y="5"/>
                    <a:pt x="0" y="2"/>
                  </a:cubicBezTo>
                  <a:cubicBezTo>
                    <a:pt x="4" y="0"/>
                    <a:pt x="4" y="0"/>
                    <a:pt x="4" y="0"/>
                  </a:cubicBezTo>
                  <a:cubicBezTo>
                    <a:pt x="5" y="4"/>
                    <a:pt x="7" y="8"/>
                    <a:pt x="8" y="12"/>
                  </a:cubicBezTo>
                  <a:lnTo>
                    <a:pt x="4" y="13"/>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3" name="Freeform 100"/>
            <p:cNvSpPr>
              <a:spLocks/>
            </p:cNvSpPr>
            <p:nvPr/>
          </p:nvSpPr>
          <p:spPr bwMode="auto">
            <a:xfrm>
              <a:off x="6921137" y="3455488"/>
              <a:ext cx="35893" cy="47313"/>
            </a:xfrm>
            <a:custGeom>
              <a:avLst/>
              <a:gdLst>
                <a:gd name="T0" fmla="*/ 5 w 9"/>
                <a:gd name="T1" fmla="*/ 12 h 12"/>
                <a:gd name="T2" fmla="*/ 0 w 9"/>
                <a:gd name="T3" fmla="*/ 2 h 12"/>
                <a:gd name="T4" fmla="*/ 3 w 9"/>
                <a:gd name="T5" fmla="*/ 0 h 12"/>
                <a:gd name="T6" fmla="*/ 9 w 9"/>
                <a:gd name="T7" fmla="*/ 11 h 12"/>
                <a:gd name="T8" fmla="*/ 5 w 9"/>
                <a:gd name="T9" fmla="*/ 12 h 12"/>
              </a:gdLst>
              <a:ahLst/>
              <a:cxnLst>
                <a:cxn ang="0">
                  <a:pos x="T0" y="T1"/>
                </a:cxn>
                <a:cxn ang="0">
                  <a:pos x="T2" y="T3"/>
                </a:cxn>
                <a:cxn ang="0">
                  <a:pos x="T4" y="T5"/>
                </a:cxn>
                <a:cxn ang="0">
                  <a:pos x="T6" y="T7"/>
                </a:cxn>
                <a:cxn ang="0">
                  <a:pos x="T8" y="T9"/>
                </a:cxn>
              </a:cxnLst>
              <a:rect l="0" t="0" r="r" b="b"/>
              <a:pathLst>
                <a:path w="9" h="12">
                  <a:moveTo>
                    <a:pt x="5" y="12"/>
                  </a:moveTo>
                  <a:cubicBezTo>
                    <a:pt x="4" y="9"/>
                    <a:pt x="2" y="5"/>
                    <a:pt x="0" y="2"/>
                  </a:cubicBezTo>
                  <a:cubicBezTo>
                    <a:pt x="3" y="0"/>
                    <a:pt x="3" y="0"/>
                    <a:pt x="3" y="0"/>
                  </a:cubicBezTo>
                  <a:cubicBezTo>
                    <a:pt x="5" y="3"/>
                    <a:pt x="7" y="7"/>
                    <a:pt x="9" y="11"/>
                  </a:cubicBezTo>
                  <a:lnTo>
                    <a:pt x="5" y="12"/>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4" name="Freeform 101"/>
            <p:cNvSpPr>
              <a:spLocks/>
            </p:cNvSpPr>
            <p:nvPr/>
          </p:nvSpPr>
          <p:spPr bwMode="auto">
            <a:xfrm>
              <a:off x="5984664" y="3435911"/>
              <a:ext cx="45682" cy="24472"/>
            </a:xfrm>
            <a:custGeom>
              <a:avLst/>
              <a:gdLst>
                <a:gd name="T0" fmla="*/ 0 w 12"/>
                <a:gd name="T1" fmla="*/ 6 h 6"/>
                <a:gd name="T2" fmla="*/ 0 w 12"/>
                <a:gd name="T3" fmla="*/ 2 h 6"/>
                <a:gd name="T4" fmla="*/ 11 w 12"/>
                <a:gd name="T5" fmla="*/ 0 h 6"/>
                <a:gd name="T6" fmla="*/ 12 w 12"/>
                <a:gd name="T7" fmla="*/ 4 h 6"/>
                <a:gd name="T8" fmla="*/ 0 w 12"/>
                <a:gd name="T9" fmla="*/ 6 h 6"/>
              </a:gdLst>
              <a:ahLst/>
              <a:cxnLst>
                <a:cxn ang="0">
                  <a:pos x="T0" y="T1"/>
                </a:cxn>
                <a:cxn ang="0">
                  <a:pos x="T2" y="T3"/>
                </a:cxn>
                <a:cxn ang="0">
                  <a:pos x="T4" y="T5"/>
                </a:cxn>
                <a:cxn ang="0">
                  <a:pos x="T6" y="T7"/>
                </a:cxn>
                <a:cxn ang="0">
                  <a:pos x="T8" y="T9"/>
                </a:cxn>
              </a:cxnLst>
              <a:rect l="0" t="0" r="r" b="b"/>
              <a:pathLst>
                <a:path w="12" h="6">
                  <a:moveTo>
                    <a:pt x="0" y="6"/>
                  </a:moveTo>
                  <a:cubicBezTo>
                    <a:pt x="0" y="2"/>
                    <a:pt x="0" y="2"/>
                    <a:pt x="0" y="2"/>
                  </a:cubicBezTo>
                  <a:cubicBezTo>
                    <a:pt x="4" y="2"/>
                    <a:pt x="8" y="1"/>
                    <a:pt x="11" y="0"/>
                  </a:cubicBezTo>
                  <a:cubicBezTo>
                    <a:pt x="12" y="4"/>
                    <a:pt x="12" y="4"/>
                    <a:pt x="12" y="4"/>
                  </a:cubicBezTo>
                  <a:cubicBezTo>
                    <a:pt x="8" y="5"/>
                    <a:pt x="4" y="6"/>
                    <a:pt x="0" y="6"/>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5" name="Freeform 102"/>
            <p:cNvSpPr>
              <a:spLocks/>
            </p:cNvSpPr>
            <p:nvPr/>
          </p:nvSpPr>
          <p:spPr bwMode="auto">
            <a:xfrm>
              <a:off x="6058081" y="3421227"/>
              <a:ext cx="48945" cy="26104"/>
            </a:xfrm>
            <a:custGeom>
              <a:avLst/>
              <a:gdLst>
                <a:gd name="T0" fmla="*/ 1 w 13"/>
                <a:gd name="T1" fmla="*/ 7 h 7"/>
                <a:gd name="T2" fmla="*/ 0 w 13"/>
                <a:gd name="T3" fmla="*/ 3 h 7"/>
                <a:gd name="T4" fmla="*/ 12 w 13"/>
                <a:gd name="T5" fmla="*/ 0 h 7"/>
                <a:gd name="T6" fmla="*/ 13 w 13"/>
                <a:gd name="T7" fmla="*/ 4 h 7"/>
                <a:gd name="T8" fmla="*/ 1 w 13"/>
                <a:gd name="T9" fmla="*/ 7 h 7"/>
              </a:gdLst>
              <a:ahLst/>
              <a:cxnLst>
                <a:cxn ang="0">
                  <a:pos x="T0" y="T1"/>
                </a:cxn>
                <a:cxn ang="0">
                  <a:pos x="T2" y="T3"/>
                </a:cxn>
                <a:cxn ang="0">
                  <a:pos x="T4" y="T5"/>
                </a:cxn>
                <a:cxn ang="0">
                  <a:pos x="T6" y="T7"/>
                </a:cxn>
                <a:cxn ang="0">
                  <a:pos x="T8" y="T9"/>
                </a:cxn>
              </a:cxnLst>
              <a:rect l="0" t="0" r="r" b="b"/>
              <a:pathLst>
                <a:path w="13" h="7">
                  <a:moveTo>
                    <a:pt x="1" y="7"/>
                  </a:moveTo>
                  <a:cubicBezTo>
                    <a:pt x="0" y="3"/>
                    <a:pt x="0" y="3"/>
                    <a:pt x="0" y="3"/>
                  </a:cubicBezTo>
                  <a:cubicBezTo>
                    <a:pt x="4" y="2"/>
                    <a:pt x="8" y="1"/>
                    <a:pt x="12" y="0"/>
                  </a:cubicBezTo>
                  <a:cubicBezTo>
                    <a:pt x="13" y="4"/>
                    <a:pt x="13" y="4"/>
                    <a:pt x="13" y="4"/>
                  </a:cubicBezTo>
                  <a:cubicBezTo>
                    <a:pt x="9" y="5"/>
                    <a:pt x="5" y="6"/>
                    <a:pt x="1" y="7"/>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6" name="Freeform 103"/>
            <p:cNvSpPr>
              <a:spLocks/>
            </p:cNvSpPr>
            <p:nvPr/>
          </p:nvSpPr>
          <p:spPr bwMode="auto">
            <a:xfrm>
              <a:off x="6878719" y="3390229"/>
              <a:ext cx="39156" cy="45682"/>
            </a:xfrm>
            <a:custGeom>
              <a:avLst/>
              <a:gdLst>
                <a:gd name="T0" fmla="*/ 7 w 10"/>
                <a:gd name="T1" fmla="*/ 12 h 12"/>
                <a:gd name="T2" fmla="*/ 0 w 10"/>
                <a:gd name="T3" fmla="*/ 3 h 12"/>
                <a:gd name="T4" fmla="*/ 3 w 10"/>
                <a:gd name="T5" fmla="*/ 0 h 12"/>
                <a:gd name="T6" fmla="*/ 10 w 10"/>
                <a:gd name="T7" fmla="*/ 10 h 12"/>
                <a:gd name="T8" fmla="*/ 7 w 10"/>
                <a:gd name="T9" fmla="*/ 12 h 12"/>
              </a:gdLst>
              <a:ahLst/>
              <a:cxnLst>
                <a:cxn ang="0">
                  <a:pos x="T0" y="T1"/>
                </a:cxn>
                <a:cxn ang="0">
                  <a:pos x="T2" y="T3"/>
                </a:cxn>
                <a:cxn ang="0">
                  <a:pos x="T4" y="T5"/>
                </a:cxn>
                <a:cxn ang="0">
                  <a:pos x="T6" y="T7"/>
                </a:cxn>
                <a:cxn ang="0">
                  <a:pos x="T8" y="T9"/>
                </a:cxn>
              </a:cxnLst>
              <a:rect l="0" t="0" r="r" b="b"/>
              <a:pathLst>
                <a:path w="10" h="12">
                  <a:moveTo>
                    <a:pt x="7" y="12"/>
                  </a:moveTo>
                  <a:cubicBezTo>
                    <a:pt x="5" y="9"/>
                    <a:pt x="2" y="6"/>
                    <a:pt x="0" y="3"/>
                  </a:cubicBezTo>
                  <a:cubicBezTo>
                    <a:pt x="3" y="0"/>
                    <a:pt x="3" y="0"/>
                    <a:pt x="3" y="0"/>
                  </a:cubicBezTo>
                  <a:cubicBezTo>
                    <a:pt x="5" y="3"/>
                    <a:pt x="8" y="7"/>
                    <a:pt x="10" y="10"/>
                  </a:cubicBezTo>
                  <a:lnTo>
                    <a:pt x="7" y="12"/>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7" name="Freeform 104"/>
            <p:cNvSpPr>
              <a:spLocks/>
            </p:cNvSpPr>
            <p:nvPr/>
          </p:nvSpPr>
          <p:spPr bwMode="auto">
            <a:xfrm>
              <a:off x="6131498" y="3393492"/>
              <a:ext cx="48945" cy="30998"/>
            </a:xfrm>
            <a:custGeom>
              <a:avLst/>
              <a:gdLst>
                <a:gd name="T0" fmla="*/ 2 w 13"/>
                <a:gd name="T1" fmla="*/ 8 h 8"/>
                <a:gd name="T2" fmla="*/ 0 w 13"/>
                <a:gd name="T3" fmla="*/ 5 h 8"/>
                <a:gd name="T4" fmla="*/ 11 w 13"/>
                <a:gd name="T5" fmla="*/ 0 h 8"/>
                <a:gd name="T6" fmla="*/ 13 w 13"/>
                <a:gd name="T7" fmla="*/ 3 h 8"/>
                <a:gd name="T8" fmla="*/ 2 w 13"/>
                <a:gd name="T9" fmla="*/ 8 h 8"/>
              </a:gdLst>
              <a:ahLst/>
              <a:cxnLst>
                <a:cxn ang="0">
                  <a:pos x="T0" y="T1"/>
                </a:cxn>
                <a:cxn ang="0">
                  <a:pos x="T2" y="T3"/>
                </a:cxn>
                <a:cxn ang="0">
                  <a:pos x="T4" y="T5"/>
                </a:cxn>
                <a:cxn ang="0">
                  <a:pos x="T6" y="T7"/>
                </a:cxn>
                <a:cxn ang="0">
                  <a:pos x="T8" y="T9"/>
                </a:cxn>
              </a:cxnLst>
              <a:rect l="0" t="0" r="r" b="b"/>
              <a:pathLst>
                <a:path w="13" h="8">
                  <a:moveTo>
                    <a:pt x="2" y="8"/>
                  </a:moveTo>
                  <a:cubicBezTo>
                    <a:pt x="0" y="5"/>
                    <a:pt x="0" y="5"/>
                    <a:pt x="0" y="5"/>
                  </a:cubicBezTo>
                  <a:cubicBezTo>
                    <a:pt x="4" y="3"/>
                    <a:pt x="8" y="1"/>
                    <a:pt x="11" y="0"/>
                  </a:cubicBezTo>
                  <a:cubicBezTo>
                    <a:pt x="13" y="3"/>
                    <a:pt x="13" y="3"/>
                    <a:pt x="13" y="3"/>
                  </a:cubicBezTo>
                  <a:cubicBezTo>
                    <a:pt x="9" y="5"/>
                    <a:pt x="6" y="7"/>
                    <a:pt x="2" y="8"/>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8" name="Freeform 105"/>
            <p:cNvSpPr>
              <a:spLocks/>
            </p:cNvSpPr>
            <p:nvPr/>
          </p:nvSpPr>
          <p:spPr bwMode="auto">
            <a:xfrm>
              <a:off x="6200021" y="3346179"/>
              <a:ext cx="42419" cy="44050"/>
            </a:xfrm>
            <a:custGeom>
              <a:avLst/>
              <a:gdLst>
                <a:gd name="T0" fmla="*/ 2 w 11"/>
                <a:gd name="T1" fmla="*/ 11 h 11"/>
                <a:gd name="T2" fmla="*/ 0 w 11"/>
                <a:gd name="T3" fmla="*/ 8 h 11"/>
                <a:gd name="T4" fmla="*/ 5 w 11"/>
                <a:gd name="T5" fmla="*/ 3 h 11"/>
                <a:gd name="T6" fmla="*/ 7 w 11"/>
                <a:gd name="T7" fmla="*/ 2 h 11"/>
                <a:gd name="T8" fmla="*/ 8 w 11"/>
                <a:gd name="T9" fmla="*/ 0 h 11"/>
                <a:gd name="T10" fmla="*/ 11 w 11"/>
                <a:gd name="T11" fmla="*/ 3 h 11"/>
                <a:gd name="T12" fmla="*/ 10 w 11"/>
                <a:gd name="T13" fmla="*/ 5 h 11"/>
                <a:gd name="T14" fmla="*/ 8 w 11"/>
                <a:gd name="T15" fmla="*/ 6 h 11"/>
                <a:gd name="T16" fmla="*/ 2 w 11"/>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2" y="11"/>
                  </a:moveTo>
                  <a:cubicBezTo>
                    <a:pt x="0" y="8"/>
                    <a:pt x="0" y="8"/>
                    <a:pt x="0" y="8"/>
                  </a:cubicBezTo>
                  <a:cubicBezTo>
                    <a:pt x="2" y="6"/>
                    <a:pt x="4" y="5"/>
                    <a:pt x="5" y="3"/>
                  </a:cubicBezTo>
                  <a:cubicBezTo>
                    <a:pt x="6" y="3"/>
                    <a:pt x="6" y="2"/>
                    <a:pt x="7" y="2"/>
                  </a:cubicBezTo>
                  <a:cubicBezTo>
                    <a:pt x="8" y="0"/>
                    <a:pt x="8" y="0"/>
                    <a:pt x="8" y="0"/>
                  </a:cubicBezTo>
                  <a:cubicBezTo>
                    <a:pt x="11" y="3"/>
                    <a:pt x="11" y="3"/>
                    <a:pt x="11" y="3"/>
                  </a:cubicBezTo>
                  <a:cubicBezTo>
                    <a:pt x="10" y="5"/>
                    <a:pt x="10" y="5"/>
                    <a:pt x="10" y="5"/>
                  </a:cubicBezTo>
                  <a:cubicBezTo>
                    <a:pt x="9" y="5"/>
                    <a:pt x="9" y="6"/>
                    <a:pt x="8" y="6"/>
                  </a:cubicBezTo>
                  <a:cubicBezTo>
                    <a:pt x="6" y="8"/>
                    <a:pt x="4" y="9"/>
                    <a:pt x="2" y="11"/>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49" name="Freeform 106"/>
            <p:cNvSpPr>
              <a:spLocks/>
            </p:cNvSpPr>
            <p:nvPr/>
          </p:nvSpPr>
          <p:spPr bwMode="auto">
            <a:xfrm>
              <a:off x="6824880" y="3334759"/>
              <a:ext cx="42419" cy="42419"/>
            </a:xfrm>
            <a:custGeom>
              <a:avLst/>
              <a:gdLst>
                <a:gd name="T0" fmla="*/ 9 w 11"/>
                <a:gd name="T1" fmla="*/ 11 h 11"/>
                <a:gd name="T2" fmla="*/ 0 w 11"/>
                <a:gd name="T3" fmla="*/ 3 h 11"/>
                <a:gd name="T4" fmla="*/ 3 w 11"/>
                <a:gd name="T5" fmla="*/ 0 h 11"/>
                <a:gd name="T6" fmla="*/ 11 w 11"/>
                <a:gd name="T7" fmla="*/ 8 h 11"/>
                <a:gd name="T8" fmla="*/ 9 w 11"/>
                <a:gd name="T9" fmla="*/ 11 h 11"/>
              </a:gdLst>
              <a:ahLst/>
              <a:cxnLst>
                <a:cxn ang="0">
                  <a:pos x="T0" y="T1"/>
                </a:cxn>
                <a:cxn ang="0">
                  <a:pos x="T2" y="T3"/>
                </a:cxn>
                <a:cxn ang="0">
                  <a:pos x="T4" y="T5"/>
                </a:cxn>
                <a:cxn ang="0">
                  <a:pos x="T6" y="T7"/>
                </a:cxn>
                <a:cxn ang="0">
                  <a:pos x="T8" y="T9"/>
                </a:cxn>
              </a:cxnLst>
              <a:rect l="0" t="0" r="r" b="b"/>
              <a:pathLst>
                <a:path w="11" h="11">
                  <a:moveTo>
                    <a:pt x="9" y="11"/>
                  </a:moveTo>
                  <a:cubicBezTo>
                    <a:pt x="6" y="8"/>
                    <a:pt x="3" y="5"/>
                    <a:pt x="0" y="3"/>
                  </a:cubicBezTo>
                  <a:cubicBezTo>
                    <a:pt x="3" y="0"/>
                    <a:pt x="3" y="0"/>
                    <a:pt x="3" y="0"/>
                  </a:cubicBezTo>
                  <a:cubicBezTo>
                    <a:pt x="6" y="2"/>
                    <a:pt x="9" y="5"/>
                    <a:pt x="11" y="8"/>
                  </a:cubicBezTo>
                  <a:lnTo>
                    <a:pt x="9" y="11"/>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0" name="Freeform 107"/>
            <p:cNvSpPr>
              <a:spLocks/>
            </p:cNvSpPr>
            <p:nvPr/>
          </p:nvSpPr>
          <p:spPr bwMode="auto">
            <a:xfrm>
              <a:off x="6258754" y="3300497"/>
              <a:ext cx="45682" cy="37524"/>
            </a:xfrm>
            <a:custGeom>
              <a:avLst/>
              <a:gdLst>
                <a:gd name="T0" fmla="*/ 2 w 12"/>
                <a:gd name="T1" fmla="*/ 10 h 10"/>
                <a:gd name="T2" fmla="*/ 0 w 12"/>
                <a:gd name="T3" fmla="*/ 7 h 10"/>
                <a:gd name="T4" fmla="*/ 9 w 12"/>
                <a:gd name="T5" fmla="*/ 0 h 10"/>
                <a:gd name="T6" fmla="*/ 12 w 12"/>
                <a:gd name="T7" fmla="*/ 3 h 10"/>
                <a:gd name="T8" fmla="*/ 2 w 12"/>
                <a:gd name="T9" fmla="*/ 10 h 10"/>
              </a:gdLst>
              <a:ahLst/>
              <a:cxnLst>
                <a:cxn ang="0">
                  <a:pos x="T0" y="T1"/>
                </a:cxn>
                <a:cxn ang="0">
                  <a:pos x="T2" y="T3"/>
                </a:cxn>
                <a:cxn ang="0">
                  <a:pos x="T4" y="T5"/>
                </a:cxn>
                <a:cxn ang="0">
                  <a:pos x="T6" y="T7"/>
                </a:cxn>
                <a:cxn ang="0">
                  <a:pos x="T8" y="T9"/>
                </a:cxn>
              </a:cxnLst>
              <a:rect l="0" t="0" r="r" b="b"/>
              <a:pathLst>
                <a:path w="12" h="10">
                  <a:moveTo>
                    <a:pt x="2" y="10"/>
                  </a:moveTo>
                  <a:cubicBezTo>
                    <a:pt x="0" y="7"/>
                    <a:pt x="0" y="7"/>
                    <a:pt x="0" y="7"/>
                  </a:cubicBezTo>
                  <a:cubicBezTo>
                    <a:pt x="3" y="4"/>
                    <a:pt x="6" y="2"/>
                    <a:pt x="9" y="0"/>
                  </a:cubicBezTo>
                  <a:cubicBezTo>
                    <a:pt x="12" y="3"/>
                    <a:pt x="12" y="3"/>
                    <a:pt x="12" y="3"/>
                  </a:cubicBezTo>
                  <a:cubicBezTo>
                    <a:pt x="8" y="5"/>
                    <a:pt x="5" y="7"/>
                    <a:pt x="2" y="10"/>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1" name="Freeform 108"/>
            <p:cNvSpPr>
              <a:spLocks/>
            </p:cNvSpPr>
            <p:nvPr/>
          </p:nvSpPr>
          <p:spPr bwMode="auto">
            <a:xfrm>
              <a:off x="6762883" y="3287445"/>
              <a:ext cx="47313" cy="39156"/>
            </a:xfrm>
            <a:custGeom>
              <a:avLst/>
              <a:gdLst>
                <a:gd name="T0" fmla="*/ 10 w 12"/>
                <a:gd name="T1" fmla="*/ 10 h 10"/>
                <a:gd name="T2" fmla="*/ 0 w 12"/>
                <a:gd name="T3" fmla="*/ 3 h 10"/>
                <a:gd name="T4" fmla="*/ 2 w 12"/>
                <a:gd name="T5" fmla="*/ 0 h 10"/>
                <a:gd name="T6" fmla="*/ 12 w 12"/>
                <a:gd name="T7" fmla="*/ 7 h 10"/>
                <a:gd name="T8" fmla="*/ 10 w 12"/>
                <a:gd name="T9" fmla="*/ 10 h 10"/>
              </a:gdLst>
              <a:ahLst/>
              <a:cxnLst>
                <a:cxn ang="0">
                  <a:pos x="T0" y="T1"/>
                </a:cxn>
                <a:cxn ang="0">
                  <a:pos x="T2" y="T3"/>
                </a:cxn>
                <a:cxn ang="0">
                  <a:pos x="T4" y="T5"/>
                </a:cxn>
                <a:cxn ang="0">
                  <a:pos x="T6" y="T7"/>
                </a:cxn>
                <a:cxn ang="0">
                  <a:pos x="T8" y="T9"/>
                </a:cxn>
              </a:cxnLst>
              <a:rect l="0" t="0" r="r" b="b"/>
              <a:pathLst>
                <a:path w="12" h="10">
                  <a:moveTo>
                    <a:pt x="10" y="10"/>
                  </a:moveTo>
                  <a:cubicBezTo>
                    <a:pt x="7" y="8"/>
                    <a:pt x="3" y="5"/>
                    <a:pt x="0" y="3"/>
                  </a:cubicBezTo>
                  <a:cubicBezTo>
                    <a:pt x="2" y="0"/>
                    <a:pt x="2" y="0"/>
                    <a:pt x="2" y="0"/>
                  </a:cubicBezTo>
                  <a:cubicBezTo>
                    <a:pt x="6" y="2"/>
                    <a:pt x="9" y="4"/>
                    <a:pt x="12" y="7"/>
                  </a:cubicBezTo>
                  <a:lnTo>
                    <a:pt x="10" y="10"/>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2" name="Freeform 109"/>
            <p:cNvSpPr>
              <a:spLocks/>
            </p:cNvSpPr>
            <p:nvPr/>
          </p:nvSpPr>
          <p:spPr bwMode="auto">
            <a:xfrm>
              <a:off x="6319119" y="3261342"/>
              <a:ext cx="50576" cy="34261"/>
            </a:xfrm>
            <a:custGeom>
              <a:avLst/>
              <a:gdLst>
                <a:gd name="T0" fmla="*/ 2 w 13"/>
                <a:gd name="T1" fmla="*/ 9 h 9"/>
                <a:gd name="T2" fmla="*/ 0 w 13"/>
                <a:gd name="T3" fmla="*/ 5 h 9"/>
                <a:gd name="T4" fmla="*/ 11 w 13"/>
                <a:gd name="T5" fmla="*/ 0 h 9"/>
                <a:gd name="T6" fmla="*/ 13 w 13"/>
                <a:gd name="T7" fmla="*/ 4 h 9"/>
                <a:gd name="T8" fmla="*/ 2 w 13"/>
                <a:gd name="T9" fmla="*/ 9 h 9"/>
              </a:gdLst>
              <a:ahLst/>
              <a:cxnLst>
                <a:cxn ang="0">
                  <a:pos x="T0" y="T1"/>
                </a:cxn>
                <a:cxn ang="0">
                  <a:pos x="T2" y="T3"/>
                </a:cxn>
                <a:cxn ang="0">
                  <a:pos x="T4" y="T5"/>
                </a:cxn>
                <a:cxn ang="0">
                  <a:pos x="T6" y="T7"/>
                </a:cxn>
                <a:cxn ang="0">
                  <a:pos x="T8" y="T9"/>
                </a:cxn>
              </a:cxnLst>
              <a:rect l="0" t="0" r="r" b="b"/>
              <a:pathLst>
                <a:path w="13" h="9">
                  <a:moveTo>
                    <a:pt x="2" y="9"/>
                  </a:moveTo>
                  <a:cubicBezTo>
                    <a:pt x="0" y="5"/>
                    <a:pt x="0" y="5"/>
                    <a:pt x="0" y="5"/>
                  </a:cubicBezTo>
                  <a:cubicBezTo>
                    <a:pt x="4" y="3"/>
                    <a:pt x="8" y="2"/>
                    <a:pt x="11" y="0"/>
                  </a:cubicBezTo>
                  <a:cubicBezTo>
                    <a:pt x="13" y="4"/>
                    <a:pt x="13" y="4"/>
                    <a:pt x="13" y="4"/>
                  </a:cubicBezTo>
                  <a:cubicBezTo>
                    <a:pt x="9" y="5"/>
                    <a:pt x="6" y="7"/>
                    <a:pt x="2" y="9"/>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3" name="Freeform 110"/>
            <p:cNvSpPr>
              <a:spLocks/>
            </p:cNvSpPr>
            <p:nvPr/>
          </p:nvSpPr>
          <p:spPr bwMode="auto">
            <a:xfrm>
              <a:off x="6694361" y="3253184"/>
              <a:ext cx="50576" cy="34261"/>
            </a:xfrm>
            <a:custGeom>
              <a:avLst/>
              <a:gdLst>
                <a:gd name="T0" fmla="*/ 11 w 13"/>
                <a:gd name="T1" fmla="*/ 9 h 9"/>
                <a:gd name="T2" fmla="*/ 0 w 13"/>
                <a:gd name="T3" fmla="*/ 4 h 9"/>
                <a:gd name="T4" fmla="*/ 2 w 13"/>
                <a:gd name="T5" fmla="*/ 0 h 9"/>
                <a:gd name="T6" fmla="*/ 13 w 13"/>
                <a:gd name="T7" fmla="*/ 5 h 9"/>
                <a:gd name="T8" fmla="*/ 11 w 13"/>
                <a:gd name="T9" fmla="*/ 9 h 9"/>
              </a:gdLst>
              <a:ahLst/>
              <a:cxnLst>
                <a:cxn ang="0">
                  <a:pos x="T0" y="T1"/>
                </a:cxn>
                <a:cxn ang="0">
                  <a:pos x="T2" y="T3"/>
                </a:cxn>
                <a:cxn ang="0">
                  <a:pos x="T4" y="T5"/>
                </a:cxn>
                <a:cxn ang="0">
                  <a:pos x="T6" y="T7"/>
                </a:cxn>
                <a:cxn ang="0">
                  <a:pos x="T8" y="T9"/>
                </a:cxn>
              </a:cxnLst>
              <a:rect l="0" t="0" r="r" b="b"/>
              <a:pathLst>
                <a:path w="13" h="9">
                  <a:moveTo>
                    <a:pt x="11" y="9"/>
                  </a:moveTo>
                  <a:cubicBezTo>
                    <a:pt x="8" y="7"/>
                    <a:pt x="4" y="5"/>
                    <a:pt x="0" y="4"/>
                  </a:cubicBezTo>
                  <a:cubicBezTo>
                    <a:pt x="2" y="0"/>
                    <a:pt x="2" y="0"/>
                    <a:pt x="2" y="0"/>
                  </a:cubicBezTo>
                  <a:cubicBezTo>
                    <a:pt x="5" y="2"/>
                    <a:pt x="9" y="3"/>
                    <a:pt x="13" y="5"/>
                  </a:cubicBezTo>
                  <a:lnTo>
                    <a:pt x="11" y="9"/>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4" name="Freeform 111"/>
            <p:cNvSpPr>
              <a:spLocks/>
            </p:cNvSpPr>
            <p:nvPr/>
          </p:nvSpPr>
          <p:spPr bwMode="auto">
            <a:xfrm>
              <a:off x="6392536" y="3236869"/>
              <a:ext cx="50576" cy="27735"/>
            </a:xfrm>
            <a:custGeom>
              <a:avLst/>
              <a:gdLst>
                <a:gd name="T0" fmla="*/ 1 w 13"/>
                <a:gd name="T1" fmla="*/ 7 h 7"/>
                <a:gd name="T2" fmla="*/ 0 w 13"/>
                <a:gd name="T3" fmla="*/ 3 h 7"/>
                <a:gd name="T4" fmla="*/ 12 w 13"/>
                <a:gd name="T5" fmla="*/ 0 h 7"/>
                <a:gd name="T6" fmla="*/ 13 w 13"/>
                <a:gd name="T7" fmla="*/ 4 h 7"/>
                <a:gd name="T8" fmla="*/ 1 w 13"/>
                <a:gd name="T9" fmla="*/ 7 h 7"/>
              </a:gdLst>
              <a:ahLst/>
              <a:cxnLst>
                <a:cxn ang="0">
                  <a:pos x="T0" y="T1"/>
                </a:cxn>
                <a:cxn ang="0">
                  <a:pos x="T2" y="T3"/>
                </a:cxn>
                <a:cxn ang="0">
                  <a:pos x="T4" y="T5"/>
                </a:cxn>
                <a:cxn ang="0">
                  <a:pos x="T6" y="T7"/>
                </a:cxn>
                <a:cxn ang="0">
                  <a:pos x="T8" y="T9"/>
                </a:cxn>
              </a:cxnLst>
              <a:rect l="0" t="0" r="r" b="b"/>
              <a:pathLst>
                <a:path w="13" h="7">
                  <a:moveTo>
                    <a:pt x="1" y="7"/>
                  </a:moveTo>
                  <a:cubicBezTo>
                    <a:pt x="0" y="3"/>
                    <a:pt x="0" y="3"/>
                    <a:pt x="0" y="3"/>
                  </a:cubicBezTo>
                  <a:cubicBezTo>
                    <a:pt x="4" y="2"/>
                    <a:pt x="8" y="1"/>
                    <a:pt x="12" y="0"/>
                  </a:cubicBezTo>
                  <a:cubicBezTo>
                    <a:pt x="13" y="4"/>
                    <a:pt x="13" y="4"/>
                    <a:pt x="13" y="4"/>
                  </a:cubicBezTo>
                  <a:cubicBezTo>
                    <a:pt x="9" y="5"/>
                    <a:pt x="5" y="6"/>
                    <a:pt x="1" y="7"/>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5" name="Freeform 112"/>
            <p:cNvSpPr>
              <a:spLocks/>
            </p:cNvSpPr>
            <p:nvPr/>
          </p:nvSpPr>
          <p:spPr bwMode="auto">
            <a:xfrm>
              <a:off x="6620944" y="3233606"/>
              <a:ext cx="50576" cy="22841"/>
            </a:xfrm>
            <a:custGeom>
              <a:avLst/>
              <a:gdLst>
                <a:gd name="T0" fmla="*/ 12 w 13"/>
                <a:gd name="T1" fmla="*/ 6 h 6"/>
                <a:gd name="T2" fmla="*/ 0 w 13"/>
                <a:gd name="T3" fmla="*/ 4 h 6"/>
                <a:gd name="T4" fmla="*/ 1 w 13"/>
                <a:gd name="T5" fmla="*/ 0 h 6"/>
                <a:gd name="T6" fmla="*/ 13 w 13"/>
                <a:gd name="T7" fmla="*/ 3 h 6"/>
                <a:gd name="T8" fmla="*/ 12 w 13"/>
                <a:gd name="T9" fmla="*/ 6 h 6"/>
              </a:gdLst>
              <a:ahLst/>
              <a:cxnLst>
                <a:cxn ang="0">
                  <a:pos x="T0" y="T1"/>
                </a:cxn>
                <a:cxn ang="0">
                  <a:pos x="T2" y="T3"/>
                </a:cxn>
                <a:cxn ang="0">
                  <a:pos x="T4" y="T5"/>
                </a:cxn>
                <a:cxn ang="0">
                  <a:pos x="T6" y="T7"/>
                </a:cxn>
                <a:cxn ang="0">
                  <a:pos x="T8" y="T9"/>
                </a:cxn>
              </a:cxnLst>
              <a:rect l="0" t="0" r="r" b="b"/>
              <a:pathLst>
                <a:path w="13" h="6">
                  <a:moveTo>
                    <a:pt x="12" y="6"/>
                  </a:moveTo>
                  <a:cubicBezTo>
                    <a:pt x="8" y="5"/>
                    <a:pt x="4" y="4"/>
                    <a:pt x="0" y="4"/>
                  </a:cubicBezTo>
                  <a:cubicBezTo>
                    <a:pt x="1" y="0"/>
                    <a:pt x="1" y="0"/>
                    <a:pt x="1" y="0"/>
                  </a:cubicBezTo>
                  <a:cubicBezTo>
                    <a:pt x="5" y="1"/>
                    <a:pt x="9" y="1"/>
                    <a:pt x="13" y="3"/>
                  </a:cubicBezTo>
                  <a:lnTo>
                    <a:pt x="12" y="6"/>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6" name="Freeform 113"/>
            <p:cNvSpPr>
              <a:spLocks/>
            </p:cNvSpPr>
            <p:nvPr/>
          </p:nvSpPr>
          <p:spPr bwMode="auto">
            <a:xfrm>
              <a:off x="6470847" y="3225449"/>
              <a:ext cx="45682" cy="19578"/>
            </a:xfrm>
            <a:custGeom>
              <a:avLst/>
              <a:gdLst>
                <a:gd name="T0" fmla="*/ 0 w 12"/>
                <a:gd name="T1" fmla="*/ 5 h 5"/>
                <a:gd name="T2" fmla="*/ 0 w 12"/>
                <a:gd name="T3" fmla="*/ 1 h 5"/>
                <a:gd name="T4" fmla="*/ 12 w 12"/>
                <a:gd name="T5" fmla="*/ 0 h 5"/>
                <a:gd name="T6" fmla="*/ 12 w 12"/>
                <a:gd name="T7" fmla="*/ 4 h 5"/>
                <a:gd name="T8" fmla="*/ 0 w 12"/>
                <a:gd name="T9" fmla="*/ 5 h 5"/>
              </a:gdLst>
              <a:ahLst/>
              <a:cxnLst>
                <a:cxn ang="0">
                  <a:pos x="T0" y="T1"/>
                </a:cxn>
                <a:cxn ang="0">
                  <a:pos x="T2" y="T3"/>
                </a:cxn>
                <a:cxn ang="0">
                  <a:pos x="T4" y="T5"/>
                </a:cxn>
                <a:cxn ang="0">
                  <a:pos x="T6" y="T7"/>
                </a:cxn>
                <a:cxn ang="0">
                  <a:pos x="T8" y="T9"/>
                </a:cxn>
              </a:cxnLst>
              <a:rect l="0" t="0" r="r" b="b"/>
              <a:pathLst>
                <a:path w="12" h="5">
                  <a:moveTo>
                    <a:pt x="0" y="5"/>
                  </a:moveTo>
                  <a:cubicBezTo>
                    <a:pt x="0" y="1"/>
                    <a:pt x="0" y="1"/>
                    <a:pt x="0" y="1"/>
                  </a:cubicBezTo>
                  <a:cubicBezTo>
                    <a:pt x="4" y="1"/>
                    <a:pt x="8" y="0"/>
                    <a:pt x="12" y="0"/>
                  </a:cubicBezTo>
                  <a:cubicBezTo>
                    <a:pt x="12" y="4"/>
                    <a:pt x="12" y="4"/>
                    <a:pt x="12" y="4"/>
                  </a:cubicBezTo>
                  <a:cubicBezTo>
                    <a:pt x="8" y="4"/>
                    <a:pt x="4" y="5"/>
                    <a:pt x="0" y="5"/>
                  </a:cubicBez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7" name="Freeform 114"/>
            <p:cNvSpPr>
              <a:spLocks/>
            </p:cNvSpPr>
            <p:nvPr/>
          </p:nvSpPr>
          <p:spPr bwMode="auto">
            <a:xfrm>
              <a:off x="6547527" y="3225449"/>
              <a:ext cx="45682" cy="19578"/>
            </a:xfrm>
            <a:custGeom>
              <a:avLst/>
              <a:gdLst>
                <a:gd name="T0" fmla="*/ 12 w 12"/>
                <a:gd name="T1" fmla="*/ 5 h 5"/>
                <a:gd name="T2" fmla="*/ 0 w 12"/>
                <a:gd name="T3" fmla="*/ 4 h 5"/>
                <a:gd name="T4" fmla="*/ 0 w 12"/>
                <a:gd name="T5" fmla="*/ 0 h 5"/>
                <a:gd name="T6" fmla="*/ 12 w 12"/>
                <a:gd name="T7" fmla="*/ 1 h 5"/>
                <a:gd name="T8" fmla="*/ 12 w 12"/>
                <a:gd name="T9" fmla="*/ 5 h 5"/>
              </a:gdLst>
              <a:ahLst/>
              <a:cxnLst>
                <a:cxn ang="0">
                  <a:pos x="T0" y="T1"/>
                </a:cxn>
                <a:cxn ang="0">
                  <a:pos x="T2" y="T3"/>
                </a:cxn>
                <a:cxn ang="0">
                  <a:pos x="T4" y="T5"/>
                </a:cxn>
                <a:cxn ang="0">
                  <a:pos x="T6" y="T7"/>
                </a:cxn>
                <a:cxn ang="0">
                  <a:pos x="T8" y="T9"/>
                </a:cxn>
              </a:cxnLst>
              <a:rect l="0" t="0" r="r" b="b"/>
              <a:pathLst>
                <a:path w="12" h="5">
                  <a:moveTo>
                    <a:pt x="12" y="5"/>
                  </a:moveTo>
                  <a:cubicBezTo>
                    <a:pt x="8" y="4"/>
                    <a:pt x="4" y="4"/>
                    <a:pt x="0" y="4"/>
                  </a:cubicBezTo>
                  <a:cubicBezTo>
                    <a:pt x="0" y="0"/>
                    <a:pt x="0" y="0"/>
                    <a:pt x="0" y="0"/>
                  </a:cubicBezTo>
                  <a:cubicBezTo>
                    <a:pt x="4" y="0"/>
                    <a:pt x="8" y="0"/>
                    <a:pt x="12" y="1"/>
                  </a:cubicBezTo>
                  <a:lnTo>
                    <a:pt x="12" y="5"/>
                  </a:lnTo>
                  <a:close/>
                </a:path>
              </a:pathLst>
            </a:custGeom>
            <a:solidFill>
              <a:srgbClr val="81BC00"/>
            </a:solidFill>
            <a:ln w="9525">
              <a:solidFill>
                <a:schemeClr val="tx2"/>
              </a:solidFill>
              <a:round/>
              <a:headEnd/>
              <a:tailEnd/>
            </a:ln>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58" name="Oval 57"/>
            <p:cNvSpPr>
              <a:spLocks noChangeAspect="1"/>
            </p:cNvSpPr>
            <p:nvPr/>
          </p:nvSpPr>
          <p:spPr>
            <a:xfrm>
              <a:off x="2444668" y="3419597"/>
              <a:ext cx="522142" cy="522134"/>
            </a:xfrm>
            <a:prstGeom prst="ellipse">
              <a:avLst/>
            </a:prstGeom>
            <a:solidFill>
              <a:sysClr val="window" lastClr="FFFFFF"/>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59" name="Oval 58"/>
            <p:cNvSpPr>
              <a:spLocks noChangeAspect="1"/>
            </p:cNvSpPr>
            <p:nvPr/>
          </p:nvSpPr>
          <p:spPr>
            <a:xfrm>
              <a:off x="3733239" y="3419597"/>
              <a:ext cx="522142" cy="522134"/>
            </a:xfrm>
            <a:prstGeom prst="ellipse">
              <a:avLst/>
            </a:prstGeom>
            <a:solidFill>
              <a:sysClr val="window" lastClr="FFFFFF"/>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60" name="Oval 59"/>
            <p:cNvSpPr>
              <a:spLocks noChangeAspect="1"/>
            </p:cNvSpPr>
            <p:nvPr/>
          </p:nvSpPr>
          <p:spPr>
            <a:xfrm>
              <a:off x="5022464" y="3419597"/>
              <a:ext cx="522142" cy="522134"/>
            </a:xfrm>
            <a:prstGeom prst="ellipse">
              <a:avLst/>
            </a:prstGeom>
            <a:solidFill>
              <a:sysClr val="window" lastClr="FFFFFF"/>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sp>
          <p:nvSpPr>
            <p:cNvPr id="61" name="Oval 60"/>
            <p:cNvSpPr>
              <a:spLocks noChangeAspect="1"/>
            </p:cNvSpPr>
            <p:nvPr/>
          </p:nvSpPr>
          <p:spPr>
            <a:xfrm>
              <a:off x="6286727" y="3419597"/>
              <a:ext cx="522142" cy="522134"/>
            </a:xfrm>
            <a:prstGeom prst="ellipse">
              <a:avLst/>
            </a:prstGeom>
            <a:solidFill>
              <a:sysClr val="window" lastClr="FFFFFF"/>
            </a:solidFill>
            <a:ln w="0" cap="flat" cmpd="sng" algn="ctr">
              <a:solidFill>
                <a:schemeClr val="tx2"/>
              </a:solidFill>
              <a:prstDash val="solid"/>
            </a:ln>
            <a:effectLst/>
          </p:spPr>
          <p:txBody>
            <a:bodyPr rtlCol="0" anchor="ctr"/>
            <a:lstStyle/>
            <a:p>
              <a:pPr algn="ctr" defTabSz="829178">
                <a:defRPr/>
              </a:pPr>
              <a:endParaRPr lang="en-US" sz="1632" kern="0" dirty="0">
                <a:solidFill>
                  <a:prstClr val="white"/>
                </a:solidFill>
                <a:latin typeface="Arial"/>
              </a:endParaRPr>
            </a:p>
          </p:txBody>
        </p:sp>
      </p:grpSp>
      <p:grpSp>
        <p:nvGrpSpPr>
          <p:cNvPr id="62" name="Group 61"/>
          <p:cNvGrpSpPr/>
          <p:nvPr/>
        </p:nvGrpSpPr>
        <p:grpSpPr>
          <a:xfrm>
            <a:off x="8044165" y="1540282"/>
            <a:ext cx="355063" cy="274097"/>
            <a:chOff x="6400800" y="11887201"/>
            <a:chExt cx="2366963" cy="1827213"/>
          </a:xfrm>
          <a:solidFill>
            <a:srgbClr val="00516F"/>
          </a:solidFill>
        </p:grpSpPr>
        <p:sp>
          <p:nvSpPr>
            <p:cNvPr id="63" name="Freeform 47"/>
            <p:cNvSpPr>
              <a:spLocks noEditPoints="1"/>
            </p:cNvSpPr>
            <p:nvPr/>
          </p:nvSpPr>
          <p:spPr bwMode="auto">
            <a:xfrm>
              <a:off x="6400800" y="11887201"/>
              <a:ext cx="2366963" cy="1827213"/>
            </a:xfrm>
            <a:custGeom>
              <a:avLst/>
              <a:gdLst>
                <a:gd name="T0" fmla="*/ 489 w 1057"/>
                <a:gd name="T1" fmla="*/ 748 h 816"/>
                <a:gd name="T2" fmla="*/ 489 w 1057"/>
                <a:gd name="T3" fmla="*/ 724 h 816"/>
                <a:gd name="T4" fmla="*/ 579 w 1057"/>
                <a:gd name="T5" fmla="*/ 724 h 816"/>
                <a:gd name="T6" fmla="*/ 579 w 1057"/>
                <a:gd name="T7" fmla="*/ 748 h 816"/>
                <a:gd name="T8" fmla="*/ 489 w 1057"/>
                <a:gd name="T9" fmla="*/ 748 h 816"/>
                <a:gd name="T10" fmla="*/ 534 w 1057"/>
                <a:gd name="T11" fmla="*/ 72 h 816"/>
                <a:gd name="T12" fmla="*/ 534 w 1057"/>
                <a:gd name="T13" fmla="*/ 72 h 816"/>
                <a:gd name="T14" fmla="*/ 84 w 1057"/>
                <a:gd name="T15" fmla="*/ 746 h 816"/>
                <a:gd name="T16" fmla="*/ 530 w 1057"/>
                <a:gd name="T17" fmla="*/ 768 h 816"/>
                <a:gd name="T18" fmla="*/ 983 w 1057"/>
                <a:gd name="T19" fmla="*/ 746 h 816"/>
                <a:gd name="T20" fmla="*/ 986 w 1057"/>
                <a:gd name="T21" fmla="*/ 712 h 816"/>
                <a:gd name="T22" fmla="*/ 82 w 1057"/>
                <a:gd name="T23" fmla="*/ 712 h 816"/>
                <a:gd name="T24" fmla="*/ 84 w 1057"/>
                <a:gd name="T25" fmla="*/ 746 h 816"/>
                <a:gd name="T26" fmla="*/ 534 w 1057"/>
                <a:gd name="T27" fmla="*/ 816 h 816"/>
                <a:gd name="T28" fmla="*/ 79 w 1057"/>
                <a:gd name="T29" fmla="*/ 794 h 816"/>
                <a:gd name="T30" fmla="*/ 82 w 1057"/>
                <a:gd name="T31" fmla="*/ 664 h 816"/>
                <a:gd name="T32" fmla="*/ 98 w 1057"/>
                <a:gd name="T33" fmla="*/ 664 h 816"/>
                <a:gd name="T34" fmla="*/ 94 w 1057"/>
                <a:gd name="T35" fmla="*/ 642 h 816"/>
                <a:gd name="T36" fmla="*/ 94 w 1057"/>
                <a:gd name="T37" fmla="*/ 82 h 816"/>
                <a:gd name="T38" fmla="*/ 159 w 1057"/>
                <a:gd name="T39" fmla="*/ 14 h 816"/>
                <a:gd name="T40" fmla="*/ 534 w 1057"/>
                <a:gd name="T41" fmla="*/ 0 h 816"/>
                <a:gd name="T42" fmla="*/ 909 w 1057"/>
                <a:gd name="T43" fmla="*/ 14 h 816"/>
                <a:gd name="T44" fmla="*/ 975 w 1057"/>
                <a:gd name="T45" fmla="*/ 82 h 816"/>
                <a:gd name="T46" fmla="*/ 974 w 1057"/>
                <a:gd name="T47" fmla="*/ 642 h 816"/>
                <a:gd name="T48" fmla="*/ 970 w 1057"/>
                <a:gd name="T49" fmla="*/ 664 h 816"/>
                <a:gd name="T50" fmla="*/ 1039 w 1057"/>
                <a:gd name="T51" fmla="*/ 698 h 816"/>
                <a:gd name="T52" fmla="*/ 988 w 1057"/>
                <a:gd name="T53" fmla="*/ 794 h 816"/>
                <a:gd name="T54" fmla="*/ 534 w 1057"/>
                <a:gd name="T55" fmla="*/ 816 h 816"/>
                <a:gd name="T56" fmla="*/ 534 w 1057"/>
                <a:gd name="T57" fmla="*/ 48 h 816"/>
                <a:gd name="T58" fmla="*/ 164 w 1057"/>
                <a:gd name="T59" fmla="*/ 62 h 816"/>
                <a:gd name="T60" fmla="*/ 142 w 1057"/>
                <a:gd name="T61" fmla="*/ 82 h 816"/>
                <a:gd name="T62" fmla="*/ 142 w 1057"/>
                <a:gd name="T63" fmla="*/ 642 h 816"/>
                <a:gd name="T64" fmla="*/ 162 w 1057"/>
                <a:gd name="T65" fmla="*/ 664 h 816"/>
                <a:gd name="T66" fmla="*/ 907 w 1057"/>
                <a:gd name="T67" fmla="*/ 664 h 816"/>
                <a:gd name="T68" fmla="*/ 926 w 1057"/>
                <a:gd name="T69" fmla="*/ 642 h 816"/>
                <a:gd name="T70" fmla="*/ 927 w 1057"/>
                <a:gd name="T71" fmla="*/ 82 h 816"/>
                <a:gd name="T72" fmla="*/ 905 w 1057"/>
                <a:gd name="T73" fmla="*/ 62 h 816"/>
                <a:gd name="T74" fmla="*/ 534 w 1057"/>
                <a:gd name="T75" fmla="*/ 4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7" h="816">
                  <a:moveTo>
                    <a:pt x="489" y="748"/>
                  </a:moveTo>
                  <a:cubicBezTo>
                    <a:pt x="473" y="748"/>
                    <a:pt x="473" y="724"/>
                    <a:pt x="489" y="724"/>
                  </a:cubicBezTo>
                  <a:cubicBezTo>
                    <a:pt x="579" y="724"/>
                    <a:pt x="579" y="724"/>
                    <a:pt x="579" y="724"/>
                  </a:cubicBezTo>
                  <a:cubicBezTo>
                    <a:pt x="595" y="724"/>
                    <a:pt x="595" y="748"/>
                    <a:pt x="579" y="748"/>
                  </a:cubicBezTo>
                  <a:cubicBezTo>
                    <a:pt x="489" y="748"/>
                    <a:pt x="489" y="748"/>
                    <a:pt x="489" y="748"/>
                  </a:cubicBezTo>
                  <a:close/>
                  <a:moveTo>
                    <a:pt x="534" y="72"/>
                  </a:moveTo>
                  <a:cubicBezTo>
                    <a:pt x="589" y="72"/>
                    <a:pt x="478" y="72"/>
                    <a:pt x="534" y="72"/>
                  </a:cubicBezTo>
                  <a:close/>
                  <a:moveTo>
                    <a:pt x="84" y="746"/>
                  </a:moveTo>
                  <a:cubicBezTo>
                    <a:pt x="230" y="762"/>
                    <a:pt x="380" y="768"/>
                    <a:pt x="530" y="768"/>
                  </a:cubicBezTo>
                  <a:cubicBezTo>
                    <a:pt x="682" y="768"/>
                    <a:pt x="835" y="762"/>
                    <a:pt x="983" y="746"/>
                  </a:cubicBezTo>
                  <a:cubicBezTo>
                    <a:pt x="1003" y="744"/>
                    <a:pt x="1002" y="712"/>
                    <a:pt x="986" y="712"/>
                  </a:cubicBezTo>
                  <a:cubicBezTo>
                    <a:pt x="82" y="712"/>
                    <a:pt x="82" y="712"/>
                    <a:pt x="82" y="712"/>
                  </a:cubicBezTo>
                  <a:cubicBezTo>
                    <a:pt x="66" y="712"/>
                    <a:pt x="65" y="744"/>
                    <a:pt x="84" y="746"/>
                  </a:cubicBezTo>
                  <a:close/>
                  <a:moveTo>
                    <a:pt x="534" y="816"/>
                  </a:moveTo>
                  <a:cubicBezTo>
                    <a:pt x="381" y="816"/>
                    <a:pt x="228" y="810"/>
                    <a:pt x="79" y="794"/>
                  </a:cubicBezTo>
                  <a:cubicBezTo>
                    <a:pt x="0" y="785"/>
                    <a:pt x="5" y="666"/>
                    <a:pt x="82" y="664"/>
                  </a:cubicBezTo>
                  <a:cubicBezTo>
                    <a:pt x="98" y="664"/>
                    <a:pt x="98" y="664"/>
                    <a:pt x="98" y="664"/>
                  </a:cubicBezTo>
                  <a:cubicBezTo>
                    <a:pt x="96" y="657"/>
                    <a:pt x="94" y="649"/>
                    <a:pt x="94" y="642"/>
                  </a:cubicBezTo>
                  <a:cubicBezTo>
                    <a:pt x="94" y="82"/>
                    <a:pt x="94" y="82"/>
                    <a:pt x="94" y="82"/>
                  </a:cubicBezTo>
                  <a:cubicBezTo>
                    <a:pt x="94" y="45"/>
                    <a:pt x="124" y="18"/>
                    <a:pt x="159" y="14"/>
                  </a:cubicBezTo>
                  <a:cubicBezTo>
                    <a:pt x="267" y="4"/>
                    <a:pt x="401" y="0"/>
                    <a:pt x="534" y="0"/>
                  </a:cubicBezTo>
                  <a:cubicBezTo>
                    <a:pt x="668" y="0"/>
                    <a:pt x="801" y="4"/>
                    <a:pt x="909" y="14"/>
                  </a:cubicBezTo>
                  <a:cubicBezTo>
                    <a:pt x="945" y="18"/>
                    <a:pt x="975" y="45"/>
                    <a:pt x="975" y="82"/>
                  </a:cubicBezTo>
                  <a:cubicBezTo>
                    <a:pt x="974" y="642"/>
                    <a:pt x="974" y="642"/>
                    <a:pt x="974" y="642"/>
                  </a:cubicBezTo>
                  <a:cubicBezTo>
                    <a:pt x="974" y="649"/>
                    <a:pt x="972" y="657"/>
                    <a:pt x="970" y="664"/>
                  </a:cubicBezTo>
                  <a:cubicBezTo>
                    <a:pt x="1000" y="664"/>
                    <a:pt x="1024" y="666"/>
                    <a:pt x="1039" y="698"/>
                  </a:cubicBezTo>
                  <a:cubicBezTo>
                    <a:pt x="1057" y="736"/>
                    <a:pt x="1039" y="789"/>
                    <a:pt x="988" y="794"/>
                  </a:cubicBezTo>
                  <a:cubicBezTo>
                    <a:pt x="839" y="810"/>
                    <a:pt x="686" y="816"/>
                    <a:pt x="534" y="816"/>
                  </a:cubicBezTo>
                  <a:close/>
                  <a:moveTo>
                    <a:pt x="534" y="48"/>
                  </a:moveTo>
                  <a:cubicBezTo>
                    <a:pt x="401" y="48"/>
                    <a:pt x="269" y="51"/>
                    <a:pt x="164" y="62"/>
                  </a:cubicBezTo>
                  <a:cubicBezTo>
                    <a:pt x="153" y="63"/>
                    <a:pt x="142" y="70"/>
                    <a:pt x="142" y="82"/>
                  </a:cubicBezTo>
                  <a:cubicBezTo>
                    <a:pt x="142" y="642"/>
                    <a:pt x="142" y="642"/>
                    <a:pt x="142" y="642"/>
                  </a:cubicBezTo>
                  <a:cubicBezTo>
                    <a:pt x="142" y="653"/>
                    <a:pt x="151" y="664"/>
                    <a:pt x="162" y="664"/>
                  </a:cubicBezTo>
                  <a:cubicBezTo>
                    <a:pt x="907" y="664"/>
                    <a:pt x="907" y="664"/>
                    <a:pt x="907" y="664"/>
                  </a:cubicBezTo>
                  <a:cubicBezTo>
                    <a:pt x="918" y="664"/>
                    <a:pt x="926" y="653"/>
                    <a:pt x="926" y="642"/>
                  </a:cubicBezTo>
                  <a:cubicBezTo>
                    <a:pt x="927" y="82"/>
                    <a:pt x="927" y="82"/>
                    <a:pt x="927" y="82"/>
                  </a:cubicBezTo>
                  <a:cubicBezTo>
                    <a:pt x="927" y="70"/>
                    <a:pt x="916" y="63"/>
                    <a:pt x="905" y="62"/>
                  </a:cubicBezTo>
                  <a:cubicBezTo>
                    <a:pt x="799" y="51"/>
                    <a:pt x="667" y="48"/>
                    <a:pt x="53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4" name="Freeform 48"/>
            <p:cNvSpPr>
              <a:spLocks/>
            </p:cNvSpPr>
            <p:nvPr/>
          </p:nvSpPr>
          <p:spPr bwMode="auto">
            <a:xfrm>
              <a:off x="7953375" y="12688888"/>
              <a:ext cx="269875" cy="468313"/>
            </a:xfrm>
            <a:custGeom>
              <a:avLst/>
              <a:gdLst>
                <a:gd name="T0" fmla="*/ 11 w 121"/>
                <a:gd name="T1" fmla="*/ 4 h 209"/>
                <a:gd name="T2" fmla="*/ 119 w 121"/>
                <a:gd name="T3" fmla="*/ 132 h 209"/>
                <a:gd name="T4" fmla="*/ 121 w 121"/>
                <a:gd name="T5" fmla="*/ 136 h 209"/>
                <a:gd name="T6" fmla="*/ 115 w 121"/>
                <a:gd name="T7" fmla="*/ 142 h 209"/>
                <a:gd name="T8" fmla="*/ 71 w 121"/>
                <a:gd name="T9" fmla="*/ 138 h 209"/>
                <a:gd name="T10" fmla="*/ 96 w 121"/>
                <a:gd name="T11" fmla="*/ 201 h 209"/>
                <a:gd name="T12" fmla="*/ 90 w 121"/>
                <a:gd name="T13" fmla="*/ 209 h 209"/>
                <a:gd name="T14" fmla="*/ 67 w 121"/>
                <a:gd name="T15" fmla="*/ 209 h 209"/>
                <a:gd name="T16" fmla="*/ 62 w 121"/>
                <a:gd name="T17" fmla="*/ 205 h 209"/>
                <a:gd name="T18" fmla="*/ 41 w 121"/>
                <a:gd name="T19" fmla="*/ 149 h 209"/>
                <a:gd name="T20" fmla="*/ 11 w 121"/>
                <a:gd name="T21" fmla="*/ 179 h 209"/>
                <a:gd name="T22" fmla="*/ 6 w 121"/>
                <a:gd name="T23" fmla="*/ 181 h 209"/>
                <a:gd name="T24" fmla="*/ 0 w 121"/>
                <a:gd name="T25" fmla="*/ 175 h 209"/>
                <a:gd name="T26" fmla="*/ 0 w 121"/>
                <a:gd name="T27" fmla="*/ 7 h 209"/>
                <a:gd name="T28" fmla="*/ 11 w 121"/>
                <a:gd name="T29" fmla="*/ 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209">
                  <a:moveTo>
                    <a:pt x="11" y="4"/>
                  </a:moveTo>
                  <a:cubicBezTo>
                    <a:pt x="119" y="132"/>
                    <a:pt x="119" y="132"/>
                    <a:pt x="119" y="132"/>
                  </a:cubicBezTo>
                  <a:cubicBezTo>
                    <a:pt x="120" y="133"/>
                    <a:pt x="121" y="135"/>
                    <a:pt x="121" y="136"/>
                  </a:cubicBezTo>
                  <a:cubicBezTo>
                    <a:pt x="121" y="140"/>
                    <a:pt x="118" y="142"/>
                    <a:pt x="115" y="142"/>
                  </a:cubicBezTo>
                  <a:cubicBezTo>
                    <a:pt x="71" y="138"/>
                    <a:pt x="71" y="138"/>
                    <a:pt x="71" y="138"/>
                  </a:cubicBezTo>
                  <a:cubicBezTo>
                    <a:pt x="96" y="201"/>
                    <a:pt x="96" y="201"/>
                    <a:pt x="96" y="201"/>
                  </a:cubicBezTo>
                  <a:cubicBezTo>
                    <a:pt x="97" y="205"/>
                    <a:pt x="95" y="209"/>
                    <a:pt x="90" y="209"/>
                  </a:cubicBezTo>
                  <a:cubicBezTo>
                    <a:pt x="67" y="209"/>
                    <a:pt x="67" y="209"/>
                    <a:pt x="67" y="209"/>
                  </a:cubicBezTo>
                  <a:cubicBezTo>
                    <a:pt x="65" y="209"/>
                    <a:pt x="62" y="208"/>
                    <a:pt x="62" y="205"/>
                  </a:cubicBezTo>
                  <a:cubicBezTo>
                    <a:pt x="41" y="149"/>
                    <a:pt x="41" y="149"/>
                    <a:pt x="41" y="149"/>
                  </a:cubicBezTo>
                  <a:cubicBezTo>
                    <a:pt x="11" y="179"/>
                    <a:pt x="11" y="179"/>
                    <a:pt x="11" y="179"/>
                  </a:cubicBezTo>
                  <a:cubicBezTo>
                    <a:pt x="10" y="180"/>
                    <a:pt x="8" y="181"/>
                    <a:pt x="6" y="181"/>
                  </a:cubicBezTo>
                  <a:cubicBezTo>
                    <a:pt x="3" y="181"/>
                    <a:pt x="0" y="178"/>
                    <a:pt x="0" y="175"/>
                  </a:cubicBezTo>
                  <a:cubicBezTo>
                    <a:pt x="0" y="7"/>
                    <a:pt x="0" y="7"/>
                    <a:pt x="0" y="7"/>
                  </a:cubicBezTo>
                  <a:cubicBezTo>
                    <a:pt x="0" y="3"/>
                    <a:pt x="7" y="0"/>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5" name="Freeform 49"/>
            <p:cNvSpPr>
              <a:spLocks noEditPoints="1"/>
            </p:cNvSpPr>
            <p:nvPr/>
          </p:nvSpPr>
          <p:spPr bwMode="auto">
            <a:xfrm>
              <a:off x="6799263" y="12155488"/>
              <a:ext cx="1603375" cy="1146175"/>
            </a:xfrm>
            <a:custGeom>
              <a:avLst/>
              <a:gdLst>
                <a:gd name="T0" fmla="*/ 0 w 1010"/>
                <a:gd name="T1" fmla="*/ 0 h 722"/>
                <a:gd name="T2" fmla="*/ 0 w 1010"/>
                <a:gd name="T3" fmla="*/ 722 h 722"/>
                <a:gd name="T4" fmla="*/ 1010 w 1010"/>
                <a:gd name="T5" fmla="*/ 722 h 722"/>
                <a:gd name="T6" fmla="*/ 1010 w 1010"/>
                <a:gd name="T7" fmla="*/ 0 h 722"/>
                <a:gd name="T8" fmla="*/ 0 w 1010"/>
                <a:gd name="T9" fmla="*/ 0 h 722"/>
                <a:gd name="T10" fmla="*/ 965 w 1010"/>
                <a:gd name="T11" fmla="*/ 677 h 722"/>
                <a:gd name="T12" fmla="*/ 46 w 1010"/>
                <a:gd name="T13" fmla="*/ 677 h 722"/>
                <a:gd name="T14" fmla="*/ 46 w 1010"/>
                <a:gd name="T15" fmla="*/ 158 h 722"/>
                <a:gd name="T16" fmla="*/ 965 w 1010"/>
                <a:gd name="T17" fmla="*/ 158 h 722"/>
                <a:gd name="T18" fmla="*/ 965 w 1010"/>
                <a:gd name="T19" fmla="*/ 67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0" h="722">
                  <a:moveTo>
                    <a:pt x="0" y="0"/>
                  </a:moveTo>
                  <a:lnTo>
                    <a:pt x="0" y="722"/>
                  </a:lnTo>
                  <a:lnTo>
                    <a:pt x="1010" y="722"/>
                  </a:lnTo>
                  <a:lnTo>
                    <a:pt x="1010" y="0"/>
                  </a:lnTo>
                  <a:lnTo>
                    <a:pt x="0" y="0"/>
                  </a:lnTo>
                  <a:close/>
                  <a:moveTo>
                    <a:pt x="965" y="677"/>
                  </a:moveTo>
                  <a:lnTo>
                    <a:pt x="46" y="677"/>
                  </a:lnTo>
                  <a:lnTo>
                    <a:pt x="46" y="158"/>
                  </a:lnTo>
                  <a:lnTo>
                    <a:pt x="965" y="158"/>
                  </a:lnTo>
                  <a:lnTo>
                    <a:pt x="965" y="6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6" name="Rectangle 50"/>
            <p:cNvSpPr>
              <a:spLocks noChangeArrowheads="1"/>
            </p:cNvSpPr>
            <p:nvPr/>
          </p:nvSpPr>
          <p:spPr bwMode="auto">
            <a:xfrm>
              <a:off x="7361238" y="12630151"/>
              <a:ext cx="146050" cy="501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7" name="Rectangle 51"/>
            <p:cNvSpPr>
              <a:spLocks noChangeArrowheads="1"/>
            </p:cNvSpPr>
            <p:nvPr/>
          </p:nvSpPr>
          <p:spPr bwMode="auto">
            <a:xfrm>
              <a:off x="7559675" y="12939713"/>
              <a:ext cx="142875"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8" name="Rectangle 52"/>
            <p:cNvSpPr>
              <a:spLocks noChangeArrowheads="1"/>
            </p:cNvSpPr>
            <p:nvPr/>
          </p:nvSpPr>
          <p:spPr bwMode="auto">
            <a:xfrm>
              <a:off x="7167563" y="12504738"/>
              <a:ext cx="142875" cy="627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69" name="Rectangle 53"/>
            <p:cNvSpPr>
              <a:spLocks noChangeArrowheads="1"/>
            </p:cNvSpPr>
            <p:nvPr/>
          </p:nvSpPr>
          <p:spPr bwMode="auto">
            <a:xfrm>
              <a:off x="6970713" y="12766676"/>
              <a:ext cx="142875" cy="365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70" name="Oval 54"/>
            <p:cNvSpPr>
              <a:spLocks noChangeArrowheads="1"/>
            </p:cNvSpPr>
            <p:nvPr/>
          </p:nvSpPr>
          <p:spPr bwMode="auto">
            <a:xfrm>
              <a:off x="7561263" y="12039601"/>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grpSp>
      <p:grpSp>
        <p:nvGrpSpPr>
          <p:cNvPr id="71" name="Group 70"/>
          <p:cNvGrpSpPr/>
          <p:nvPr/>
        </p:nvGrpSpPr>
        <p:grpSpPr>
          <a:xfrm>
            <a:off x="4529466" y="1548433"/>
            <a:ext cx="364875" cy="283413"/>
            <a:chOff x="20124738" y="15628392"/>
            <a:chExt cx="1528763" cy="1187450"/>
          </a:xfrm>
          <a:solidFill>
            <a:srgbClr val="00A1DE"/>
          </a:solidFill>
        </p:grpSpPr>
        <p:sp>
          <p:nvSpPr>
            <p:cNvPr id="72" name="Freeform 127"/>
            <p:cNvSpPr>
              <a:spLocks/>
            </p:cNvSpPr>
            <p:nvPr/>
          </p:nvSpPr>
          <p:spPr bwMode="auto">
            <a:xfrm>
              <a:off x="20939126" y="15715704"/>
              <a:ext cx="373063" cy="415925"/>
            </a:xfrm>
            <a:custGeom>
              <a:avLst/>
              <a:gdLst>
                <a:gd name="T0" fmla="*/ 213 w 235"/>
                <a:gd name="T1" fmla="*/ 166 h 262"/>
                <a:gd name="T2" fmla="*/ 213 w 235"/>
                <a:gd name="T3" fmla="*/ 166 h 262"/>
                <a:gd name="T4" fmla="*/ 207 w 235"/>
                <a:gd name="T5" fmla="*/ 182 h 262"/>
                <a:gd name="T6" fmla="*/ 199 w 235"/>
                <a:gd name="T7" fmla="*/ 201 h 262"/>
                <a:gd name="T8" fmla="*/ 188 w 235"/>
                <a:gd name="T9" fmla="*/ 218 h 262"/>
                <a:gd name="T10" fmla="*/ 177 w 235"/>
                <a:gd name="T11" fmla="*/ 232 h 262"/>
                <a:gd name="T12" fmla="*/ 163 w 235"/>
                <a:gd name="T13" fmla="*/ 243 h 262"/>
                <a:gd name="T14" fmla="*/ 149 w 235"/>
                <a:gd name="T15" fmla="*/ 254 h 262"/>
                <a:gd name="T16" fmla="*/ 130 w 235"/>
                <a:gd name="T17" fmla="*/ 259 h 262"/>
                <a:gd name="T18" fmla="*/ 113 w 235"/>
                <a:gd name="T19" fmla="*/ 262 h 262"/>
                <a:gd name="T20" fmla="*/ 113 w 235"/>
                <a:gd name="T21" fmla="*/ 262 h 262"/>
                <a:gd name="T22" fmla="*/ 94 w 235"/>
                <a:gd name="T23" fmla="*/ 259 h 262"/>
                <a:gd name="T24" fmla="*/ 78 w 235"/>
                <a:gd name="T25" fmla="*/ 254 h 262"/>
                <a:gd name="T26" fmla="*/ 64 w 235"/>
                <a:gd name="T27" fmla="*/ 243 h 262"/>
                <a:gd name="T28" fmla="*/ 50 w 235"/>
                <a:gd name="T29" fmla="*/ 232 h 262"/>
                <a:gd name="T30" fmla="*/ 39 w 235"/>
                <a:gd name="T31" fmla="*/ 218 h 262"/>
                <a:gd name="T32" fmla="*/ 31 w 235"/>
                <a:gd name="T33" fmla="*/ 201 h 262"/>
                <a:gd name="T34" fmla="*/ 25 w 235"/>
                <a:gd name="T35" fmla="*/ 182 h 262"/>
                <a:gd name="T36" fmla="*/ 20 w 235"/>
                <a:gd name="T37" fmla="*/ 163 h 262"/>
                <a:gd name="T38" fmla="*/ 20 w 235"/>
                <a:gd name="T39" fmla="*/ 163 h 262"/>
                <a:gd name="T40" fmla="*/ 14 w 235"/>
                <a:gd name="T41" fmla="*/ 160 h 262"/>
                <a:gd name="T42" fmla="*/ 9 w 235"/>
                <a:gd name="T43" fmla="*/ 155 h 262"/>
                <a:gd name="T44" fmla="*/ 3 w 235"/>
                <a:gd name="T45" fmla="*/ 146 h 262"/>
                <a:gd name="T46" fmla="*/ 0 w 235"/>
                <a:gd name="T47" fmla="*/ 135 h 262"/>
                <a:gd name="T48" fmla="*/ 0 w 235"/>
                <a:gd name="T49" fmla="*/ 135 h 262"/>
                <a:gd name="T50" fmla="*/ 0 w 235"/>
                <a:gd name="T51" fmla="*/ 121 h 262"/>
                <a:gd name="T52" fmla="*/ 3 w 235"/>
                <a:gd name="T53" fmla="*/ 113 h 262"/>
                <a:gd name="T54" fmla="*/ 6 w 235"/>
                <a:gd name="T55" fmla="*/ 105 h 262"/>
                <a:gd name="T56" fmla="*/ 14 w 235"/>
                <a:gd name="T57" fmla="*/ 102 h 262"/>
                <a:gd name="T58" fmla="*/ 14 w 235"/>
                <a:gd name="T59" fmla="*/ 102 h 262"/>
                <a:gd name="T60" fmla="*/ 14 w 235"/>
                <a:gd name="T61" fmla="*/ 80 h 262"/>
                <a:gd name="T62" fmla="*/ 22 w 235"/>
                <a:gd name="T63" fmla="*/ 61 h 262"/>
                <a:gd name="T64" fmla="*/ 31 w 235"/>
                <a:gd name="T65" fmla="*/ 44 h 262"/>
                <a:gd name="T66" fmla="*/ 44 w 235"/>
                <a:gd name="T67" fmla="*/ 30 h 262"/>
                <a:gd name="T68" fmla="*/ 58 w 235"/>
                <a:gd name="T69" fmla="*/ 17 h 262"/>
                <a:gd name="T70" fmla="*/ 78 w 235"/>
                <a:gd name="T71" fmla="*/ 8 h 262"/>
                <a:gd name="T72" fmla="*/ 97 w 235"/>
                <a:gd name="T73" fmla="*/ 3 h 262"/>
                <a:gd name="T74" fmla="*/ 116 w 235"/>
                <a:gd name="T75" fmla="*/ 0 h 262"/>
                <a:gd name="T76" fmla="*/ 116 w 235"/>
                <a:gd name="T77" fmla="*/ 0 h 262"/>
                <a:gd name="T78" fmla="*/ 138 w 235"/>
                <a:gd name="T79" fmla="*/ 3 h 262"/>
                <a:gd name="T80" fmla="*/ 158 w 235"/>
                <a:gd name="T81" fmla="*/ 8 h 262"/>
                <a:gd name="T82" fmla="*/ 174 w 235"/>
                <a:gd name="T83" fmla="*/ 17 h 262"/>
                <a:gd name="T84" fmla="*/ 191 w 235"/>
                <a:gd name="T85" fmla="*/ 30 h 262"/>
                <a:gd name="T86" fmla="*/ 204 w 235"/>
                <a:gd name="T87" fmla="*/ 44 h 262"/>
                <a:gd name="T88" fmla="*/ 213 w 235"/>
                <a:gd name="T89" fmla="*/ 61 h 262"/>
                <a:gd name="T90" fmla="*/ 221 w 235"/>
                <a:gd name="T91" fmla="*/ 80 h 262"/>
                <a:gd name="T92" fmla="*/ 221 w 235"/>
                <a:gd name="T93" fmla="*/ 102 h 262"/>
                <a:gd name="T94" fmla="*/ 221 w 235"/>
                <a:gd name="T95" fmla="*/ 102 h 262"/>
                <a:gd name="T96" fmla="*/ 229 w 235"/>
                <a:gd name="T97" fmla="*/ 105 h 262"/>
                <a:gd name="T98" fmla="*/ 232 w 235"/>
                <a:gd name="T99" fmla="*/ 113 h 262"/>
                <a:gd name="T100" fmla="*/ 235 w 235"/>
                <a:gd name="T101" fmla="*/ 121 h 262"/>
                <a:gd name="T102" fmla="*/ 235 w 235"/>
                <a:gd name="T103" fmla="*/ 135 h 262"/>
                <a:gd name="T104" fmla="*/ 235 w 235"/>
                <a:gd name="T105" fmla="*/ 135 h 262"/>
                <a:gd name="T106" fmla="*/ 232 w 235"/>
                <a:gd name="T107" fmla="*/ 146 h 262"/>
                <a:gd name="T108" fmla="*/ 227 w 235"/>
                <a:gd name="T109" fmla="*/ 157 h 262"/>
                <a:gd name="T110" fmla="*/ 221 w 235"/>
                <a:gd name="T111" fmla="*/ 163 h 262"/>
                <a:gd name="T112" fmla="*/ 213 w 235"/>
                <a:gd name="T113" fmla="*/ 166 h 262"/>
                <a:gd name="T114" fmla="*/ 213 w 235"/>
                <a:gd name="T115" fmla="*/ 16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5" h="262">
                  <a:moveTo>
                    <a:pt x="213" y="166"/>
                  </a:moveTo>
                  <a:lnTo>
                    <a:pt x="213" y="166"/>
                  </a:lnTo>
                  <a:lnTo>
                    <a:pt x="207" y="182"/>
                  </a:lnTo>
                  <a:lnTo>
                    <a:pt x="199" y="201"/>
                  </a:lnTo>
                  <a:lnTo>
                    <a:pt x="188" y="218"/>
                  </a:lnTo>
                  <a:lnTo>
                    <a:pt x="177" y="232"/>
                  </a:lnTo>
                  <a:lnTo>
                    <a:pt x="163" y="243"/>
                  </a:lnTo>
                  <a:lnTo>
                    <a:pt x="149" y="254"/>
                  </a:lnTo>
                  <a:lnTo>
                    <a:pt x="130" y="259"/>
                  </a:lnTo>
                  <a:lnTo>
                    <a:pt x="113" y="262"/>
                  </a:lnTo>
                  <a:lnTo>
                    <a:pt x="113" y="262"/>
                  </a:lnTo>
                  <a:lnTo>
                    <a:pt x="94" y="259"/>
                  </a:lnTo>
                  <a:lnTo>
                    <a:pt x="78" y="254"/>
                  </a:lnTo>
                  <a:lnTo>
                    <a:pt x="64" y="243"/>
                  </a:lnTo>
                  <a:lnTo>
                    <a:pt x="50" y="232"/>
                  </a:lnTo>
                  <a:lnTo>
                    <a:pt x="39" y="218"/>
                  </a:lnTo>
                  <a:lnTo>
                    <a:pt x="31" y="201"/>
                  </a:lnTo>
                  <a:lnTo>
                    <a:pt x="25" y="182"/>
                  </a:lnTo>
                  <a:lnTo>
                    <a:pt x="20" y="163"/>
                  </a:lnTo>
                  <a:lnTo>
                    <a:pt x="20" y="163"/>
                  </a:lnTo>
                  <a:lnTo>
                    <a:pt x="14" y="160"/>
                  </a:lnTo>
                  <a:lnTo>
                    <a:pt x="9" y="155"/>
                  </a:lnTo>
                  <a:lnTo>
                    <a:pt x="3" y="146"/>
                  </a:lnTo>
                  <a:lnTo>
                    <a:pt x="0" y="135"/>
                  </a:lnTo>
                  <a:lnTo>
                    <a:pt x="0" y="135"/>
                  </a:lnTo>
                  <a:lnTo>
                    <a:pt x="0" y="121"/>
                  </a:lnTo>
                  <a:lnTo>
                    <a:pt x="3" y="113"/>
                  </a:lnTo>
                  <a:lnTo>
                    <a:pt x="6" y="105"/>
                  </a:lnTo>
                  <a:lnTo>
                    <a:pt x="14" y="102"/>
                  </a:lnTo>
                  <a:lnTo>
                    <a:pt x="14" y="102"/>
                  </a:lnTo>
                  <a:lnTo>
                    <a:pt x="14" y="80"/>
                  </a:lnTo>
                  <a:lnTo>
                    <a:pt x="22" y="61"/>
                  </a:lnTo>
                  <a:lnTo>
                    <a:pt x="31" y="44"/>
                  </a:lnTo>
                  <a:lnTo>
                    <a:pt x="44" y="30"/>
                  </a:lnTo>
                  <a:lnTo>
                    <a:pt x="58" y="17"/>
                  </a:lnTo>
                  <a:lnTo>
                    <a:pt x="78" y="8"/>
                  </a:lnTo>
                  <a:lnTo>
                    <a:pt x="97" y="3"/>
                  </a:lnTo>
                  <a:lnTo>
                    <a:pt x="116" y="0"/>
                  </a:lnTo>
                  <a:lnTo>
                    <a:pt x="116" y="0"/>
                  </a:lnTo>
                  <a:lnTo>
                    <a:pt x="138" y="3"/>
                  </a:lnTo>
                  <a:lnTo>
                    <a:pt x="158" y="8"/>
                  </a:lnTo>
                  <a:lnTo>
                    <a:pt x="174" y="17"/>
                  </a:lnTo>
                  <a:lnTo>
                    <a:pt x="191" y="30"/>
                  </a:lnTo>
                  <a:lnTo>
                    <a:pt x="204" y="44"/>
                  </a:lnTo>
                  <a:lnTo>
                    <a:pt x="213" y="61"/>
                  </a:lnTo>
                  <a:lnTo>
                    <a:pt x="221" y="80"/>
                  </a:lnTo>
                  <a:lnTo>
                    <a:pt x="221" y="102"/>
                  </a:lnTo>
                  <a:lnTo>
                    <a:pt x="221" y="102"/>
                  </a:lnTo>
                  <a:lnTo>
                    <a:pt x="229" y="105"/>
                  </a:lnTo>
                  <a:lnTo>
                    <a:pt x="232" y="113"/>
                  </a:lnTo>
                  <a:lnTo>
                    <a:pt x="235" y="121"/>
                  </a:lnTo>
                  <a:lnTo>
                    <a:pt x="235" y="135"/>
                  </a:lnTo>
                  <a:lnTo>
                    <a:pt x="235" y="135"/>
                  </a:lnTo>
                  <a:lnTo>
                    <a:pt x="232" y="146"/>
                  </a:lnTo>
                  <a:lnTo>
                    <a:pt x="227" y="157"/>
                  </a:lnTo>
                  <a:lnTo>
                    <a:pt x="221" y="163"/>
                  </a:lnTo>
                  <a:lnTo>
                    <a:pt x="213" y="166"/>
                  </a:lnTo>
                  <a:lnTo>
                    <a:pt x="213"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73" name="Freeform 128"/>
            <p:cNvSpPr>
              <a:spLocks/>
            </p:cNvSpPr>
            <p:nvPr/>
          </p:nvSpPr>
          <p:spPr bwMode="auto">
            <a:xfrm>
              <a:off x="21083588" y="16161792"/>
              <a:ext cx="74613" cy="74613"/>
            </a:xfrm>
            <a:custGeom>
              <a:avLst/>
              <a:gdLst>
                <a:gd name="T0" fmla="*/ 28 w 47"/>
                <a:gd name="T1" fmla="*/ 0 h 47"/>
                <a:gd name="T2" fmla="*/ 28 w 47"/>
                <a:gd name="T3" fmla="*/ 0 h 47"/>
                <a:gd name="T4" fmla="*/ 36 w 47"/>
                <a:gd name="T5" fmla="*/ 3 h 47"/>
                <a:gd name="T6" fmla="*/ 42 w 47"/>
                <a:gd name="T7" fmla="*/ 6 h 47"/>
                <a:gd name="T8" fmla="*/ 44 w 47"/>
                <a:gd name="T9" fmla="*/ 11 h 47"/>
                <a:gd name="T10" fmla="*/ 47 w 47"/>
                <a:gd name="T11" fmla="*/ 17 h 47"/>
                <a:gd name="T12" fmla="*/ 47 w 47"/>
                <a:gd name="T13" fmla="*/ 31 h 47"/>
                <a:gd name="T14" fmla="*/ 47 w 47"/>
                <a:gd name="T15" fmla="*/ 31 h 47"/>
                <a:gd name="T16" fmla="*/ 44 w 47"/>
                <a:gd name="T17" fmla="*/ 36 h 47"/>
                <a:gd name="T18" fmla="*/ 42 w 47"/>
                <a:gd name="T19" fmla="*/ 42 h 47"/>
                <a:gd name="T20" fmla="*/ 36 w 47"/>
                <a:gd name="T21" fmla="*/ 45 h 47"/>
                <a:gd name="T22" fmla="*/ 28 w 47"/>
                <a:gd name="T23" fmla="*/ 47 h 47"/>
                <a:gd name="T24" fmla="*/ 20 w 47"/>
                <a:gd name="T25" fmla="*/ 47 h 47"/>
                <a:gd name="T26" fmla="*/ 20 w 47"/>
                <a:gd name="T27" fmla="*/ 47 h 47"/>
                <a:gd name="T28" fmla="*/ 11 w 47"/>
                <a:gd name="T29" fmla="*/ 45 h 47"/>
                <a:gd name="T30" fmla="*/ 6 w 47"/>
                <a:gd name="T31" fmla="*/ 42 h 47"/>
                <a:gd name="T32" fmla="*/ 3 w 47"/>
                <a:gd name="T33" fmla="*/ 36 h 47"/>
                <a:gd name="T34" fmla="*/ 0 w 47"/>
                <a:gd name="T35" fmla="*/ 31 h 47"/>
                <a:gd name="T36" fmla="*/ 0 w 47"/>
                <a:gd name="T37" fmla="*/ 17 h 47"/>
                <a:gd name="T38" fmla="*/ 0 w 47"/>
                <a:gd name="T39" fmla="*/ 17 h 47"/>
                <a:gd name="T40" fmla="*/ 3 w 47"/>
                <a:gd name="T41" fmla="*/ 11 h 47"/>
                <a:gd name="T42" fmla="*/ 6 w 47"/>
                <a:gd name="T43" fmla="*/ 6 h 47"/>
                <a:gd name="T44" fmla="*/ 11 w 47"/>
                <a:gd name="T45" fmla="*/ 3 h 47"/>
                <a:gd name="T46" fmla="*/ 20 w 47"/>
                <a:gd name="T47" fmla="*/ 0 h 47"/>
                <a:gd name="T48" fmla="*/ 28 w 47"/>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47">
                  <a:moveTo>
                    <a:pt x="28" y="0"/>
                  </a:moveTo>
                  <a:lnTo>
                    <a:pt x="28" y="0"/>
                  </a:lnTo>
                  <a:lnTo>
                    <a:pt x="36" y="3"/>
                  </a:lnTo>
                  <a:lnTo>
                    <a:pt x="42" y="6"/>
                  </a:lnTo>
                  <a:lnTo>
                    <a:pt x="44" y="11"/>
                  </a:lnTo>
                  <a:lnTo>
                    <a:pt x="47" y="17"/>
                  </a:lnTo>
                  <a:lnTo>
                    <a:pt x="47" y="31"/>
                  </a:lnTo>
                  <a:lnTo>
                    <a:pt x="47" y="31"/>
                  </a:lnTo>
                  <a:lnTo>
                    <a:pt x="44" y="36"/>
                  </a:lnTo>
                  <a:lnTo>
                    <a:pt x="42" y="42"/>
                  </a:lnTo>
                  <a:lnTo>
                    <a:pt x="36" y="45"/>
                  </a:lnTo>
                  <a:lnTo>
                    <a:pt x="28" y="47"/>
                  </a:lnTo>
                  <a:lnTo>
                    <a:pt x="20" y="47"/>
                  </a:lnTo>
                  <a:lnTo>
                    <a:pt x="20" y="47"/>
                  </a:lnTo>
                  <a:lnTo>
                    <a:pt x="11" y="45"/>
                  </a:lnTo>
                  <a:lnTo>
                    <a:pt x="6" y="42"/>
                  </a:lnTo>
                  <a:lnTo>
                    <a:pt x="3" y="36"/>
                  </a:lnTo>
                  <a:lnTo>
                    <a:pt x="0" y="31"/>
                  </a:lnTo>
                  <a:lnTo>
                    <a:pt x="0" y="17"/>
                  </a:lnTo>
                  <a:lnTo>
                    <a:pt x="0" y="17"/>
                  </a:lnTo>
                  <a:lnTo>
                    <a:pt x="3" y="11"/>
                  </a:lnTo>
                  <a:lnTo>
                    <a:pt x="6" y="6"/>
                  </a:lnTo>
                  <a:lnTo>
                    <a:pt x="11" y="3"/>
                  </a:lnTo>
                  <a:lnTo>
                    <a:pt x="20"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74" name="Freeform 129"/>
            <p:cNvSpPr>
              <a:spLocks/>
            </p:cNvSpPr>
            <p:nvPr/>
          </p:nvSpPr>
          <p:spPr bwMode="auto">
            <a:xfrm>
              <a:off x="20378738" y="16188779"/>
              <a:ext cx="1274763" cy="627063"/>
            </a:xfrm>
            <a:custGeom>
              <a:avLst/>
              <a:gdLst>
                <a:gd name="T0" fmla="*/ 149 w 803"/>
                <a:gd name="T1" fmla="*/ 257 h 395"/>
                <a:gd name="T2" fmla="*/ 163 w 803"/>
                <a:gd name="T3" fmla="*/ 262 h 395"/>
                <a:gd name="T4" fmla="*/ 177 w 803"/>
                <a:gd name="T5" fmla="*/ 265 h 395"/>
                <a:gd name="T6" fmla="*/ 193 w 803"/>
                <a:gd name="T7" fmla="*/ 262 h 395"/>
                <a:gd name="T8" fmla="*/ 207 w 803"/>
                <a:gd name="T9" fmla="*/ 251 h 395"/>
                <a:gd name="T10" fmla="*/ 306 w 803"/>
                <a:gd name="T11" fmla="*/ 395 h 395"/>
                <a:gd name="T12" fmla="*/ 640 w 803"/>
                <a:gd name="T13" fmla="*/ 207 h 395"/>
                <a:gd name="T14" fmla="*/ 803 w 803"/>
                <a:gd name="T15" fmla="*/ 395 h 395"/>
                <a:gd name="T16" fmla="*/ 654 w 803"/>
                <a:gd name="T17" fmla="*/ 36 h 395"/>
                <a:gd name="T18" fmla="*/ 635 w 803"/>
                <a:gd name="T19" fmla="*/ 17 h 395"/>
                <a:gd name="T20" fmla="*/ 610 w 803"/>
                <a:gd name="T21" fmla="*/ 14 h 395"/>
                <a:gd name="T22" fmla="*/ 596 w 803"/>
                <a:gd name="T23" fmla="*/ 8 h 395"/>
                <a:gd name="T24" fmla="*/ 569 w 803"/>
                <a:gd name="T25" fmla="*/ 0 h 395"/>
                <a:gd name="T26" fmla="*/ 546 w 803"/>
                <a:gd name="T27" fmla="*/ 0 h 395"/>
                <a:gd name="T28" fmla="*/ 483 w 803"/>
                <a:gd name="T29" fmla="*/ 52 h 395"/>
                <a:gd name="T30" fmla="*/ 475 w 803"/>
                <a:gd name="T31" fmla="*/ 55 h 395"/>
                <a:gd name="T32" fmla="*/ 461 w 803"/>
                <a:gd name="T33" fmla="*/ 55 h 395"/>
                <a:gd name="T34" fmla="*/ 444 w 803"/>
                <a:gd name="T35" fmla="*/ 124 h 395"/>
                <a:gd name="T36" fmla="*/ 389 w 803"/>
                <a:gd name="T37" fmla="*/ 0 h 395"/>
                <a:gd name="T38" fmla="*/ 373 w 803"/>
                <a:gd name="T39" fmla="*/ 0 h 395"/>
                <a:gd name="T40" fmla="*/ 345 w 803"/>
                <a:gd name="T41" fmla="*/ 8 h 395"/>
                <a:gd name="T42" fmla="*/ 331 w 803"/>
                <a:gd name="T43" fmla="*/ 14 h 395"/>
                <a:gd name="T44" fmla="*/ 312 w 803"/>
                <a:gd name="T45" fmla="*/ 17 h 395"/>
                <a:gd name="T46" fmla="*/ 293 w 803"/>
                <a:gd name="T47" fmla="*/ 28 h 395"/>
                <a:gd name="T48" fmla="*/ 69 w 803"/>
                <a:gd name="T49" fmla="*/ 86 h 395"/>
                <a:gd name="T50" fmla="*/ 61 w 803"/>
                <a:gd name="T51" fmla="*/ 80 h 395"/>
                <a:gd name="T52" fmla="*/ 39 w 803"/>
                <a:gd name="T53" fmla="*/ 77 h 395"/>
                <a:gd name="T54" fmla="*/ 17 w 803"/>
                <a:gd name="T55" fmla="*/ 86 h 395"/>
                <a:gd name="T56" fmla="*/ 11 w 803"/>
                <a:gd name="T57" fmla="*/ 91 h 395"/>
                <a:gd name="T58" fmla="*/ 3 w 803"/>
                <a:gd name="T59" fmla="*/ 108 h 395"/>
                <a:gd name="T60" fmla="*/ 6 w 803"/>
                <a:gd name="T61" fmla="*/ 138 h 395"/>
                <a:gd name="T62" fmla="*/ 17 w 803"/>
                <a:gd name="T63" fmla="*/ 14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3" h="395">
                  <a:moveTo>
                    <a:pt x="17" y="149"/>
                  </a:moveTo>
                  <a:lnTo>
                    <a:pt x="149" y="257"/>
                  </a:lnTo>
                  <a:lnTo>
                    <a:pt x="149" y="257"/>
                  </a:lnTo>
                  <a:lnTo>
                    <a:pt x="163" y="262"/>
                  </a:lnTo>
                  <a:lnTo>
                    <a:pt x="177" y="265"/>
                  </a:lnTo>
                  <a:lnTo>
                    <a:pt x="177" y="265"/>
                  </a:lnTo>
                  <a:lnTo>
                    <a:pt x="185" y="265"/>
                  </a:lnTo>
                  <a:lnTo>
                    <a:pt x="193" y="262"/>
                  </a:lnTo>
                  <a:lnTo>
                    <a:pt x="202" y="257"/>
                  </a:lnTo>
                  <a:lnTo>
                    <a:pt x="207" y="251"/>
                  </a:lnTo>
                  <a:lnTo>
                    <a:pt x="304" y="141"/>
                  </a:lnTo>
                  <a:lnTo>
                    <a:pt x="306" y="395"/>
                  </a:lnTo>
                  <a:lnTo>
                    <a:pt x="635" y="395"/>
                  </a:lnTo>
                  <a:lnTo>
                    <a:pt x="640" y="207"/>
                  </a:lnTo>
                  <a:lnTo>
                    <a:pt x="718" y="395"/>
                  </a:lnTo>
                  <a:lnTo>
                    <a:pt x="803" y="395"/>
                  </a:lnTo>
                  <a:lnTo>
                    <a:pt x="654" y="36"/>
                  </a:lnTo>
                  <a:lnTo>
                    <a:pt x="654" y="36"/>
                  </a:lnTo>
                  <a:lnTo>
                    <a:pt x="646" y="25"/>
                  </a:lnTo>
                  <a:lnTo>
                    <a:pt x="635" y="17"/>
                  </a:lnTo>
                  <a:lnTo>
                    <a:pt x="624" y="14"/>
                  </a:lnTo>
                  <a:lnTo>
                    <a:pt x="610" y="14"/>
                  </a:lnTo>
                  <a:lnTo>
                    <a:pt x="610" y="14"/>
                  </a:lnTo>
                  <a:lnTo>
                    <a:pt x="596" y="8"/>
                  </a:lnTo>
                  <a:lnTo>
                    <a:pt x="582" y="3"/>
                  </a:lnTo>
                  <a:lnTo>
                    <a:pt x="569" y="0"/>
                  </a:lnTo>
                  <a:lnTo>
                    <a:pt x="552" y="0"/>
                  </a:lnTo>
                  <a:lnTo>
                    <a:pt x="546" y="0"/>
                  </a:lnTo>
                  <a:lnTo>
                    <a:pt x="494" y="124"/>
                  </a:lnTo>
                  <a:lnTo>
                    <a:pt x="483" y="52"/>
                  </a:lnTo>
                  <a:lnTo>
                    <a:pt x="483" y="52"/>
                  </a:lnTo>
                  <a:lnTo>
                    <a:pt x="475" y="55"/>
                  </a:lnTo>
                  <a:lnTo>
                    <a:pt x="461" y="55"/>
                  </a:lnTo>
                  <a:lnTo>
                    <a:pt x="461" y="55"/>
                  </a:lnTo>
                  <a:lnTo>
                    <a:pt x="455" y="52"/>
                  </a:lnTo>
                  <a:lnTo>
                    <a:pt x="444" y="124"/>
                  </a:lnTo>
                  <a:lnTo>
                    <a:pt x="400" y="0"/>
                  </a:lnTo>
                  <a:lnTo>
                    <a:pt x="389" y="0"/>
                  </a:lnTo>
                  <a:lnTo>
                    <a:pt x="389" y="0"/>
                  </a:lnTo>
                  <a:lnTo>
                    <a:pt x="373" y="0"/>
                  </a:lnTo>
                  <a:lnTo>
                    <a:pt x="359" y="3"/>
                  </a:lnTo>
                  <a:lnTo>
                    <a:pt x="345" y="8"/>
                  </a:lnTo>
                  <a:lnTo>
                    <a:pt x="331" y="14"/>
                  </a:lnTo>
                  <a:lnTo>
                    <a:pt x="331" y="14"/>
                  </a:lnTo>
                  <a:lnTo>
                    <a:pt x="320" y="14"/>
                  </a:lnTo>
                  <a:lnTo>
                    <a:pt x="312" y="17"/>
                  </a:lnTo>
                  <a:lnTo>
                    <a:pt x="301" y="19"/>
                  </a:lnTo>
                  <a:lnTo>
                    <a:pt x="293" y="28"/>
                  </a:lnTo>
                  <a:lnTo>
                    <a:pt x="171" y="166"/>
                  </a:lnTo>
                  <a:lnTo>
                    <a:pt x="69" y="86"/>
                  </a:lnTo>
                  <a:lnTo>
                    <a:pt x="69" y="86"/>
                  </a:lnTo>
                  <a:lnTo>
                    <a:pt x="61" y="80"/>
                  </a:lnTo>
                  <a:lnTo>
                    <a:pt x="52" y="77"/>
                  </a:lnTo>
                  <a:lnTo>
                    <a:pt x="39" y="77"/>
                  </a:lnTo>
                  <a:lnTo>
                    <a:pt x="22" y="80"/>
                  </a:lnTo>
                  <a:lnTo>
                    <a:pt x="17" y="86"/>
                  </a:lnTo>
                  <a:lnTo>
                    <a:pt x="11" y="91"/>
                  </a:lnTo>
                  <a:lnTo>
                    <a:pt x="11" y="91"/>
                  </a:lnTo>
                  <a:lnTo>
                    <a:pt x="6" y="99"/>
                  </a:lnTo>
                  <a:lnTo>
                    <a:pt x="3" y="108"/>
                  </a:lnTo>
                  <a:lnTo>
                    <a:pt x="0" y="121"/>
                  </a:lnTo>
                  <a:lnTo>
                    <a:pt x="6" y="138"/>
                  </a:lnTo>
                  <a:lnTo>
                    <a:pt x="11" y="144"/>
                  </a:lnTo>
                  <a:lnTo>
                    <a:pt x="17" y="149"/>
                  </a:lnTo>
                  <a:lnTo>
                    <a:pt x="17"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sp>
          <p:nvSpPr>
            <p:cNvPr id="75" name="Freeform 130"/>
            <p:cNvSpPr>
              <a:spLocks noEditPoints="1"/>
            </p:cNvSpPr>
            <p:nvPr/>
          </p:nvSpPr>
          <p:spPr bwMode="auto">
            <a:xfrm>
              <a:off x="20124738" y="15628392"/>
              <a:ext cx="622300" cy="622300"/>
            </a:xfrm>
            <a:custGeom>
              <a:avLst/>
              <a:gdLst>
                <a:gd name="T0" fmla="*/ 177 w 392"/>
                <a:gd name="T1" fmla="*/ 0 h 392"/>
                <a:gd name="T2" fmla="*/ 121 w 392"/>
                <a:gd name="T3" fmla="*/ 14 h 392"/>
                <a:gd name="T4" fmla="*/ 72 w 392"/>
                <a:gd name="T5" fmla="*/ 44 h 392"/>
                <a:gd name="T6" fmla="*/ 33 w 392"/>
                <a:gd name="T7" fmla="*/ 85 h 392"/>
                <a:gd name="T8" fmla="*/ 8 w 392"/>
                <a:gd name="T9" fmla="*/ 138 h 392"/>
                <a:gd name="T10" fmla="*/ 0 w 392"/>
                <a:gd name="T11" fmla="*/ 196 h 392"/>
                <a:gd name="T12" fmla="*/ 6 w 392"/>
                <a:gd name="T13" fmla="*/ 234 h 392"/>
                <a:gd name="T14" fmla="*/ 25 w 392"/>
                <a:gd name="T15" fmla="*/ 290 h 392"/>
                <a:gd name="T16" fmla="*/ 58 w 392"/>
                <a:gd name="T17" fmla="*/ 334 h 392"/>
                <a:gd name="T18" fmla="*/ 102 w 392"/>
                <a:gd name="T19" fmla="*/ 367 h 392"/>
                <a:gd name="T20" fmla="*/ 157 w 392"/>
                <a:gd name="T21" fmla="*/ 386 h 392"/>
                <a:gd name="T22" fmla="*/ 196 w 392"/>
                <a:gd name="T23" fmla="*/ 392 h 392"/>
                <a:gd name="T24" fmla="*/ 254 w 392"/>
                <a:gd name="T25" fmla="*/ 383 h 392"/>
                <a:gd name="T26" fmla="*/ 306 w 392"/>
                <a:gd name="T27" fmla="*/ 359 h 392"/>
                <a:gd name="T28" fmla="*/ 348 w 392"/>
                <a:gd name="T29" fmla="*/ 320 h 392"/>
                <a:gd name="T30" fmla="*/ 378 w 392"/>
                <a:gd name="T31" fmla="*/ 270 h 392"/>
                <a:gd name="T32" fmla="*/ 392 w 392"/>
                <a:gd name="T33" fmla="*/ 215 h 392"/>
                <a:gd name="T34" fmla="*/ 392 w 392"/>
                <a:gd name="T35" fmla="*/ 174 h 392"/>
                <a:gd name="T36" fmla="*/ 378 w 392"/>
                <a:gd name="T37" fmla="*/ 118 h 392"/>
                <a:gd name="T38" fmla="*/ 348 w 392"/>
                <a:gd name="T39" fmla="*/ 69 h 392"/>
                <a:gd name="T40" fmla="*/ 306 w 392"/>
                <a:gd name="T41" fmla="*/ 33 h 392"/>
                <a:gd name="T42" fmla="*/ 254 w 392"/>
                <a:gd name="T43" fmla="*/ 8 h 392"/>
                <a:gd name="T44" fmla="*/ 196 w 392"/>
                <a:gd name="T45" fmla="*/ 0 h 392"/>
                <a:gd name="T46" fmla="*/ 240 w 392"/>
                <a:gd name="T47" fmla="*/ 168 h 392"/>
                <a:gd name="T48" fmla="*/ 276 w 392"/>
                <a:gd name="T49" fmla="*/ 190 h 392"/>
                <a:gd name="T50" fmla="*/ 279 w 392"/>
                <a:gd name="T51" fmla="*/ 248 h 392"/>
                <a:gd name="T52" fmla="*/ 254 w 392"/>
                <a:gd name="T53" fmla="*/ 281 h 392"/>
                <a:gd name="T54" fmla="*/ 221 w 392"/>
                <a:gd name="T55" fmla="*/ 317 h 392"/>
                <a:gd name="T56" fmla="*/ 212 w 392"/>
                <a:gd name="T57" fmla="*/ 334 h 392"/>
                <a:gd name="T58" fmla="*/ 196 w 392"/>
                <a:gd name="T59" fmla="*/ 342 h 392"/>
                <a:gd name="T60" fmla="*/ 174 w 392"/>
                <a:gd name="T61" fmla="*/ 328 h 392"/>
                <a:gd name="T62" fmla="*/ 138 w 392"/>
                <a:gd name="T63" fmla="*/ 284 h 392"/>
                <a:gd name="T64" fmla="*/ 121 w 392"/>
                <a:gd name="T65" fmla="*/ 276 h 392"/>
                <a:gd name="T66" fmla="*/ 113 w 392"/>
                <a:gd name="T67" fmla="*/ 259 h 392"/>
                <a:gd name="T68" fmla="*/ 130 w 392"/>
                <a:gd name="T69" fmla="*/ 237 h 392"/>
                <a:gd name="T70" fmla="*/ 232 w 392"/>
                <a:gd name="T71" fmla="*/ 215 h 392"/>
                <a:gd name="T72" fmla="*/ 138 w 392"/>
                <a:gd name="T73" fmla="*/ 212 h 392"/>
                <a:gd name="T74" fmla="*/ 113 w 392"/>
                <a:gd name="T75" fmla="*/ 179 h 392"/>
                <a:gd name="T76" fmla="*/ 116 w 392"/>
                <a:gd name="T77" fmla="*/ 124 h 392"/>
                <a:gd name="T78" fmla="*/ 155 w 392"/>
                <a:gd name="T79" fmla="*/ 102 h 392"/>
                <a:gd name="T80" fmla="*/ 174 w 392"/>
                <a:gd name="T81" fmla="*/ 72 h 392"/>
                <a:gd name="T82" fmla="*/ 188 w 392"/>
                <a:gd name="T83" fmla="*/ 49 h 392"/>
                <a:gd name="T84" fmla="*/ 207 w 392"/>
                <a:gd name="T85" fmla="*/ 49 h 392"/>
                <a:gd name="T86" fmla="*/ 221 w 392"/>
                <a:gd name="T87" fmla="*/ 72 h 392"/>
                <a:gd name="T88" fmla="*/ 257 w 392"/>
                <a:gd name="T89" fmla="*/ 102 h 392"/>
                <a:gd name="T90" fmla="*/ 279 w 392"/>
                <a:gd name="T91" fmla="*/ 116 h 392"/>
                <a:gd name="T92" fmla="*/ 279 w 392"/>
                <a:gd name="T93" fmla="*/ 135 h 392"/>
                <a:gd name="T94" fmla="*/ 257 w 392"/>
                <a:gd name="T95" fmla="*/ 149 h 392"/>
                <a:gd name="T96" fmla="*/ 240 w 392"/>
                <a:gd name="T97" fmla="*/ 168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2" h="392">
                  <a:moveTo>
                    <a:pt x="196" y="0"/>
                  </a:moveTo>
                  <a:lnTo>
                    <a:pt x="196" y="0"/>
                  </a:lnTo>
                  <a:lnTo>
                    <a:pt x="177" y="0"/>
                  </a:lnTo>
                  <a:lnTo>
                    <a:pt x="157" y="3"/>
                  </a:lnTo>
                  <a:lnTo>
                    <a:pt x="138" y="8"/>
                  </a:lnTo>
                  <a:lnTo>
                    <a:pt x="121" y="14"/>
                  </a:lnTo>
                  <a:lnTo>
                    <a:pt x="102" y="22"/>
                  </a:lnTo>
                  <a:lnTo>
                    <a:pt x="86" y="33"/>
                  </a:lnTo>
                  <a:lnTo>
                    <a:pt x="72" y="44"/>
                  </a:lnTo>
                  <a:lnTo>
                    <a:pt x="58" y="55"/>
                  </a:lnTo>
                  <a:lnTo>
                    <a:pt x="44" y="69"/>
                  </a:lnTo>
                  <a:lnTo>
                    <a:pt x="33" y="85"/>
                  </a:lnTo>
                  <a:lnTo>
                    <a:pt x="25" y="102"/>
                  </a:lnTo>
                  <a:lnTo>
                    <a:pt x="17" y="118"/>
                  </a:lnTo>
                  <a:lnTo>
                    <a:pt x="8" y="138"/>
                  </a:lnTo>
                  <a:lnTo>
                    <a:pt x="6" y="154"/>
                  </a:lnTo>
                  <a:lnTo>
                    <a:pt x="3" y="174"/>
                  </a:lnTo>
                  <a:lnTo>
                    <a:pt x="0" y="196"/>
                  </a:lnTo>
                  <a:lnTo>
                    <a:pt x="0" y="196"/>
                  </a:lnTo>
                  <a:lnTo>
                    <a:pt x="3" y="215"/>
                  </a:lnTo>
                  <a:lnTo>
                    <a:pt x="6" y="234"/>
                  </a:lnTo>
                  <a:lnTo>
                    <a:pt x="8" y="254"/>
                  </a:lnTo>
                  <a:lnTo>
                    <a:pt x="17" y="270"/>
                  </a:lnTo>
                  <a:lnTo>
                    <a:pt x="25" y="290"/>
                  </a:lnTo>
                  <a:lnTo>
                    <a:pt x="33" y="303"/>
                  </a:lnTo>
                  <a:lnTo>
                    <a:pt x="44" y="320"/>
                  </a:lnTo>
                  <a:lnTo>
                    <a:pt x="58" y="334"/>
                  </a:lnTo>
                  <a:lnTo>
                    <a:pt x="72" y="347"/>
                  </a:lnTo>
                  <a:lnTo>
                    <a:pt x="86" y="359"/>
                  </a:lnTo>
                  <a:lnTo>
                    <a:pt x="102" y="367"/>
                  </a:lnTo>
                  <a:lnTo>
                    <a:pt x="121" y="375"/>
                  </a:lnTo>
                  <a:lnTo>
                    <a:pt x="138" y="383"/>
                  </a:lnTo>
                  <a:lnTo>
                    <a:pt x="157" y="386"/>
                  </a:lnTo>
                  <a:lnTo>
                    <a:pt x="177" y="389"/>
                  </a:lnTo>
                  <a:lnTo>
                    <a:pt x="196" y="392"/>
                  </a:lnTo>
                  <a:lnTo>
                    <a:pt x="196" y="392"/>
                  </a:lnTo>
                  <a:lnTo>
                    <a:pt x="218" y="389"/>
                  </a:lnTo>
                  <a:lnTo>
                    <a:pt x="237" y="386"/>
                  </a:lnTo>
                  <a:lnTo>
                    <a:pt x="254" y="383"/>
                  </a:lnTo>
                  <a:lnTo>
                    <a:pt x="273" y="375"/>
                  </a:lnTo>
                  <a:lnTo>
                    <a:pt x="290" y="367"/>
                  </a:lnTo>
                  <a:lnTo>
                    <a:pt x="306" y="359"/>
                  </a:lnTo>
                  <a:lnTo>
                    <a:pt x="320" y="347"/>
                  </a:lnTo>
                  <a:lnTo>
                    <a:pt x="334" y="334"/>
                  </a:lnTo>
                  <a:lnTo>
                    <a:pt x="348" y="320"/>
                  </a:lnTo>
                  <a:lnTo>
                    <a:pt x="359" y="303"/>
                  </a:lnTo>
                  <a:lnTo>
                    <a:pt x="370" y="290"/>
                  </a:lnTo>
                  <a:lnTo>
                    <a:pt x="378" y="270"/>
                  </a:lnTo>
                  <a:lnTo>
                    <a:pt x="384" y="254"/>
                  </a:lnTo>
                  <a:lnTo>
                    <a:pt x="389" y="234"/>
                  </a:lnTo>
                  <a:lnTo>
                    <a:pt x="392" y="215"/>
                  </a:lnTo>
                  <a:lnTo>
                    <a:pt x="392" y="196"/>
                  </a:lnTo>
                  <a:lnTo>
                    <a:pt x="392" y="196"/>
                  </a:lnTo>
                  <a:lnTo>
                    <a:pt x="392" y="174"/>
                  </a:lnTo>
                  <a:lnTo>
                    <a:pt x="389" y="154"/>
                  </a:lnTo>
                  <a:lnTo>
                    <a:pt x="384" y="138"/>
                  </a:lnTo>
                  <a:lnTo>
                    <a:pt x="378" y="118"/>
                  </a:lnTo>
                  <a:lnTo>
                    <a:pt x="370" y="102"/>
                  </a:lnTo>
                  <a:lnTo>
                    <a:pt x="359" y="85"/>
                  </a:lnTo>
                  <a:lnTo>
                    <a:pt x="348" y="69"/>
                  </a:lnTo>
                  <a:lnTo>
                    <a:pt x="334" y="55"/>
                  </a:lnTo>
                  <a:lnTo>
                    <a:pt x="320" y="44"/>
                  </a:lnTo>
                  <a:lnTo>
                    <a:pt x="306" y="33"/>
                  </a:lnTo>
                  <a:lnTo>
                    <a:pt x="290" y="22"/>
                  </a:lnTo>
                  <a:lnTo>
                    <a:pt x="273" y="14"/>
                  </a:lnTo>
                  <a:lnTo>
                    <a:pt x="254" y="8"/>
                  </a:lnTo>
                  <a:lnTo>
                    <a:pt x="237" y="3"/>
                  </a:lnTo>
                  <a:lnTo>
                    <a:pt x="218" y="0"/>
                  </a:lnTo>
                  <a:lnTo>
                    <a:pt x="196" y="0"/>
                  </a:lnTo>
                  <a:lnTo>
                    <a:pt x="196" y="0"/>
                  </a:lnTo>
                  <a:close/>
                  <a:moveTo>
                    <a:pt x="240" y="168"/>
                  </a:moveTo>
                  <a:lnTo>
                    <a:pt x="240" y="168"/>
                  </a:lnTo>
                  <a:lnTo>
                    <a:pt x="254" y="171"/>
                  </a:lnTo>
                  <a:lnTo>
                    <a:pt x="268" y="179"/>
                  </a:lnTo>
                  <a:lnTo>
                    <a:pt x="276" y="190"/>
                  </a:lnTo>
                  <a:lnTo>
                    <a:pt x="279" y="204"/>
                  </a:lnTo>
                  <a:lnTo>
                    <a:pt x="279" y="248"/>
                  </a:lnTo>
                  <a:lnTo>
                    <a:pt x="279" y="248"/>
                  </a:lnTo>
                  <a:lnTo>
                    <a:pt x="276" y="262"/>
                  </a:lnTo>
                  <a:lnTo>
                    <a:pt x="268" y="273"/>
                  </a:lnTo>
                  <a:lnTo>
                    <a:pt x="254" y="281"/>
                  </a:lnTo>
                  <a:lnTo>
                    <a:pt x="240" y="284"/>
                  </a:lnTo>
                  <a:lnTo>
                    <a:pt x="221" y="284"/>
                  </a:lnTo>
                  <a:lnTo>
                    <a:pt x="221" y="317"/>
                  </a:lnTo>
                  <a:lnTo>
                    <a:pt x="221" y="317"/>
                  </a:lnTo>
                  <a:lnTo>
                    <a:pt x="218" y="328"/>
                  </a:lnTo>
                  <a:lnTo>
                    <a:pt x="212" y="334"/>
                  </a:lnTo>
                  <a:lnTo>
                    <a:pt x="207" y="339"/>
                  </a:lnTo>
                  <a:lnTo>
                    <a:pt x="196" y="342"/>
                  </a:lnTo>
                  <a:lnTo>
                    <a:pt x="196" y="342"/>
                  </a:lnTo>
                  <a:lnTo>
                    <a:pt x="188" y="339"/>
                  </a:lnTo>
                  <a:lnTo>
                    <a:pt x="179" y="334"/>
                  </a:lnTo>
                  <a:lnTo>
                    <a:pt x="174" y="328"/>
                  </a:lnTo>
                  <a:lnTo>
                    <a:pt x="174" y="317"/>
                  </a:lnTo>
                  <a:lnTo>
                    <a:pt x="174" y="284"/>
                  </a:lnTo>
                  <a:lnTo>
                    <a:pt x="138" y="284"/>
                  </a:lnTo>
                  <a:lnTo>
                    <a:pt x="138" y="284"/>
                  </a:lnTo>
                  <a:lnTo>
                    <a:pt x="130" y="281"/>
                  </a:lnTo>
                  <a:lnTo>
                    <a:pt x="121" y="276"/>
                  </a:lnTo>
                  <a:lnTo>
                    <a:pt x="116" y="270"/>
                  </a:lnTo>
                  <a:lnTo>
                    <a:pt x="113" y="259"/>
                  </a:lnTo>
                  <a:lnTo>
                    <a:pt x="113" y="259"/>
                  </a:lnTo>
                  <a:lnTo>
                    <a:pt x="116" y="251"/>
                  </a:lnTo>
                  <a:lnTo>
                    <a:pt x="121" y="243"/>
                  </a:lnTo>
                  <a:lnTo>
                    <a:pt x="130" y="237"/>
                  </a:lnTo>
                  <a:lnTo>
                    <a:pt x="138" y="237"/>
                  </a:lnTo>
                  <a:lnTo>
                    <a:pt x="232" y="237"/>
                  </a:lnTo>
                  <a:lnTo>
                    <a:pt x="232" y="215"/>
                  </a:lnTo>
                  <a:lnTo>
                    <a:pt x="155" y="215"/>
                  </a:lnTo>
                  <a:lnTo>
                    <a:pt x="155" y="215"/>
                  </a:lnTo>
                  <a:lnTo>
                    <a:pt x="138" y="212"/>
                  </a:lnTo>
                  <a:lnTo>
                    <a:pt x="124" y="204"/>
                  </a:lnTo>
                  <a:lnTo>
                    <a:pt x="116" y="193"/>
                  </a:lnTo>
                  <a:lnTo>
                    <a:pt x="113" y="179"/>
                  </a:lnTo>
                  <a:lnTo>
                    <a:pt x="113" y="138"/>
                  </a:lnTo>
                  <a:lnTo>
                    <a:pt x="113" y="138"/>
                  </a:lnTo>
                  <a:lnTo>
                    <a:pt x="116" y="124"/>
                  </a:lnTo>
                  <a:lnTo>
                    <a:pt x="124" y="110"/>
                  </a:lnTo>
                  <a:lnTo>
                    <a:pt x="138" y="105"/>
                  </a:lnTo>
                  <a:lnTo>
                    <a:pt x="155" y="102"/>
                  </a:lnTo>
                  <a:lnTo>
                    <a:pt x="174" y="102"/>
                  </a:lnTo>
                  <a:lnTo>
                    <a:pt x="174" y="72"/>
                  </a:lnTo>
                  <a:lnTo>
                    <a:pt x="174" y="72"/>
                  </a:lnTo>
                  <a:lnTo>
                    <a:pt x="174" y="63"/>
                  </a:lnTo>
                  <a:lnTo>
                    <a:pt x="179" y="55"/>
                  </a:lnTo>
                  <a:lnTo>
                    <a:pt x="188" y="49"/>
                  </a:lnTo>
                  <a:lnTo>
                    <a:pt x="196" y="49"/>
                  </a:lnTo>
                  <a:lnTo>
                    <a:pt x="196" y="49"/>
                  </a:lnTo>
                  <a:lnTo>
                    <a:pt x="207" y="49"/>
                  </a:lnTo>
                  <a:lnTo>
                    <a:pt x="212" y="55"/>
                  </a:lnTo>
                  <a:lnTo>
                    <a:pt x="218" y="63"/>
                  </a:lnTo>
                  <a:lnTo>
                    <a:pt x="221" y="72"/>
                  </a:lnTo>
                  <a:lnTo>
                    <a:pt x="221" y="102"/>
                  </a:lnTo>
                  <a:lnTo>
                    <a:pt x="257" y="102"/>
                  </a:lnTo>
                  <a:lnTo>
                    <a:pt x="257" y="102"/>
                  </a:lnTo>
                  <a:lnTo>
                    <a:pt x="265" y="102"/>
                  </a:lnTo>
                  <a:lnTo>
                    <a:pt x="273" y="107"/>
                  </a:lnTo>
                  <a:lnTo>
                    <a:pt x="279" y="116"/>
                  </a:lnTo>
                  <a:lnTo>
                    <a:pt x="279" y="124"/>
                  </a:lnTo>
                  <a:lnTo>
                    <a:pt x="279" y="124"/>
                  </a:lnTo>
                  <a:lnTo>
                    <a:pt x="279" y="135"/>
                  </a:lnTo>
                  <a:lnTo>
                    <a:pt x="273" y="141"/>
                  </a:lnTo>
                  <a:lnTo>
                    <a:pt x="265" y="146"/>
                  </a:lnTo>
                  <a:lnTo>
                    <a:pt x="257" y="149"/>
                  </a:lnTo>
                  <a:lnTo>
                    <a:pt x="163" y="149"/>
                  </a:lnTo>
                  <a:lnTo>
                    <a:pt x="163" y="168"/>
                  </a:lnTo>
                  <a:lnTo>
                    <a:pt x="24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200" kern="0" dirty="0">
                <a:solidFill>
                  <a:prstClr val="black"/>
                </a:solidFill>
                <a:latin typeface="Calibri" panose="020F0502020204030204" pitchFamily="34" charset="0"/>
                <a:cs typeface="Calibri" panose="020F0502020204030204" pitchFamily="34" charset="0"/>
              </a:endParaRPr>
            </a:p>
          </p:txBody>
        </p:sp>
      </p:grpSp>
      <p:grpSp>
        <p:nvGrpSpPr>
          <p:cNvPr id="76" name="Group 75"/>
          <p:cNvGrpSpPr/>
          <p:nvPr/>
        </p:nvGrpSpPr>
        <p:grpSpPr>
          <a:xfrm>
            <a:off x="6923052" y="1528187"/>
            <a:ext cx="338779" cy="394500"/>
            <a:chOff x="9263454" y="14290692"/>
            <a:chExt cx="1347247" cy="1568834"/>
          </a:xfrm>
          <a:solidFill>
            <a:srgbClr val="575757"/>
          </a:solidFill>
          <a:effectLst/>
        </p:grpSpPr>
        <p:sp>
          <p:nvSpPr>
            <p:cNvPr id="77" name="Freeform 105"/>
            <p:cNvSpPr>
              <a:spLocks noEditPoints="1"/>
            </p:cNvSpPr>
            <p:nvPr/>
          </p:nvSpPr>
          <p:spPr bwMode="auto">
            <a:xfrm>
              <a:off x="9263454" y="14290692"/>
              <a:ext cx="1347247" cy="1568834"/>
            </a:xfrm>
            <a:custGeom>
              <a:avLst/>
              <a:gdLst>
                <a:gd name="T0" fmla="*/ 108 w 128"/>
                <a:gd name="T1" fmla="*/ 52 h 149"/>
                <a:gd name="T2" fmla="*/ 109 w 128"/>
                <a:gd name="T3" fmla="*/ 51 h 149"/>
                <a:gd name="T4" fmla="*/ 109 w 128"/>
                <a:gd name="T5" fmla="*/ 50 h 149"/>
                <a:gd name="T6" fmla="*/ 110 w 128"/>
                <a:gd name="T7" fmla="*/ 47 h 149"/>
                <a:gd name="T8" fmla="*/ 101 w 128"/>
                <a:gd name="T9" fmla="*/ 21 h 149"/>
                <a:gd name="T10" fmla="*/ 56 w 128"/>
                <a:gd name="T11" fmla="*/ 0 h 149"/>
                <a:gd name="T12" fmla="*/ 1 w 128"/>
                <a:gd name="T13" fmla="*/ 59 h 149"/>
                <a:gd name="T14" fmla="*/ 24 w 128"/>
                <a:gd name="T15" fmla="*/ 115 h 149"/>
                <a:gd name="T16" fmla="*/ 24 w 128"/>
                <a:gd name="T17" fmla="*/ 149 h 149"/>
                <a:gd name="T18" fmla="*/ 82 w 128"/>
                <a:gd name="T19" fmla="*/ 149 h 149"/>
                <a:gd name="T20" fmla="*/ 90 w 128"/>
                <a:gd name="T21" fmla="*/ 121 h 149"/>
                <a:gd name="T22" fmla="*/ 111 w 128"/>
                <a:gd name="T23" fmla="*/ 111 h 149"/>
                <a:gd name="T24" fmla="*/ 113 w 128"/>
                <a:gd name="T25" fmla="*/ 100 h 149"/>
                <a:gd name="T26" fmla="*/ 112 w 128"/>
                <a:gd name="T27" fmla="*/ 93 h 149"/>
                <a:gd name="T28" fmla="*/ 112 w 128"/>
                <a:gd name="T29" fmla="*/ 81 h 149"/>
                <a:gd name="T30" fmla="*/ 124 w 128"/>
                <a:gd name="T31" fmla="*/ 74 h 149"/>
                <a:gd name="T32" fmla="*/ 108 w 128"/>
                <a:gd name="T33" fmla="*/ 52 h 149"/>
                <a:gd name="T34" fmla="*/ 55 w 128"/>
                <a:gd name="T35" fmla="*/ 104 h 149"/>
                <a:gd name="T36" fmla="*/ 4 w 128"/>
                <a:gd name="T37" fmla="*/ 55 h 149"/>
                <a:gd name="T38" fmla="*/ 55 w 128"/>
                <a:gd name="T39" fmla="*/ 7 h 149"/>
                <a:gd name="T40" fmla="*/ 105 w 128"/>
                <a:gd name="T41" fmla="*/ 55 h 149"/>
                <a:gd name="T42" fmla="*/ 55 w 128"/>
                <a:gd name="T43" fmla="*/ 10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49">
                  <a:moveTo>
                    <a:pt x="108" y="52"/>
                  </a:moveTo>
                  <a:cubicBezTo>
                    <a:pt x="108" y="52"/>
                    <a:pt x="108" y="52"/>
                    <a:pt x="109" y="51"/>
                  </a:cubicBezTo>
                  <a:cubicBezTo>
                    <a:pt x="109" y="51"/>
                    <a:pt x="109" y="51"/>
                    <a:pt x="109" y="50"/>
                  </a:cubicBezTo>
                  <a:cubicBezTo>
                    <a:pt x="109" y="49"/>
                    <a:pt x="110" y="48"/>
                    <a:pt x="110" y="47"/>
                  </a:cubicBezTo>
                  <a:cubicBezTo>
                    <a:pt x="110" y="37"/>
                    <a:pt x="106" y="28"/>
                    <a:pt x="101" y="21"/>
                  </a:cubicBezTo>
                  <a:cubicBezTo>
                    <a:pt x="90" y="6"/>
                    <a:pt x="71" y="0"/>
                    <a:pt x="56" y="0"/>
                  </a:cubicBezTo>
                  <a:cubicBezTo>
                    <a:pt x="23" y="0"/>
                    <a:pt x="0" y="22"/>
                    <a:pt x="1" y="59"/>
                  </a:cubicBezTo>
                  <a:cubicBezTo>
                    <a:pt x="2" y="99"/>
                    <a:pt x="24" y="115"/>
                    <a:pt x="24" y="115"/>
                  </a:cubicBezTo>
                  <a:cubicBezTo>
                    <a:pt x="24" y="149"/>
                    <a:pt x="24" y="149"/>
                    <a:pt x="24" y="149"/>
                  </a:cubicBezTo>
                  <a:cubicBezTo>
                    <a:pt x="31" y="149"/>
                    <a:pt x="82" y="149"/>
                    <a:pt x="82" y="149"/>
                  </a:cubicBezTo>
                  <a:cubicBezTo>
                    <a:pt x="82" y="149"/>
                    <a:pt x="77" y="120"/>
                    <a:pt x="90" y="121"/>
                  </a:cubicBezTo>
                  <a:cubicBezTo>
                    <a:pt x="107" y="122"/>
                    <a:pt x="112" y="118"/>
                    <a:pt x="111" y="111"/>
                  </a:cubicBezTo>
                  <a:cubicBezTo>
                    <a:pt x="111" y="104"/>
                    <a:pt x="110" y="102"/>
                    <a:pt x="113" y="100"/>
                  </a:cubicBezTo>
                  <a:cubicBezTo>
                    <a:pt x="117" y="96"/>
                    <a:pt x="112" y="93"/>
                    <a:pt x="112" y="93"/>
                  </a:cubicBezTo>
                  <a:cubicBezTo>
                    <a:pt x="119" y="89"/>
                    <a:pt x="109" y="84"/>
                    <a:pt x="112" y="81"/>
                  </a:cubicBezTo>
                  <a:cubicBezTo>
                    <a:pt x="113" y="80"/>
                    <a:pt x="128" y="80"/>
                    <a:pt x="124" y="74"/>
                  </a:cubicBezTo>
                  <a:cubicBezTo>
                    <a:pt x="120" y="69"/>
                    <a:pt x="110" y="55"/>
                    <a:pt x="108" y="52"/>
                  </a:cubicBezTo>
                  <a:close/>
                  <a:moveTo>
                    <a:pt x="55" y="104"/>
                  </a:moveTo>
                  <a:cubicBezTo>
                    <a:pt x="27" y="104"/>
                    <a:pt x="4" y="82"/>
                    <a:pt x="4" y="55"/>
                  </a:cubicBezTo>
                  <a:cubicBezTo>
                    <a:pt x="4" y="28"/>
                    <a:pt x="27" y="7"/>
                    <a:pt x="55" y="7"/>
                  </a:cubicBezTo>
                  <a:cubicBezTo>
                    <a:pt x="83" y="7"/>
                    <a:pt x="105" y="28"/>
                    <a:pt x="105" y="55"/>
                  </a:cubicBezTo>
                  <a:cubicBezTo>
                    <a:pt x="105" y="82"/>
                    <a:pt x="83" y="104"/>
                    <a:pt x="5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GB" sz="1200" kern="0" dirty="0">
                <a:solidFill>
                  <a:prstClr val="black"/>
                </a:solidFill>
                <a:latin typeface="Calibri" panose="020F0502020204030204" pitchFamily="34" charset="0"/>
                <a:cs typeface="Calibri" panose="020F0502020204030204" pitchFamily="34" charset="0"/>
              </a:endParaRPr>
            </a:p>
          </p:txBody>
        </p:sp>
        <p:sp>
          <p:nvSpPr>
            <p:cNvPr id="78" name="Freeform 106"/>
            <p:cNvSpPr>
              <a:spLocks noEditPoints="1"/>
            </p:cNvSpPr>
            <p:nvPr/>
          </p:nvSpPr>
          <p:spPr bwMode="auto">
            <a:xfrm>
              <a:off x="9495382" y="14785570"/>
              <a:ext cx="273291" cy="295449"/>
            </a:xfrm>
            <a:custGeom>
              <a:avLst/>
              <a:gdLst>
                <a:gd name="T0" fmla="*/ 21 w 26"/>
                <a:gd name="T1" fmla="*/ 5 h 28"/>
                <a:gd name="T2" fmla="*/ 4 w 26"/>
                <a:gd name="T3" fmla="*/ 5 h 28"/>
                <a:gd name="T4" fmla="*/ 0 w 26"/>
                <a:gd name="T5" fmla="*/ 14 h 28"/>
                <a:gd name="T6" fmla="*/ 4 w 26"/>
                <a:gd name="T7" fmla="*/ 23 h 28"/>
                <a:gd name="T8" fmla="*/ 4 w 26"/>
                <a:gd name="T9" fmla="*/ 23 h 28"/>
                <a:gd name="T10" fmla="*/ 21 w 26"/>
                <a:gd name="T11" fmla="*/ 23 h 28"/>
                <a:gd name="T12" fmla="*/ 22 w 26"/>
                <a:gd name="T13" fmla="*/ 5 h 28"/>
                <a:gd name="T14" fmla="*/ 21 w 26"/>
                <a:gd name="T15" fmla="*/ 5 h 28"/>
                <a:gd name="T16" fmla="*/ 20 w 26"/>
                <a:gd name="T17" fmla="*/ 21 h 28"/>
                <a:gd name="T18" fmla="*/ 5 w 26"/>
                <a:gd name="T19" fmla="*/ 21 h 28"/>
                <a:gd name="T20" fmla="*/ 5 w 26"/>
                <a:gd name="T21" fmla="*/ 6 h 28"/>
                <a:gd name="T22" fmla="*/ 21 w 26"/>
                <a:gd name="T23" fmla="*/ 6 h 28"/>
                <a:gd name="T24" fmla="*/ 20 w 26"/>
                <a:gd name="T25"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28">
                  <a:moveTo>
                    <a:pt x="21" y="5"/>
                  </a:moveTo>
                  <a:cubicBezTo>
                    <a:pt x="16" y="0"/>
                    <a:pt x="9" y="0"/>
                    <a:pt x="4" y="5"/>
                  </a:cubicBezTo>
                  <a:cubicBezTo>
                    <a:pt x="2" y="7"/>
                    <a:pt x="0" y="10"/>
                    <a:pt x="0" y="14"/>
                  </a:cubicBezTo>
                  <a:cubicBezTo>
                    <a:pt x="0" y="17"/>
                    <a:pt x="1" y="20"/>
                    <a:pt x="4" y="23"/>
                  </a:cubicBezTo>
                  <a:cubicBezTo>
                    <a:pt x="4" y="23"/>
                    <a:pt x="4" y="23"/>
                    <a:pt x="4" y="23"/>
                  </a:cubicBezTo>
                  <a:cubicBezTo>
                    <a:pt x="9" y="28"/>
                    <a:pt x="17" y="28"/>
                    <a:pt x="21" y="23"/>
                  </a:cubicBezTo>
                  <a:cubicBezTo>
                    <a:pt x="26" y="18"/>
                    <a:pt x="26" y="10"/>
                    <a:pt x="22" y="5"/>
                  </a:cubicBezTo>
                  <a:cubicBezTo>
                    <a:pt x="22" y="5"/>
                    <a:pt x="21" y="5"/>
                    <a:pt x="21" y="5"/>
                  </a:cubicBezTo>
                  <a:close/>
                  <a:moveTo>
                    <a:pt x="20" y="21"/>
                  </a:moveTo>
                  <a:cubicBezTo>
                    <a:pt x="16" y="26"/>
                    <a:pt x="9" y="26"/>
                    <a:pt x="5" y="21"/>
                  </a:cubicBezTo>
                  <a:cubicBezTo>
                    <a:pt x="1" y="17"/>
                    <a:pt x="1" y="10"/>
                    <a:pt x="5" y="6"/>
                  </a:cubicBezTo>
                  <a:cubicBezTo>
                    <a:pt x="10" y="2"/>
                    <a:pt x="16" y="2"/>
                    <a:pt x="21" y="6"/>
                  </a:cubicBezTo>
                  <a:cubicBezTo>
                    <a:pt x="25" y="10"/>
                    <a:pt x="25" y="17"/>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GB" sz="1200" kern="0" dirty="0">
                <a:solidFill>
                  <a:prstClr val="black"/>
                </a:solidFill>
                <a:latin typeface="Calibri" panose="020F0502020204030204" pitchFamily="34" charset="0"/>
                <a:cs typeface="Calibri" panose="020F0502020204030204" pitchFamily="34" charset="0"/>
              </a:endParaRPr>
            </a:p>
          </p:txBody>
        </p:sp>
        <p:sp>
          <p:nvSpPr>
            <p:cNvPr id="79" name="Freeform 107"/>
            <p:cNvSpPr>
              <a:spLocks noEditPoints="1"/>
            </p:cNvSpPr>
            <p:nvPr/>
          </p:nvSpPr>
          <p:spPr bwMode="auto">
            <a:xfrm>
              <a:off x="9842534" y="14555120"/>
              <a:ext cx="421015" cy="421015"/>
            </a:xfrm>
            <a:custGeom>
              <a:avLst/>
              <a:gdLst>
                <a:gd name="T0" fmla="*/ 29 w 40"/>
                <a:gd name="T1" fmla="*/ 8 h 40"/>
                <a:gd name="T2" fmla="*/ 31 w 40"/>
                <a:gd name="T3" fmla="*/ 3 h 40"/>
                <a:gd name="T4" fmla="*/ 31 w 40"/>
                <a:gd name="T5" fmla="*/ 3 h 40"/>
                <a:gd name="T6" fmla="*/ 24 w 40"/>
                <a:gd name="T7" fmla="*/ 0 h 40"/>
                <a:gd name="T8" fmla="*/ 22 w 40"/>
                <a:gd name="T9" fmla="*/ 5 h 40"/>
                <a:gd name="T10" fmla="*/ 18 w 40"/>
                <a:gd name="T11" fmla="*/ 5 h 40"/>
                <a:gd name="T12" fmla="*/ 16 w 40"/>
                <a:gd name="T13" fmla="*/ 0 h 40"/>
                <a:gd name="T14" fmla="*/ 16 w 40"/>
                <a:gd name="T15" fmla="*/ 0 h 40"/>
                <a:gd name="T16" fmla="*/ 9 w 40"/>
                <a:gd name="T17" fmla="*/ 3 h 40"/>
                <a:gd name="T18" fmla="*/ 11 w 40"/>
                <a:gd name="T19" fmla="*/ 8 h 40"/>
                <a:gd name="T20" fmla="*/ 8 w 40"/>
                <a:gd name="T21" fmla="*/ 11 h 40"/>
                <a:gd name="T22" fmla="*/ 3 w 40"/>
                <a:gd name="T23" fmla="*/ 8 h 40"/>
                <a:gd name="T24" fmla="*/ 3 w 40"/>
                <a:gd name="T25" fmla="*/ 8 h 40"/>
                <a:gd name="T26" fmla="*/ 0 w 40"/>
                <a:gd name="T27" fmla="*/ 15 h 40"/>
                <a:gd name="T28" fmla="*/ 5 w 40"/>
                <a:gd name="T29" fmla="*/ 17 h 40"/>
                <a:gd name="T30" fmla="*/ 5 w 40"/>
                <a:gd name="T31" fmla="*/ 22 h 40"/>
                <a:gd name="T32" fmla="*/ 0 w 40"/>
                <a:gd name="T33" fmla="*/ 24 h 40"/>
                <a:gd name="T34" fmla="*/ 0 w 40"/>
                <a:gd name="T35" fmla="*/ 24 h 40"/>
                <a:gd name="T36" fmla="*/ 3 w 40"/>
                <a:gd name="T37" fmla="*/ 31 h 40"/>
                <a:gd name="T38" fmla="*/ 7 w 40"/>
                <a:gd name="T39" fmla="*/ 29 h 40"/>
                <a:gd name="T40" fmla="*/ 10 w 40"/>
                <a:gd name="T41" fmla="*/ 32 h 40"/>
                <a:gd name="T42" fmla="*/ 8 w 40"/>
                <a:gd name="T43" fmla="*/ 37 h 40"/>
                <a:gd name="T44" fmla="*/ 8 w 40"/>
                <a:gd name="T45" fmla="*/ 37 h 40"/>
                <a:gd name="T46" fmla="*/ 15 w 40"/>
                <a:gd name="T47" fmla="*/ 40 h 40"/>
                <a:gd name="T48" fmla="*/ 17 w 40"/>
                <a:gd name="T49" fmla="*/ 35 h 40"/>
                <a:gd name="T50" fmla="*/ 22 w 40"/>
                <a:gd name="T51" fmla="*/ 35 h 40"/>
                <a:gd name="T52" fmla="*/ 23 w 40"/>
                <a:gd name="T53" fmla="*/ 40 h 40"/>
                <a:gd name="T54" fmla="*/ 23 w 40"/>
                <a:gd name="T55" fmla="*/ 40 h 40"/>
                <a:gd name="T56" fmla="*/ 30 w 40"/>
                <a:gd name="T57" fmla="*/ 37 h 40"/>
                <a:gd name="T58" fmla="*/ 29 w 40"/>
                <a:gd name="T59" fmla="*/ 32 h 40"/>
                <a:gd name="T60" fmla="*/ 32 w 40"/>
                <a:gd name="T61" fmla="*/ 29 h 40"/>
                <a:gd name="T62" fmla="*/ 36 w 40"/>
                <a:gd name="T63" fmla="*/ 31 h 40"/>
                <a:gd name="T64" fmla="*/ 36 w 40"/>
                <a:gd name="T65" fmla="*/ 32 h 40"/>
                <a:gd name="T66" fmla="*/ 40 w 40"/>
                <a:gd name="T67" fmla="*/ 25 h 40"/>
                <a:gd name="T68" fmla="*/ 35 w 40"/>
                <a:gd name="T69" fmla="*/ 22 h 40"/>
                <a:gd name="T70" fmla="*/ 35 w 40"/>
                <a:gd name="T71" fmla="*/ 18 h 40"/>
                <a:gd name="T72" fmla="*/ 40 w 40"/>
                <a:gd name="T73" fmla="*/ 16 h 40"/>
                <a:gd name="T74" fmla="*/ 40 w 40"/>
                <a:gd name="T75" fmla="*/ 16 h 40"/>
                <a:gd name="T76" fmla="*/ 37 w 40"/>
                <a:gd name="T77" fmla="*/ 9 h 40"/>
                <a:gd name="T78" fmla="*/ 32 w 40"/>
                <a:gd name="T79" fmla="*/ 11 h 40"/>
                <a:gd name="T80" fmla="*/ 29 w 40"/>
                <a:gd name="T81" fmla="*/ 8 h 40"/>
                <a:gd name="T82" fmla="*/ 30 w 40"/>
                <a:gd name="T83" fmla="*/ 25 h 40"/>
                <a:gd name="T84" fmla="*/ 24 w 40"/>
                <a:gd name="T85" fmla="*/ 31 h 40"/>
                <a:gd name="T86" fmla="*/ 15 w 40"/>
                <a:gd name="T87" fmla="*/ 31 h 40"/>
                <a:gd name="T88" fmla="*/ 15 w 40"/>
                <a:gd name="T89" fmla="*/ 31 h 40"/>
                <a:gd name="T90" fmla="*/ 9 w 40"/>
                <a:gd name="T91" fmla="*/ 24 h 40"/>
                <a:gd name="T92" fmla="*/ 9 w 40"/>
                <a:gd name="T93" fmla="*/ 15 h 40"/>
                <a:gd name="T94" fmla="*/ 15 w 40"/>
                <a:gd name="T95" fmla="*/ 9 h 40"/>
                <a:gd name="T96" fmla="*/ 24 w 40"/>
                <a:gd name="T97" fmla="*/ 9 h 40"/>
                <a:gd name="T98" fmla="*/ 24 w 40"/>
                <a:gd name="T99" fmla="*/ 10 h 40"/>
                <a:gd name="T100" fmla="*/ 30 w 40"/>
                <a:gd name="T101"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40">
                  <a:moveTo>
                    <a:pt x="29" y="8"/>
                  </a:moveTo>
                  <a:cubicBezTo>
                    <a:pt x="31" y="3"/>
                    <a:pt x="31" y="3"/>
                    <a:pt x="31" y="3"/>
                  </a:cubicBezTo>
                  <a:cubicBezTo>
                    <a:pt x="31" y="3"/>
                    <a:pt x="31" y="3"/>
                    <a:pt x="31" y="3"/>
                  </a:cubicBezTo>
                  <a:cubicBezTo>
                    <a:pt x="24" y="0"/>
                    <a:pt x="24" y="0"/>
                    <a:pt x="24" y="0"/>
                  </a:cubicBezTo>
                  <a:cubicBezTo>
                    <a:pt x="22" y="5"/>
                    <a:pt x="22" y="5"/>
                    <a:pt x="22" y="5"/>
                  </a:cubicBezTo>
                  <a:cubicBezTo>
                    <a:pt x="21" y="5"/>
                    <a:pt x="19" y="5"/>
                    <a:pt x="18" y="5"/>
                  </a:cubicBezTo>
                  <a:cubicBezTo>
                    <a:pt x="16" y="0"/>
                    <a:pt x="16" y="0"/>
                    <a:pt x="16" y="0"/>
                  </a:cubicBezTo>
                  <a:cubicBezTo>
                    <a:pt x="16" y="0"/>
                    <a:pt x="16" y="0"/>
                    <a:pt x="16" y="0"/>
                  </a:cubicBezTo>
                  <a:cubicBezTo>
                    <a:pt x="9" y="3"/>
                    <a:pt x="9" y="3"/>
                    <a:pt x="9" y="3"/>
                  </a:cubicBezTo>
                  <a:cubicBezTo>
                    <a:pt x="11" y="8"/>
                    <a:pt x="11" y="8"/>
                    <a:pt x="11" y="8"/>
                  </a:cubicBezTo>
                  <a:cubicBezTo>
                    <a:pt x="10" y="8"/>
                    <a:pt x="9" y="9"/>
                    <a:pt x="8" y="11"/>
                  </a:cubicBezTo>
                  <a:cubicBezTo>
                    <a:pt x="3" y="8"/>
                    <a:pt x="3" y="8"/>
                    <a:pt x="3" y="8"/>
                  </a:cubicBezTo>
                  <a:cubicBezTo>
                    <a:pt x="3" y="8"/>
                    <a:pt x="3" y="8"/>
                    <a:pt x="3" y="8"/>
                  </a:cubicBezTo>
                  <a:cubicBezTo>
                    <a:pt x="0" y="15"/>
                    <a:pt x="0" y="15"/>
                    <a:pt x="0" y="15"/>
                  </a:cubicBezTo>
                  <a:cubicBezTo>
                    <a:pt x="5" y="17"/>
                    <a:pt x="5" y="17"/>
                    <a:pt x="5" y="17"/>
                  </a:cubicBezTo>
                  <a:cubicBezTo>
                    <a:pt x="5" y="19"/>
                    <a:pt x="5" y="20"/>
                    <a:pt x="5" y="22"/>
                  </a:cubicBezTo>
                  <a:cubicBezTo>
                    <a:pt x="0" y="24"/>
                    <a:pt x="0" y="24"/>
                    <a:pt x="0" y="24"/>
                  </a:cubicBezTo>
                  <a:cubicBezTo>
                    <a:pt x="0" y="24"/>
                    <a:pt x="0" y="24"/>
                    <a:pt x="0" y="24"/>
                  </a:cubicBezTo>
                  <a:cubicBezTo>
                    <a:pt x="3" y="31"/>
                    <a:pt x="3" y="31"/>
                    <a:pt x="3" y="31"/>
                  </a:cubicBezTo>
                  <a:cubicBezTo>
                    <a:pt x="7" y="29"/>
                    <a:pt x="7" y="29"/>
                    <a:pt x="7" y="29"/>
                  </a:cubicBezTo>
                  <a:cubicBezTo>
                    <a:pt x="8" y="30"/>
                    <a:pt x="9" y="31"/>
                    <a:pt x="10" y="32"/>
                  </a:cubicBezTo>
                  <a:cubicBezTo>
                    <a:pt x="8" y="37"/>
                    <a:pt x="8" y="37"/>
                    <a:pt x="8" y="37"/>
                  </a:cubicBezTo>
                  <a:cubicBezTo>
                    <a:pt x="8" y="37"/>
                    <a:pt x="8" y="37"/>
                    <a:pt x="8" y="37"/>
                  </a:cubicBezTo>
                  <a:cubicBezTo>
                    <a:pt x="15" y="40"/>
                    <a:pt x="15" y="40"/>
                    <a:pt x="15" y="40"/>
                  </a:cubicBezTo>
                  <a:cubicBezTo>
                    <a:pt x="17" y="35"/>
                    <a:pt x="17" y="35"/>
                    <a:pt x="17" y="35"/>
                  </a:cubicBezTo>
                  <a:cubicBezTo>
                    <a:pt x="19" y="35"/>
                    <a:pt x="20" y="35"/>
                    <a:pt x="22" y="35"/>
                  </a:cubicBezTo>
                  <a:cubicBezTo>
                    <a:pt x="23" y="40"/>
                    <a:pt x="23" y="40"/>
                    <a:pt x="23" y="40"/>
                  </a:cubicBezTo>
                  <a:cubicBezTo>
                    <a:pt x="23" y="40"/>
                    <a:pt x="23" y="40"/>
                    <a:pt x="23" y="40"/>
                  </a:cubicBezTo>
                  <a:cubicBezTo>
                    <a:pt x="30" y="37"/>
                    <a:pt x="30" y="37"/>
                    <a:pt x="30" y="37"/>
                  </a:cubicBezTo>
                  <a:cubicBezTo>
                    <a:pt x="29" y="32"/>
                    <a:pt x="29" y="32"/>
                    <a:pt x="29" y="32"/>
                  </a:cubicBezTo>
                  <a:cubicBezTo>
                    <a:pt x="30" y="31"/>
                    <a:pt x="31" y="30"/>
                    <a:pt x="32" y="29"/>
                  </a:cubicBezTo>
                  <a:cubicBezTo>
                    <a:pt x="36" y="31"/>
                    <a:pt x="36" y="31"/>
                    <a:pt x="36" y="31"/>
                  </a:cubicBezTo>
                  <a:cubicBezTo>
                    <a:pt x="36" y="32"/>
                    <a:pt x="36" y="32"/>
                    <a:pt x="36" y="32"/>
                  </a:cubicBezTo>
                  <a:cubicBezTo>
                    <a:pt x="40" y="25"/>
                    <a:pt x="40" y="25"/>
                    <a:pt x="40" y="25"/>
                  </a:cubicBezTo>
                  <a:cubicBezTo>
                    <a:pt x="35" y="22"/>
                    <a:pt x="35" y="22"/>
                    <a:pt x="35" y="22"/>
                  </a:cubicBezTo>
                  <a:cubicBezTo>
                    <a:pt x="35" y="21"/>
                    <a:pt x="35" y="20"/>
                    <a:pt x="35" y="18"/>
                  </a:cubicBezTo>
                  <a:cubicBezTo>
                    <a:pt x="40" y="16"/>
                    <a:pt x="40" y="16"/>
                    <a:pt x="40" y="16"/>
                  </a:cubicBezTo>
                  <a:cubicBezTo>
                    <a:pt x="40" y="16"/>
                    <a:pt x="40" y="16"/>
                    <a:pt x="40" y="16"/>
                  </a:cubicBezTo>
                  <a:cubicBezTo>
                    <a:pt x="37" y="9"/>
                    <a:pt x="37" y="9"/>
                    <a:pt x="37" y="9"/>
                  </a:cubicBezTo>
                  <a:cubicBezTo>
                    <a:pt x="32" y="11"/>
                    <a:pt x="32" y="11"/>
                    <a:pt x="32" y="11"/>
                  </a:cubicBezTo>
                  <a:cubicBezTo>
                    <a:pt x="31" y="10"/>
                    <a:pt x="30" y="9"/>
                    <a:pt x="29" y="8"/>
                  </a:cubicBezTo>
                  <a:close/>
                  <a:moveTo>
                    <a:pt x="30" y="25"/>
                  </a:moveTo>
                  <a:cubicBezTo>
                    <a:pt x="29" y="28"/>
                    <a:pt x="27" y="30"/>
                    <a:pt x="24" y="31"/>
                  </a:cubicBezTo>
                  <a:cubicBezTo>
                    <a:pt x="21" y="32"/>
                    <a:pt x="18" y="32"/>
                    <a:pt x="15" y="31"/>
                  </a:cubicBezTo>
                  <a:cubicBezTo>
                    <a:pt x="15" y="31"/>
                    <a:pt x="15" y="31"/>
                    <a:pt x="15" y="31"/>
                  </a:cubicBezTo>
                  <a:cubicBezTo>
                    <a:pt x="12" y="29"/>
                    <a:pt x="10" y="27"/>
                    <a:pt x="9" y="24"/>
                  </a:cubicBezTo>
                  <a:cubicBezTo>
                    <a:pt x="8" y="21"/>
                    <a:pt x="8" y="18"/>
                    <a:pt x="9" y="15"/>
                  </a:cubicBezTo>
                  <a:cubicBezTo>
                    <a:pt x="10" y="13"/>
                    <a:pt x="13" y="11"/>
                    <a:pt x="15" y="9"/>
                  </a:cubicBezTo>
                  <a:cubicBezTo>
                    <a:pt x="18" y="8"/>
                    <a:pt x="21" y="8"/>
                    <a:pt x="24" y="9"/>
                  </a:cubicBezTo>
                  <a:cubicBezTo>
                    <a:pt x="24" y="9"/>
                    <a:pt x="24" y="9"/>
                    <a:pt x="24" y="10"/>
                  </a:cubicBezTo>
                  <a:cubicBezTo>
                    <a:pt x="30" y="12"/>
                    <a:pt x="33" y="19"/>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GB" sz="1200" kern="0" dirty="0">
                <a:solidFill>
                  <a:prstClr val="black"/>
                </a:solidFill>
                <a:latin typeface="Calibri" panose="020F0502020204030204" pitchFamily="34" charset="0"/>
                <a:cs typeface="Calibri" panose="020F0502020204030204" pitchFamily="34" charset="0"/>
              </a:endParaRPr>
            </a:p>
          </p:txBody>
        </p:sp>
        <p:sp>
          <p:nvSpPr>
            <p:cNvPr id="80" name="Freeform 108"/>
            <p:cNvSpPr>
              <a:spLocks noEditPoints="1"/>
            </p:cNvSpPr>
            <p:nvPr/>
          </p:nvSpPr>
          <p:spPr bwMode="auto">
            <a:xfrm>
              <a:off x="9380157" y="14680685"/>
              <a:ext cx="505218" cy="505218"/>
            </a:xfrm>
            <a:custGeom>
              <a:avLst/>
              <a:gdLst>
                <a:gd name="T0" fmla="*/ 40 w 48"/>
                <a:gd name="T1" fmla="*/ 15 h 48"/>
                <a:gd name="T2" fmla="*/ 44 w 48"/>
                <a:gd name="T3" fmla="*/ 10 h 48"/>
                <a:gd name="T4" fmla="*/ 44 w 48"/>
                <a:gd name="T5" fmla="*/ 10 h 48"/>
                <a:gd name="T6" fmla="*/ 38 w 48"/>
                <a:gd name="T7" fmla="*/ 4 h 48"/>
                <a:gd name="T8" fmla="*/ 33 w 48"/>
                <a:gd name="T9" fmla="*/ 8 h 48"/>
                <a:gd name="T10" fmla="*/ 29 w 48"/>
                <a:gd name="T11" fmla="*/ 6 h 48"/>
                <a:gd name="T12" fmla="*/ 29 w 48"/>
                <a:gd name="T13" fmla="*/ 0 h 48"/>
                <a:gd name="T14" fmla="*/ 29 w 48"/>
                <a:gd name="T15" fmla="*/ 0 h 48"/>
                <a:gd name="T16" fmla="*/ 20 w 48"/>
                <a:gd name="T17" fmla="*/ 0 h 48"/>
                <a:gd name="T18" fmla="*/ 20 w 48"/>
                <a:gd name="T19" fmla="*/ 6 h 48"/>
                <a:gd name="T20" fmla="*/ 15 w 48"/>
                <a:gd name="T21" fmla="*/ 8 h 48"/>
                <a:gd name="T22" fmla="*/ 10 w 48"/>
                <a:gd name="T23" fmla="*/ 4 h 48"/>
                <a:gd name="T24" fmla="*/ 10 w 48"/>
                <a:gd name="T25" fmla="*/ 3 h 48"/>
                <a:gd name="T26" fmla="*/ 4 w 48"/>
                <a:gd name="T27" fmla="*/ 10 h 48"/>
                <a:gd name="T28" fmla="*/ 8 w 48"/>
                <a:gd name="T29" fmla="*/ 14 h 48"/>
                <a:gd name="T30" fmla="*/ 6 w 48"/>
                <a:gd name="T31" fmla="*/ 19 h 48"/>
                <a:gd name="T32" fmla="*/ 0 w 48"/>
                <a:gd name="T33" fmla="*/ 19 h 48"/>
                <a:gd name="T34" fmla="*/ 0 w 48"/>
                <a:gd name="T35" fmla="*/ 19 h 48"/>
                <a:gd name="T36" fmla="*/ 0 w 48"/>
                <a:gd name="T37" fmla="*/ 28 h 48"/>
                <a:gd name="T38" fmla="*/ 6 w 48"/>
                <a:gd name="T39" fmla="*/ 28 h 48"/>
                <a:gd name="T40" fmla="*/ 8 w 48"/>
                <a:gd name="T41" fmla="*/ 33 h 48"/>
                <a:gd name="T42" fmla="*/ 4 w 48"/>
                <a:gd name="T43" fmla="*/ 37 h 48"/>
                <a:gd name="T44" fmla="*/ 4 w 48"/>
                <a:gd name="T45" fmla="*/ 37 h 48"/>
                <a:gd name="T46" fmla="*/ 10 w 48"/>
                <a:gd name="T47" fmla="*/ 44 h 48"/>
                <a:gd name="T48" fmla="*/ 14 w 48"/>
                <a:gd name="T49" fmla="*/ 39 h 48"/>
                <a:gd name="T50" fmla="*/ 19 w 48"/>
                <a:gd name="T51" fmla="*/ 41 h 48"/>
                <a:gd name="T52" fmla="*/ 19 w 48"/>
                <a:gd name="T53" fmla="*/ 48 h 48"/>
                <a:gd name="T54" fmla="*/ 19 w 48"/>
                <a:gd name="T55" fmla="*/ 48 h 48"/>
                <a:gd name="T56" fmla="*/ 28 w 48"/>
                <a:gd name="T57" fmla="*/ 48 h 48"/>
                <a:gd name="T58" fmla="*/ 28 w 48"/>
                <a:gd name="T59" fmla="*/ 42 h 48"/>
                <a:gd name="T60" fmla="*/ 33 w 48"/>
                <a:gd name="T61" fmla="*/ 40 h 48"/>
                <a:gd name="T62" fmla="*/ 37 w 48"/>
                <a:gd name="T63" fmla="*/ 44 h 48"/>
                <a:gd name="T64" fmla="*/ 37 w 48"/>
                <a:gd name="T65" fmla="*/ 44 h 48"/>
                <a:gd name="T66" fmla="*/ 44 w 48"/>
                <a:gd name="T67" fmla="*/ 38 h 48"/>
                <a:gd name="T68" fmla="*/ 40 w 48"/>
                <a:gd name="T69" fmla="*/ 33 h 48"/>
                <a:gd name="T70" fmla="*/ 42 w 48"/>
                <a:gd name="T71" fmla="*/ 29 h 48"/>
                <a:gd name="T72" fmla="*/ 48 w 48"/>
                <a:gd name="T73" fmla="*/ 29 h 48"/>
                <a:gd name="T74" fmla="*/ 48 w 48"/>
                <a:gd name="T75" fmla="*/ 29 h 48"/>
                <a:gd name="T76" fmla="*/ 48 w 48"/>
                <a:gd name="T77" fmla="*/ 19 h 48"/>
                <a:gd name="T78" fmla="*/ 42 w 48"/>
                <a:gd name="T79" fmla="*/ 19 h 48"/>
                <a:gd name="T80" fmla="*/ 40 w 48"/>
                <a:gd name="T81" fmla="*/ 15 h 48"/>
                <a:gd name="T82" fmla="*/ 33 w 48"/>
                <a:gd name="T83" fmla="*/ 34 h 48"/>
                <a:gd name="T84" fmla="*/ 14 w 48"/>
                <a:gd name="T85" fmla="*/ 34 h 48"/>
                <a:gd name="T86" fmla="*/ 14 w 48"/>
                <a:gd name="T87" fmla="*/ 34 h 48"/>
                <a:gd name="T88" fmla="*/ 10 w 48"/>
                <a:gd name="T89" fmla="*/ 24 h 48"/>
                <a:gd name="T90" fmla="*/ 14 w 48"/>
                <a:gd name="T91" fmla="*/ 14 h 48"/>
                <a:gd name="T92" fmla="*/ 33 w 48"/>
                <a:gd name="T93" fmla="*/ 14 h 48"/>
                <a:gd name="T94" fmla="*/ 34 w 48"/>
                <a:gd name="T95" fmla="*/ 14 h 48"/>
                <a:gd name="T96" fmla="*/ 33 w 48"/>
                <a:gd name="T9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8">
                  <a:moveTo>
                    <a:pt x="40" y="15"/>
                  </a:moveTo>
                  <a:cubicBezTo>
                    <a:pt x="44" y="10"/>
                    <a:pt x="44" y="10"/>
                    <a:pt x="44" y="10"/>
                  </a:cubicBezTo>
                  <a:cubicBezTo>
                    <a:pt x="44" y="10"/>
                    <a:pt x="44" y="10"/>
                    <a:pt x="44" y="10"/>
                  </a:cubicBezTo>
                  <a:cubicBezTo>
                    <a:pt x="38" y="4"/>
                    <a:pt x="38" y="4"/>
                    <a:pt x="38" y="4"/>
                  </a:cubicBezTo>
                  <a:cubicBezTo>
                    <a:pt x="33" y="8"/>
                    <a:pt x="33" y="8"/>
                    <a:pt x="33" y="8"/>
                  </a:cubicBezTo>
                  <a:cubicBezTo>
                    <a:pt x="32" y="7"/>
                    <a:pt x="30" y="7"/>
                    <a:pt x="29" y="6"/>
                  </a:cubicBezTo>
                  <a:cubicBezTo>
                    <a:pt x="29" y="0"/>
                    <a:pt x="29" y="0"/>
                    <a:pt x="29" y="0"/>
                  </a:cubicBezTo>
                  <a:cubicBezTo>
                    <a:pt x="29" y="0"/>
                    <a:pt x="29" y="0"/>
                    <a:pt x="29" y="0"/>
                  </a:cubicBezTo>
                  <a:cubicBezTo>
                    <a:pt x="20" y="0"/>
                    <a:pt x="20" y="0"/>
                    <a:pt x="20" y="0"/>
                  </a:cubicBezTo>
                  <a:cubicBezTo>
                    <a:pt x="20" y="6"/>
                    <a:pt x="20" y="6"/>
                    <a:pt x="20" y="6"/>
                  </a:cubicBezTo>
                  <a:cubicBezTo>
                    <a:pt x="18" y="6"/>
                    <a:pt x="16" y="7"/>
                    <a:pt x="15" y="8"/>
                  </a:cubicBezTo>
                  <a:cubicBezTo>
                    <a:pt x="10" y="4"/>
                    <a:pt x="10" y="4"/>
                    <a:pt x="10" y="4"/>
                  </a:cubicBezTo>
                  <a:cubicBezTo>
                    <a:pt x="10" y="3"/>
                    <a:pt x="10" y="3"/>
                    <a:pt x="10" y="3"/>
                  </a:cubicBezTo>
                  <a:cubicBezTo>
                    <a:pt x="4" y="10"/>
                    <a:pt x="4" y="10"/>
                    <a:pt x="4" y="10"/>
                  </a:cubicBezTo>
                  <a:cubicBezTo>
                    <a:pt x="8" y="14"/>
                    <a:pt x="8" y="14"/>
                    <a:pt x="8" y="14"/>
                  </a:cubicBezTo>
                  <a:cubicBezTo>
                    <a:pt x="7" y="16"/>
                    <a:pt x="7" y="17"/>
                    <a:pt x="6" y="19"/>
                  </a:cubicBezTo>
                  <a:cubicBezTo>
                    <a:pt x="0" y="19"/>
                    <a:pt x="0" y="19"/>
                    <a:pt x="0" y="19"/>
                  </a:cubicBezTo>
                  <a:cubicBezTo>
                    <a:pt x="0" y="19"/>
                    <a:pt x="0" y="19"/>
                    <a:pt x="0" y="19"/>
                  </a:cubicBezTo>
                  <a:cubicBezTo>
                    <a:pt x="0" y="28"/>
                    <a:pt x="0" y="28"/>
                    <a:pt x="0" y="28"/>
                  </a:cubicBezTo>
                  <a:cubicBezTo>
                    <a:pt x="6" y="28"/>
                    <a:pt x="6" y="28"/>
                    <a:pt x="6" y="28"/>
                  </a:cubicBezTo>
                  <a:cubicBezTo>
                    <a:pt x="7" y="30"/>
                    <a:pt x="7" y="31"/>
                    <a:pt x="8" y="33"/>
                  </a:cubicBezTo>
                  <a:cubicBezTo>
                    <a:pt x="4" y="37"/>
                    <a:pt x="4" y="37"/>
                    <a:pt x="4" y="37"/>
                  </a:cubicBezTo>
                  <a:cubicBezTo>
                    <a:pt x="4" y="37"/>
                    <a:pt x="4" y="37"/>
                    <a:pt x="4" y="37"/>
                  </a:cubicBezTo>
                  <a:cubicBezTo>
                    <a:pt x="10" y="44"/>
                    <a:pt x="10" y="44"/>
                    <a:pt x="10" y="44"/>
                  </a:cubicBezTo>
                  <a:cubicBezTo>
                    <a:pt x="14" y="39"/>
                    <a:pt x="14" y="39"/>
                    <a:pt x="14" y="39"/>
                  </a:cubicBezTo>
                  <a:cubicBezTo>
                    <a:pt x="16" y="40"/>
                    <a:pt x="18" y="41"/>
                    <a:pt x="19" y="41"/>
                  </a:cubicBezTo>
                  <a:cubicBezTo>
                    <a:pt x="19" y="48"/>
                    <a:pt x="19" y="48"/>
                    <a:pt x="19" y="48"/>
                  </a:cubicBezTo>
                  <a:cubicBezTo>
                    <a:pt x="19" y="48"/>
                    <a:pt x="19" y="48"/>
                    <a:pt x="19" y="48"/>
                  </a:cubicBezTo>
                  <a:cubicBezTo>
                    <a:pt x="28" y="48"/>
                    <a:pt x="28" y="48"/>
                    <a:pt x="28" y="48"/>
                  </a:cubicBezTo>
                  <a:cubicBezTo>
                    <a:pt x="28" y="42"/>
                    <a:pt x="28" y="42"/>
                    <a:pt x="28" y="42"/>
                  </a:cubicBezTo>
                  <a:cubicBezTo>
                    <a:pt x="30" y="41"/>
                    <a:pt x="32" y="40"/>
                    <a:pt x="33" y="40"/>
                  </a:cubicBezTo>
                  <a:cubicBezTo>
                    <a:pt x="37" y="44"/>
                    <a:pt x="37" y="44"/>
                    <a:pt x="37" y="44"/>
                  </a:cubicBezTo>
                  <a:cubicBezTo>
                    <a:pt x="37" y="44"/>
                    <a:pt x="37" y="44"/>
                    <a:pt x="37" y="44"/>
                  </a:cubicBezTo>
                  <a:cubicBezTo>
                    <a:pt x="44" y="38"/>
                    <a:pt x="44" y="38"/>
                    <a:pt x="44" y="38"/>
                  </a:cubicBezTo>
                  <a:cubicBezTo>
                    <a:pt x="40" y="33"/>
                    <a:pt x="40" y="33"/>
                    <a:pt x="40" y="33"/>
                  </a:cubicBezTo>
                  <a:cubicBezTo>
                    <a:pt x="40" y="32"/>
                    <a:pt x="41" y="30"/>
                    <a:pt x="42" y="29"/>
                  </a:cubicBezTo>
                  <a:cubicBezTo>
                    <a:pt x="48" y="29"/>
                    <a:pt x="48" y="29"/>
                    <a:pt x="48" y="29"/>
                  </a:cubicBezTo>
                  <a:cubicBezTo>
                    <a:pt x="48" y="29"/>
                    <a:pt x="48" y="29"/>
                    <a:pt x="48" y="29"/>
                  </a:cubicBezTo>
                  <a:cubicBezTo>
                    <a:pt x="48" y="19"/>
                    <a:pt x="48" y="19"/>
                    <a:pt x="48" y="19"/>
                  </a:cubicBezTo>
                  <a:cubicBezTo>
                    <a:pt x="42" y="19"/>
                    <a:pt x="42" y="19"/>
                    <a:pt x="42" y="19"/>
                  </a:cubicBezTo>
                  <a:cubicBezTo>
                    <a:pt x="41" y="18"/>
                    <a:pt x="41" y="16"/>
                    <a:pt x="40" y="15"/>
                  </a:cubicBezTo>
                  <a:close/>
                  <a:moveTo>
                    <a:pt x="33" y="34"/>
                  </a:moveTo>
                  <a:cubicBezTo>
                    <a:pt x="28" y="39"/>
                    <a:pt x="20" y="39"/>
                    <a:pt x="14" y="34"/>
                  </a:cubicBezTo>
                  <a:cubicBezTo>
                    <a:pt x="14" y="34"/>
                    <a:pt x="14" y="34"/>
                    <a:pt x="14" y="34"/>
                  </a:cubicBezTo>
                  <a:cubicBezTo>
                    <a:pt x="11" y="31"/>
                    <a:pt x="10" y="27"/>
                    <a:pt x="10" y="24"/>
                  </a:cubicBezTo>
                  <a:cubicBezTo>
                    <a:pt x="10" y="20"/>
                    <a:pt x="11" y="17"/>
                    <a:pt x="14" y="14"/>
                  </a:cubicBezTo>
                  <a:cubicBezTo>
                    <a:pt x="19" y="9"/>
                    <a:pt x="28" y="9"/>
                    <a:pt x="33" y="14"/>
                  </a:cubicBezTo>
                  <a:cubicBezTo>
                    <a:pt x="33" y="14"/>
                    <a:pt x="34" y="14"/>
                    <a:pt x="34" y="14"/>
                  </a:cubicBezTo>
                  <a:cubicBezTo>
                    <a:pt x="39" y="20"/>
                    <a:pt x="39" y="28"/>
                    <a:pt x="3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GB" sz="1200" kern="0" dirty="0">
                <a:solidFill>
                  <a:prstClr val="black"/>
                </a:solidFill>
                <a:latin typeface="Calibri" panose="020F0502020204030204" pitchFamily="34" charset="0"/>
                <a:cs typeface="Calibri" panose="020F0502020204030204" pitchFamily="34" charset="0"/>
              </a:endParaRPr>
            </a:p>
          </p:txBody>
        </p:sp>
        <p:sp>
          <p:nvSpPr>
            <p:cNvPr id="81" name="Freeform 109"/>
            <p:cNvSpPr>
              <a:spLocks noEditPoints="1"/>
            </p:cNvSpPr>
            <p:nvPr/>
          </p:nvSpPr>
          <p:spPr bwMode="auto">
            <a:xfrm>
              <a:off x="9937077" y="14639322"/>
              <a:ext cx="242268" cy="252609"/>
            </a:xfrm>
            <a:custGeom>
              <a:avLst/>
              <a:gdLst>
                <a:gd name="T0" fmla="*/ 15 w 23"/>
                <a:gd name="T1" fmla="*/ 2 h 24"/>
                <a:gd name="T2" fmla="*/ 15 w 23"/>
                <a:gd name="T3" fmla="*/ 2 h 24"/>
                <a:gd name="T4" fmla="*/ 1 w 23"/>
                <a:gd name="T5" fmla="*/ 8 h 24"/>
                <a:gd name="T6" fmla="*/ 1 w 23"/>
                <a:gd name="T7" fmla="*/ 16 h 24"/>
                <a:gd name="T8" fmla="*/ 7 w 23"/>
                <a:gd name="T9" fmla="*/ 21 h 24"/>
                <a:gd name="T10" fmla="*/ 7 w 23"/>
                <a:gd name="T11" fmla="*/ 22 h 24"/>
                <a:gd name="T12" fmla="*/ 20 w 23"/>
                <a:gd name="T13" fmla="*/ 16 h 24"/>
                <a:gd name="T14" fmla="*/ 15 w 23"/>
                <a:gd name="T15" fmla="*/ 2 h 24"/>
                <a:gd name="T16" fmla="*/ 19 w 23"/>
                <a:gd name="T17" fmla="*/ 15 h 24"/>
                <a:gd name="T18" fmla="*/ 7 w 23"/>
                <a:gd name="T19" fmla="*/ 20 h 24"/>
                <a:gd name="T20" fmla="*/ 3 w 23"/>
                <a:gd name="T21" fmla="*/ 8 h 24"/>
                <a:gd name="T22" fmla="*/ 14 w 23"/>
                <a:gd name="T23" fmla="*/ 4 h 24"/>
                <a:gd name="T24" fmla="*/ 19 w 23"/>
                <a:gd name="T25"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4">
                  <a:moveTo>
                    <a:pt x="15" y="2"/>
                  </a:moveTo>
                  <a:cubicBezTo>
                    <a:pt x="15" y="2"/>
                    <a:pt x="15" y="2"/>
                    <a:pt x="15" y="2"/>
                  </a:cubicBezTo>
                  <a:cubicBezTo>
                    <a:pt x="9" y="0"/>
                    <a:pt x="4" y="3"/>
                    <a:pt x="1" y="8"/>
                  </a:cubicBezTo>
                  <a:cubicBezTo>
                    <a:pt x="0" y="10"/>
                    <a:pt x="0" y="13"/>
                    <a:pt x="1" y="16"/>
                  </a:cubicBezTo>
                  <a:cubicBezTo>
                    <a:pt x="2" y="18"/>
                    <a:pt x="4" y="20"/>
                    <a:pt x="7" y="21"/>
                  </a:cubicBezTo>
                  <a:cubicBezTo>
                    <a:pt x="7" y="22"/>
                    <a:pt x="7" y="22"/>
                    <a:pt x="7" y="22"/>
                  </a:cubicBezTo>
                  <a:cubicBezTo>
                    <a:pt x="12" y="24"/>
                    <a:pt x="18" y="21"/>
                    <a:pt x="20" y="16"/>
                  </a:cubicBezTo>
                  <a:cubicBezTo>
                    <a:pt x="23" y="11"/>
                    <a:pt x="20" y="5"/>
                    <a:pt x="15" y="2"/>
                  </a:cubicBezTo>
                  <a:close/>
                  <a:moveTo>
                    <a:pt x="19" y="15"/>
                  </a:moveTo>
                  <a:cubicBezTo>
                    <a:pt x="17" y="20"/>
                    <a:pt x="12" y="22"/>
                    <a:pt x="7" y="20"/>
                  </a:cubicBezTo>
                  <a:cubicBezTo>
                    <a:pt x="3" y="18"/>
                    <a:pt x="1" y="13"/>
                    <a:pt x="3" y="8"/>
                  </a:cubicBezTo>
                  <a:cubicBezTo>
                    <a:pt x="5" y="4"/>
                    <a:pt x="10" y="2"/>
                    <a:pt x="14" y="4"/>
                  </a:cubicBezTo>
                  <a:cubicBezTo>
                    <a:pt x="19" y="6"/>
                    <a:pt x="21" y="11"/>
                    <a:pt x="1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GB" sz="1200" kern="0" dirty="0">
                <a:solidFill>
                  <a:prstClr val="black"/>
                </a:solidFill>
                <a:latin typeface="Calibri" panose="020F0502020204030204" pitchFamily="34" charset="0"/>
                <a:cs typeface="Calibri" panose="020F0502020204030204" pitchFamily="34" charset="0"/>
              </a:endParaRPr>
            </a:p>
          </p:txBody>
        </p:sp>
      </p:grpSp>
      <p:sp>
        <p:nvSpPr>
          <p:cNvPr id="82" name="Freeform 81"/>
          <p:cNvSpPr/>
          <p:nvPr/>
        </p:nvSpPr>
        <p:spPr>
          <a:xfrm>
            <a:off x="3641751" y="3028080"/>
            <a:ext cx="1323839" cy="1186491"/>
          </a:xfrm>
          <a:custGeom>
            <a:avLst/>
            <a:gdLst>
              <a:gd name="connsiteX0" fmla="*/ 0 w 1486897"/>
              <a:gd name="connsiteY0" fmla="*/ 0 h 3958986"/>
              <a:gd name="connsiteX1" fmla="*/ 1486897 w 1486897"/>
              <a:gd name="connsiteY1" fmla="*/ 0 h 3958986"/>
              <a:gd name="connsiteX2" fmla="*/ 1486897 w 1486897"/>
              <a:gd name="connsiteY2" fmla="*/ 3958986 h 3958986"/>
              <a:gd name="connsiteX3" fmla="*/ 0 w 1486897"/>
              <a:gd name="connsiteY3" fmla="*/ 3958986 h 3958986"/>
              <a:gd name="connsiteX4" fmla="*/ 0 w 1486897"/>
              <a:gd name="connsiteY4" fmla="*/ 0 h 395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897" h="3958986">
                <a:moveTo>
                  <a:pt x="0" y="0"/>
                </a:moveTo>
                <a:lnTo>
                  <a:pt x="1486897" y="0"/>
                </a:lnTo>
                <a:lnTo>
                  <a:pt x="1486897" y="3958986"/>
                </a:lnTo>
                <a:lnTo>
                  <a:pt x="0" y="3958986"/>
                </a:lnTo>
                <a:lnTo>
                  <a:pt x="0" y="0"/>
                </a:lnTo>
                <a:close/>
              </a:path>
            </a:pathLst>
          </a:custGeom>
          <a:noFill/>
          <a:ln w="3175" cap="flat" cmpd="sng" algn="ctr">
            <a:noFill/>
            <a:prstDash val="solid"/>
          </a:ln>
          <a:effectLst/>
        </p:spPr>
        <p:txBody>
          <a:bodyPr spcFirstLastPara="0" vert="horz" wrap="square" lIns="36581" tIns="73163" rIns="36581" bIns="4573" numCol="1" spcCol="1270" anchor="t" anchorCtr="0">
            <a:spAutoFit/>
          </a:bodyPr>
          <a:lstStyle/>
          <a:p>
            <a:pPr marL="124377" indent="-124377" defTabSz="320104">
              <a:spcBef>
                <a:spcPts val="181"/>
              </a:spcBef>
              <a:spcAft>
                <a:spcPts val="181"/>
              </a:spcAft>
              <a:buFont typeface="Arial" panose="020B0604020202020204" pitchFamily="34" charset="0"/>
              <a:buChar char="•"/>
              <a:tabLst>
                <a:tab pos="92729" algn="l"/>
              </a:tabLst>
              <a:defRPr/>
            </a:pPr>
            <a:r>
              <a:rPr lang="en-US" sz="1200" kern="0" dirty="0">
                <a:solidFill>
                  <a:srgbClr val="313131"/>
                </a:solidFill>
                <a:latin typeface="Calibri" panose="020F0502020204030204" pitchFamily="34" charset="0"/>
                <a:cs typeface="Calibri" panose="020F0502020204030204" pitchFamily="34" charset="0"/>
              </a:rPr>
              <a:t>Compliance of entry route, sectoral caps, pricing guidelines and attendant conditions</a:t>
            </a:r>
          </a:p>
        </p:txBody>
      </p:sp>
      <p:sp>
        <p:nvSpPr>
          <p:cNvPr id="83" name="Freeform 82"/>
          <p:cNvSpPr/>
          <p:nvPr/>
        </p:nvSpPr>
        <p:spPr>
          <a:xfrm>
            <a:off x="5073882" y="3028081"/>
            <a:ext cx="1456223" cy="632493"/>
          </a:xfrm>
          <a:custGeom>
            <a:avLst/>
            <a:gdLst>
              <a:gd name="connsiteX0" fmla="*/ 0 w 1486897"/>
              <a:gd name="connsiteY0" fmla="*/ 0 h 3958986"/>
              <a:gd name="connsiteX1" fmla="*/ 1486897 w 1486897"/>
              <a:gd name="connsiteY1" fmla="*/ 0 h 3958986"/>
              <a:gd name="connsiteX2" fmla="*/ 1486897 w 1486897"/>
              <a:gd name="connsiteY2" fmla="*/ 3958986 h 3958986"/>
              <a:gd name="connsiteX3" fmla="*/ 0 w 1486897"/>
              <a:gd name="connsiteY3" fmla="*/ 3958986 h 3958986"/>
              <a:gd name="connsiteX4" fmla="*/ 0 w 1486897"/>
              <a:gd name="connsiteY4" fmla="*/ 0 h 395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897" h="3958986">
                <a:moveTo>
                  <a:pt x="0" y="0"/>
                </a:moveTo>
                <a:lnTo>
                  <a:pt x="1486897" y="0"/>
                </a:lnTo>
                <a:lnTo>
                  <a:pt x="1486897" y="3958986"/>
                </a:lnTo>
                <a:lnTo>
                  <a:pt x="0" y="3958986"/>
                </a:lnTo>
                <a:lnTo>
                  <a:pt x="0" y="0"/>
                </a:lnTo>
                <a:close/>
              </a:path>
            </a:pathLst>
          </a:custGeom>
          <a:noFill/>
          <a:ln w="3175" cap="flat" cmpd="sng" algn="ctr">
            <a:noFill/>
            <a:prstDash val="solid"/>
          </a:ln>
          <a:effectLst/>
        </p:spPr>
        <p:txBody>
          <a:bodyPr spcFirstLastPara="0" vert="horz" wrap="square" lIns="36581" tIns="73163" rIns="36581" bIns="4573" numCol="1" spcCol="1270" anchor="t" anchorCtr="0">
            <a:spAutoFit/>
          </a:bodyPr>
          <a:lstStyle/>
          <a:p>
            <a:pPr marL="259118" indent="-259118">
              <a:buFont typeface="Arial" panose="020B0604020202020204" pitchFamily="34" charset="0"/>
              <a:buChar char="•"/>
            </a:pPr>
            <a:r>
              <a:rPr lang="en-US" sz="1200" dirty="0">
                <a:latin typeface="Calibri" panose="020F0502020204030204" pitchFamily="34" charset="0"/>
                <a:cs typeface="Calibri" panose="020F0502020204030204" pitchFamily="34" charset="0"/>
              </a:rPr>
              <a:t>Approval of BOD and Shareholders agreement</a:t>
            </a:r>
          </a:p>
        </p:txBody>
      </p:sp>
      <p:sp>
        <p:nvSpPr>
          <p:cNvPr id="84" name="Freeform 83"/>
          <p:cNvSpPr/>
          <p:nvPr/>
        </p:nvSpPr>
        <p:spPr>
          <a:xfrm>
            <a:off x="6560209" y="3061972"/>
            <a:ext cx="1359571" cy="1371157"/>
          </a:xfrm>
          <a:custGeom>
            <a:avLst/>
            <a:gdLst>
              <a:gd name="connsiteX0" fmla="*/ 0 w 1486897"/>
              <a:gd name="connsiteY0" fmla="*/ 0 h 3958986"/>
              <a:gd name="connsiteX1" fmla="*/ 1486897 w 1486897"/>
              <a:gd name="connsiteY1" fmla="*/ 0 h 3958986"/>
              <a:gd name="connsiteX2" fmla="*/ 1486897 w 1486897"/>
              <a:gd name="connsiteY2" fmla="*/ 3958986 h 3958986"/>
              <a:gd name="connsiteX3" fmla="*/ 0 w 1486897"/>
              <a:gd name="connsiteY3" fmla="*/ 3958986 h 3958986"/>
              <a:gd name="connsiteX4" fmla="*/ 0 w 1486897"/>
              <a:gd name="connsiteY4" fmla="*/ 0 h 3958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897" h="3958986">
                <a:moveTo>
                  <a:pt x="0" y="0"/>
                </a:moveTo>
                <a:lnTo>
                  <a:pt x="1486897" y="0"/>
                </a:lnTo>
                <a:lnTo>
                  <a:pt x="1486897" y="3958986"/>
                </a:lnTo>
                <a:lnTo>
                  <a:pt x="0" y="3958986"/>
                </a:lnTo>
                <a:lnTo>
                  <a:pt x="0" y="0"/>
                </a:lnTo>
                <a:close/>
              </a:path>
            </a:pathLst>
          </a:custGeom>
          <a:noFill/>
          <a:ln w="3175" cap="flat" cmpd="sng" algn="ctr">
            <a:noFill/>
            <a:prstDash val="solid"/>
          </a:ln>
          <a:effectLst/>
        </p:spPr>
        <p:txBody>
          <a:bodyPr spcFirstLastPara="0" vert="horz" wrap="square" lIns="36581" tIns="73163" rIns="36581" bIns="4573" numCol="1" spcCol="1270" anchor="t" anchorCtr="0">
            <a:spAutoFit/>
          </a:bodyPr>
          <a:lstStyle/>
          <a:p>
            <a:pPr marL="124377" indent="-124377" defTabSz="320104">
              <a:spcBef>
                <a:spcPts val="181"/>
              </a:spcBef>
              <a:spcAft>
                <a:spcPts val="181"/>
              </a:spcAft>
              <a:buFont typeface="Arial" panose="020B0604020202020204" pitchFamily="34" charset="0"/>
              <a:buChar char="•"/>
              <a:tabLst>
                <a:tab pos="92729" algn="l"/>
              </a:tabLst>
              <a:defRPr/>
            </a:pPr>
            <a:r>
              <a:rPr lang="en-US" sz="1200" kern="0" dirty="0">
                <a:solidFill>
                  <a:srgbClr val="313131"/>
                </a:solidFill>
                <a:latin typeface="Calibri" panose="020F0502020204030204" pitchFamily="34" charset="0"/>
                <a:cs typeface="Calibri" panose="020F0502020204030204" pitchFamily="34" charset="0"/>
              </a:rPr>
              <a:t>Bring in requisite funds from abroad or use internal accruals (profits) and not to use domestic borrowed funds</a:t>
            </a:r>
          </a:p>
        </p:txBody>
      </p:sp>
      <p:sp>
        <p:nvSpPr>
          <p:cNvPr id="85" name="TextBox 84"/>
          <p:cNvSpPr txBox="1"/>
          <p:nvPr/>
        </p:nvSpPr>
        <p:spPr>
          <a:xfrm>
            <a:off x="2193133" y="2306302"/>
            <a:ext cx="1405462" cy="453060"/>
          </a:xfrm>
          <a:prstGeom prst="rect">
            <a:avLst/>
          </a:prstGeom>
          <a:solidFill>
            <a:srgbClr val="FFFFFF"/>
          </a:solidFill>
        </p:spPr>
        <p:txBody>
          <a:bodyPr wrap="square" lIns="0" tIns="41459" rIns="0" bIns="41459" rtlCol="0">
            <a:spAutoFit/>
          </a:bodyPr>
          <a:lstStyle>
            <a:defPPr>
              <a:defRPr lang="en-US"/>
            </a:defPPr>
            <a:lvl1pPr algn="ctr">
              <a:defRPr sz="1600" b="1">
                <a:solidFill>
                  <a:schemeClr val="accent1"/>
                </a:solidFill>
              </a:defRPr>
            </a:lvl1pPr>
          </a:lstStyle>
          <a:p>
            <a:pPr defTabSz="829178">
              <a:defRPr/>
            </a:pPr>
            <a:r>
              <a:rPr lang="en-US" sz="1200" kern="0" dirty="0">
                <a:solidFill>
                  <a:srgbClr val="002776"/>
                </a:solidFill>
                <a:latin typeface="Calibri" panose="020F0502020204030204" pitchFamily="34" charset="0"/>
                <a:cs typeface="Calibri" panose="020F0502020204030204" pitchFamily="34" charset="0"/>
              </a:rPr>
              <a:t>Indirect foreign investment</a:t>
            </a:r>
          </a:p>
        </p:txBody>
      </p:sp>
      <p:cxnSp>
        <p:nvCxnSpPr>
          <p:cNvPr id="86" name="Elbow Connector 85"/>
          <p:cNvCxnSpPr>
            <a:stCxn id="18" idx="31"/>
            <a:endCxn id="85" idx="1"/>
          </p:cNvCxnSpPr>
          <p:nvPr/>
        </p:nvCxnSpPr>
        <p:spPr>
          <a:xfrm flipH="1">
            <a:off x="2193133" y="1684642"/>
            <a:ext cx="995430" cy="848190"/>
          </a:xfrm>
          <a:prstGeom prst="bentConnector5">
            <a:avLst>
              <a:gd name="adj1" fmla="val -22965"/>
              <a:gd name="adj2" fmla="val 61257"/>
              <a:gd name="adj3" fmla="val 122965"/>
            </a:avLst>
          </a:prstGeom>
          <a:solidFill>
            <a:sysClr val="window" lastClr="FFFFFF"/>
          </a:solidFill>
          <a:ln w="12700" cap="flat" cmpd="sng" algn="ctr">
            <a:solidFill>
              <a:schemeClr val="tx2"/>
            </a:solidFill>
            <a:prstDash val="dash"/>
          </a:ln>
          <a:effectLst/>
        </p:spPr>
      </p:cxnSp>
      <p:sp>
        <p:nvSpPr>
          <p:cNvPr id="87" name="TextBox 86"/>
          <p:cNvSpPr txBox="1"/>
          <p:nvPr/>
        </p:nvSpPr>
        <p:spPr>
          <a:xfrm>
            <a:off x="3691473" y="2306302"/>
            <a:ext cx="1405462" cy="453060"/>
          </a:xfrm>
          <a:prstGeom prst="rect">
            <a:avLst/>
          </a:prstGeom>
          <a:solidFill>
            <a:srgbClr val="FFFFFF"/>
          </a:solidFill>
        </p:spPr>
        <p:txBody>
          <a:bodyPr wrap="square" lIns="0" tIns="41459" rIns="0" bIns="41459" rtlCol="0">
            <a:spAutoFit/>
          </a:bodyPr>
          <a:lstStyle>
            <a:defPPr>
              <a:defRPr lang="en-US"/>
            </a:defPPr>
            <a:lvl1pPr algn="ctr">
              <a:defRPr sz="1600" b="1">
                <a:solidFill>
                  <a:schemeClr val="accent1"/>
                </a:solidFill>
              </a:defRPr>
            </a:lvl1pPr>
          </a:lstStyle>
          <a:p>
            <a:pPr defTabSz="829178">
              <a:defRPr/>
            </a:pPr>
            <a:r>
              <a:rPr lang="en-US" sz="1200" kern="0" dirty="0">
                <a:solidFill>
                  <a:srgbClr val="00A1DE"/>
                </a:solidFill>
                <a:latin typeface="Calibri" panose="020F0502020204030204" pitchFamily="34" charset="0"/>
                <a:cs typeface="Calibri" panose="020F0502020204030204" pitchFamily="34" charset="0"/>
              </a:rPr>
              <a:t>Compliance with NDI Rules and FDI Policy</a:t>
            </a:r>
          </a:p>
        </p:txBody>
      </p:sp>
      <p:sp>
        <p:nvSpPr>
          <p:cNvPr id="88" name="TextBox 87"/>
          <p:cNvSpPr txBox="1"/>
          <p:nvPr/>
        </p:nvSpPr>
        <p:spPr>
          <a:xfrm>
            <a:off x="5178378" y="2306302"/>
            <a:ext cx="855205" cy="453060"/>
          </a:xfrm>
          <a:prstGeom prst="rect">
            <a:avLst/>
          </a:prstGeom>
          <a:solidFill>
            <a:srgbClr val="FFFFFF"/>
          </a:solidFill>
        </p:spPr>
        <p:txBody>
          <a:bodyPr wrap="square" lIns="0" tIns="41459" rIns="0" bIns="41459" rtlCol="0">
            <a:spAutoFit/>
          </a:bodyPr>
          <a:lstStyle>
            <a:defPPr>
              <a:defRPr lang="en-US"/>
            </a:defPPr>
            <a:lvl1pPr algn="ctr">
              <a:defRPr sz="1600" b="1">
                <a:solidFill>
                  <a:schemeClr val="accent1"/>
                </a:solidFill>
              </a:defRPr>
            </a:lvl1pPr>
          </a:lstStyle>
          <a:p>
            <a:pPr defTabSz="829178">
              <a:defRPr/>
            </a:pPr>
            <a:r>
              <a:rPr lang="en-US" sz="1200" kern="0" dirty="0">
                <a:solidFill>
                  <a:srgbClr val="81BC00"/>
                </a:solidFill>
                <a:latin typeface="Calibri" panose="020F0502020204030204" pitchFamily="34" charset="0"/>
                <a:cs typeface="Calibri" panose="020F0502020204030204" pitchFamily="34" charset="0"/>
              </a:rPr>
              <a:t>Approval Required</a:t>
            </a:r>
          </a:p>
        </p:txBody>
      </p:sp>
      <p:sp>
        <p:nvSpPr>
          <p:cNvPr id="89" name="TextBox 88"/>
          <p:cNvSpPr txBox="1"/>
          <p:nvPr/>
        </p:nvSpPr>
        <p:spPr>
          <a:xfrm>
            <a:off x="6583094" y="2306302"/>
            <a:ext cx="656901" cy="453060"/>
          </a:xfrm>
          <a:prstGeom prst="rect">
            <a:avLst/>
          </a:prstGeom>
          <a:solidFill>
            <a:srgbClr val="FFFFFF"/>
          </a:solidFill>
        </p:spPr>
        <p:txBody>
          <a:bodyPr wrap="square" lIns="0" tIns="41459" rIns="0" bIns="41459" rtlCol="0">
            <a:spAutoFit/>
          </a:bodyPr>
          <a:lstStyle>
            <a:defPPr>
              <a:defRPr lang="en-US"/>
            </a:defPPr>
            <a:lvl1pPr algn="ctr">
              <a:defRPr sz="1600" b="1">
                <a:solidFill>
                  <a:schemeClr val="accent1"/>
                </a:solidFill>
              </a:defRPr>
            </a:lvl1pPr>
          </a:lstStyle>
          <a:p>
            <a:pPr defTabSz="829178">
              <a:defRPr/>
            </a:pPr>
            <a:r>
              <a:rPr lang="en-US" sz="1200" kern="0" dirty="0">
                <a:solidFill>
                  <a:srgbClr val="575757"/>
                </a:solidFill>
                <a:latin typeface="Calibri" panose="020F0502020204030204" pitchFamily="34" charset="0"/>
                <a:cs typeface="Calibri" panose="020F0502020204030204" pitchFamily="34" charset="0"/>
              </a:rPr>
              <a:t>Funds for DI</a:t>
            </a:r>
          </a:p>
        </p:txBody>
      </p:sp>
      <p:sp>
        <p:nvSpPr>
          <p:cNvPr id="90" name="TextBox 89"/>
          <p:cNvSpPr txBox="1"/>
          <p:nvPr/>
        </p:nvSpPr>
        <p:spPr>
          <a:xfrm>
            <a:off x="7973642" y="2306302"/>
            <a:ext cx="1212550" cy="268394"/>
          </a:xfrm>
          <a:prstGeom prst="rect">
            <a:avLst/>
          </a:prstGeom>
          <a:solidFill>
            <a:srgbClr val="FFFFFF"/>
          </a:solidFill>
        </p:spPr>
        <p:txBody>
          <a:bodyPr wrap="square" lIns="0" tIns="41459" rIns="0" bIns="41459" rtlCol="0">
            <a:spAutoFit/>
          </a:bodyPr>
          <a:lstStyle>
            <a:defPPr>
              <a:defRPr lang="en-US"/>
            </a:defPPr>
            <a:lvl1pPr algn="ctr">
              <a:defRPr sz="1600" b="1">
                <a:solidFill>
                  <a:schemeClr val="accent1"/>
                </a:solidFill>
              </a:defRPr>
            </a:lvl1pPr>
          </a:lstStyle>
          <a:p>
            <a:pPr defTabSz="829178">
              <a:defRPr/>
            </a:pPr>
            <a:r>
              <a:rPr lang="en-US" sz="1200" kern="0" dirty="0">
                <a:solidFill>
                  <a:srgbClr val="00516F"/>
                </a:solidFill>
                <a:latin typeface="Calibri" panose="020F0502020204030204" pitchFamily="34" charset="0"/>
                <a:cs typeface="Calibri" panose="020F0502020204030204" pitchFamily="34" charset="0"/>
              </a:rPr>
              <a:t>Responsibility</a:t>
            </a:r>
          </a:p>
        </p:txBody>
      </p:sp>
      <p:grpSp>
        <p:nvGrpSpPr>
          <p:cNvPr id="91" name="Group 90"/>
          <p:cNvGrpSpPr/>
          <p:nvPr/>
        </p:nvGrpSpPr>
        <p:grpSpPr>
          <a:xfrm>
            <a:off x="3440998" y="1500741"/>
            <a:ext cx="266346" cy="336242"/>
            <a:chOff x="14588152" y="6929120"/>
            <a:chExt cx="1516107" cy="1913979"/>
          </a:xfrm>
          <a:solidFill>
            <a:srgbClr val="002776"/>
          </a:solidFill>
        </p:grpSpPr>
        <p:sp>
          <p:nvSpPr>
            <p:cNvPr id="92" name="Freeform 75"/>
            <p:cNvSpPr>
              <a:spLocks noEditPoints="1"/>
            </p:cNvSpPr>
            <p:nvPr/>
          </p:nvSpPr>
          <p:spPr bwMode="auto">
            <a:xfrm>
              <a:off x="15026510" y="6929120"/>
              <a:ext cx="637994" cy="399269"/>
            </a:xfrm>
            <a:custGeom>
              <a:avLst/>
              <a:gdLst>
                <a:gd name="T0" fmla="*/ 48 w 64"/>
                <a:gd name="T1" fmla="*/ 16 h 40"/>
                <a:gd name="T2" fmla="*/ 32 w 64"/>
                <a:gd name="T3" fmla="*/ 0 h 40"/>
                <a:gd name="T4" fmla="*/ 16 w 64"/>
                <a:gd name="T5" fmla="*/ 16 h 40"/>
                <a:gd name="T6" fmla="*/ 0 w 64"/>
                <a:gd name="T7" fmla="*/ 16 h 40"/>
                <a:gd name="T8" fmla="*/ 0 w 64"/>
                <a:gd name="T9" fmla="*/ 28 h 40"/>
                <a:gd name="T10" fmla="*/ 12 w 64"/>
                <a:gd name="T11" fmla="*/ 40 h 40"/>
                <a:gd name="T12" fmla="*/ 52 w 64"/>
                <a:gd name="T13" fmla="*/ 40 h 40"/>
                <a:gd name="T14" fmla="*/ 64 w 64"/>
                <a:gd name="T15" fmla="*/ 28 h 40"/>
                <a:gd name="T16" fmla="*/ 64 w 64"/>
                <a:gd name="T17" fmla="*/ 16 h 40"/>
                <a:gd name="T18" fmla="*/ 48 w 64"/>
                <a:gd name="T19" fmla="*/ 16 h 40"/>
                <a:gd name="T20" fmla="*/ 32 w 64"/>
                <a:gd name="T21" fmla="*/ 24 h 40"/>
                <a:gd name="T22" fmla="*/ 24 w 64"/>
                <a:gd name="T23" fmla="*/ 16 h 40"/>
                <a:gd name="T24" fmla="*/ 32 w 64"/>
                <a:gd name="T25" fmla="*/ 8 h 40"/>
                <a:gd name="T26" fmla="*/ 40 w 64"/>
                <a:gd name="T27" fmla="*/ 16 h 40"/>
                <a:gd name="T28" fmla="*/ 32 w 64"/>
                <a:gd name="T2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0">
                  <a:moveTo>
                    <a:pt x="48" y="16"/>
                  </a:moveTo>
                  <a:cubicBezTo>
                    <a:pt x="48" y="7"/>
                    <a:pt x="41" y="0"/>
                    <a:pt x="32" y="0"/>
                  </a:cubicBezTo>
                  <a:cubicBezTo>
                    <a:pt x="23" y="0"/>
                    <a:pt x="16" y="7"/>
                    <a:pt x="16" y="16"/>
                  </a:cubicBezTo>
                  <a:cubicBezTo>
                    <a:pt x="0" y="16"/>
                    <a:pt x="0" y="16"/>
                    <a:pt x="0" y="16"/>
                  </a:cubicBezTo>
                  <a:cubicBezTo>
                    <a:pt x="0" y="28"/>
                    <a:pt x="0" y="28"/>
                    <a:pt x="0" y="28"/>
                  </a:cubicBezTo>
                  <a:cubicBezTo>
                    <a:pt x="0" y="35"/>
                    <a:pt x="5" y="40"/>
                    <a:pt x="12" y="40"/>
                  </a:cubicBezTo>
                  <a:cubicBezTo>
                    <a:pt x="52" y="40"/>
                    <a:pt x="52" y="40"/>
                    <a:pt x="52" y="40"/>
                  </a:cubicBezTo>
                  <a:cubicBezTo>
                    <a:pt x="59" y="40"/>
                    <a:pt x="64" y="35"/>
                    <a:pt x="64" y="28"/>
                  </a:cubicBezTo>
                  <a:cubicBezTo>
                    <a:pt x="64" y="16"/>
                    <a:pt x="64" y="16"/>
                    <a:pt x="64" y="16"/>
                  </a:cubicBezTo>
                  <a:lnTo>
                    <a:pt x="48" y="16"/>
                  </a:lnTo>
                  <a:close/>
                  <a:moveTo>
                    <a:pt x="32" y="24"/>
                  </a:moveTo>
                  <a:cubicBezTo>
                    <a:pt x="27" y="24"/>
                    <a:pt x="24" y="21"/>
                    <a:pt x="24" y="16"/>
                  </a:cubicBezTo>
                  <a:cubicBezTo>
                    <a:pt x="24" y="11"/>
                    <a:pt x="27" y="8"/>
                    <a:pt x="32" y="8"/>
                  </a:cubicBezTo>
                  <a:cubicBezTo>
                    <a:pt x="37" y="8"/>
                    <a:pt x="40" y="11"/>
                    <a:pt x="40" y="16"/>
                  </a:cubicBezTo>
                  <a:cubicBezTo>
                    <a:pt x="40" y="21"/>
                    <a:pt x="37" y="24"/>
                    <a:pt x="3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3" name="Freeform 76"/>
            <p:cNvSpPr>
              <a:spLocks noEditPoints="1"/>
            </p:cNvSpPr>
            <p:nvPr/>
          </p:nvSpPr>
          <p:spPr bwMode="auto">
            <a:xfrm>
              <a:off x="14588152" y="7089665"/>
              <a:ext cx="1516107" cy="1753434"/>
            </a:xfrm>
            <a:custGeom>
              <a:avLst/>
              <a:gdLst>
                <a:gd name="T0" fmla="*/ 136 w 152"/>
                <a:gd name="T1" fmla="*/ 0 h 176"/>
                <a:gd name="T2" fmla="*/ 116 w 152"/>
                <a:gd name="T3" fmla="*/ 0 h 176"/>
                <a:gd name="T4" fmla="*/ 116 w 152"/>
                <a:gd name="T5" fmla="*/ 12 h 176"/>
                <a:gd name="T6" fmla="*/ 136 w 152"/>
                <a:gd name="T7" fmla="*/ 12 h 176"/>
                <a:gd name="T8" fmla="*/ 140 w 152"/>
                <a:gd name="T9" fmla="*/ 16 h 176"/>
                <a:gd name="T10" fmla="*/ 140 w 152"/>
                <a:gd name="T11" fmla="*/ 120 h 176"/>
                <a:gd name="T12" fmla="*/ 112 w 152"/>
                <a:gd name="T13" fmla="*/ 120 h 176"/>
                <a:gd name="T14" fmla="*/ 96 w 152"/>
                <a:gd name="T15" fmla="*/ 136 h 176"/>
                <a:gd name="T16" fmla="*/ 96 w 152"/>
                <a:gd name="T17" fmla="*/ 164 h 176"/>
                <a:gd name="T18" fmla="*/ 16 w 152"/>
                <a:gd name="T19" fmla="*/ 164 h 176"/>
                <a:gd name="T20" fmla="*/ 12 w 152"/>
                <a:gd name="T21" fmla="*/ 160 h 176"/>
                <a:gd name="T22" fmla="*/ 12 w 152"/>
                <a:gd name="T23" fmla="*/ 16 h 176"/>
                <a:gd name="T24" fmla="*/ 16 w 152"/>
                <a:gd name="T25" fmla="*/ 12 h 176"/>
                <a:gd name="T26" fmla="*/ 36 w 152"/>
                <a:gd name="T27" fmla="*/ 12 h 176"/>
                <a:gd name="T28" fmla="*/ 36 w 152"/>
                <a:gd name="T29" fmla="*/ 0 h 176"/>
                <a:gd name="T30" fmla="*/ 16 w 152"/>
                <a:gd name="T31" fmla="*/ 0 h 176"/>
                <a:gd name="T32" fmla="*/ 0 w 152"/>
                <a:gd name="T33" fmla="*/ 16 h 176"/>
                <a:gd name="T34" fmla="*/ 0 w 152"/>
                <a:gd name="T35" fmla="*/ 160 h 176"/>
                <a:gd name="T36" fmla="*/ 16 w 152"/>
                <a:gd name="T37" fmla="*/ 176 h 176"/>
                <a:gd name="T38" fmla="*/ 136 w 152"/>
                <a:gd name="T39" fmla="*/ 176 h 176"/>
                <a:gd name="T40" fmla="*/ 152 w 152"/>
                <a:gd name="T41" fmla="*/ 160 h 176"/>
                <a:gd name="T42" fmla="*/ 152 w 152"/>
                <a:gd name="T43" fmla="*/ 16 h 176"/>
                <a:gd name="T44" fmla="*/ 136 w 152"/>
                <a:gd name="T45" fmla="*/ 0 h 176"/>
                <a:gd name="T46" fmla="*/ 104 w 152"/>
                <a:gd name="T47" fmla="*/ 164 h 176"/>
                <a:gd name="T48" fmla="*/ 104 w 152"/>
                <a:gd name="T49" fmla="*/ 136 h 176"/>
                <a:gd name="T50" fmla="*/ 112 w 152"/>
                <a:gd name="T51" fmla="*/ 128 h 176"/>
                <a:gd name="T52" fmla="*/ 140 w 152"/>
                <a:gd name="T53" fmla="*/ 128 h 176"/>
                <a:gd name="T54" fmla="*/ 104 w 152"/>
                <a:gd name="T55" fmla="*/ 1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76">
                  <a:moveTo>
                    <a:pt x="136" y="0"/>
                  </a:moveTo>
                  <a:cubicBezTo>
                    <a:pt x="116" y="0"/>
                    <a:pt x="116" y="0"/>
                    <a:pt x="116" y="0"/>
                  </a:cubicBezTo>
                  <a:cubicBezTo>
                    <a:pt x="116" y="12"/>
                    <a:pt x="116" y="12"/>
                    <a:pt x="116" y="12"/>
                  </a:cubicBezTo>
                  <a:cubicBezTo>
                    <a:pt x="136" y="12"/>
                    <a:pt x="136" y="12"/>
                    <a:pt x="136" y="12"/>
                  </a:cubicBezTo>
                  <a:cubicBezTo>
                    <a:pt x="138" y="12"/>
                    <a:pt x="140" y="14"/>
                    <a:pt x="140" y="16"/>
                  </a:cubicBezTo>
                  <a:cubicBezTo>
                    <a:pt x="140" y="120"/>
                    <a:pt x="140" y="120"/>
                    <a:pt x="140" y="120"/>
                  </a:cubicBezTo>
                  <a:cubicBezTo>
                    <a:pt x="112" y="120"/>
                    <a:pt x="112" y="120"/>
                    <a:pt x="112" y="120"/>
                  </a:cubicBezTo>
                  <a:cubicBezTo>
                    <a:pt x="103" y="120"/>
                    <a:pt x="96" y="127"/>
                    <a:pt x="96" y="136"/>
                  </a:cubicBezTo>
                  <a:cubicBezTo>
                    <a:pt x="96" y="164"/>
                    <a:pt x="96" y="164"/>
                    <a:pt x="96" y="164"/>
                  </a:cubicBezTo>
                  <a:cubicBezTo>
                    <a:pt x="16" y="164"/>
                    <a:pt x="16" y="164"/>
                    <a:pt x="16" y="164"/>
                  </a:cubicBezTo>
                  <a:cubicBezTo>
                    <a:pt x="14" y="164"/>
                    <a:pt x="12" y="162"/>
                    <a:pt x="12" y="160"/>
                  </a:cubicBezTo>
                  <a:cubicBezTo>
                    <a:pt x="12" y="16"/>
                    <a:pt x="12" y="16"/>
                    <a:pt x="12" y="16"/>
                  </a:cubicBezTo>
                  <a:cubicBezTo>
                    <a:pt x="12" y="14"/>
                    <a:pt x="14" y="12"/>
                    <a:pt x="16" y="12"/>
                  </a:cubicBezTo>
                  <a:cubicBezTo>
                    <a:pt x="36" y="12"/>
                    <a:pt x="36" y="12"/>
                    <a:pt x="36" y="12"/>
                  </a:cubicBezTo>
                  <a:cubicBezTo>
                    <a:pt x="36" y="0"/>
                    <a:pt x="36" y="0"/>
                    <a:pt x="36" y="0"/>
                  </a:cubicBezTo>
                  <a:cubicBezTo>
                    <a:pt x="16" y="0"/>
                    <a:pt x="16" y="0"/>
                    <a:pt x="16" y="0"/>
                  </a:cubicBezTo>
                  <a:cubicBezTo>
                    <a:pt x="7" y="0"/>
                    <a:pt x="0" y="7"/>
                    <a:pt x="0" y="16"/>
                  </a:cubicBezTo>
                  <a:cubicBezTo>
                    <a:pt x="0" y="160"/>
                    <a:pt x="0" y="160"/>
                    <a:pt x="0" y="160"/>
                  </a:cubicBezTo>
                  <a:cubicBezTo>
                    <a:pt x="0" y="169"/>
                    <a:pt x="7" y="176"/>
                    <a:pt x="16" y="176"/>
                  </a:cubicBezTo>
                  <a:cubicBezTo>
                    <a:pt x="136" y="176"/>
                    <a:pt x="136" y="176"/>
                    <a:pt x="136" y="176"/>
                  </a:cubicBezTo>
                  <a:cubicBezTo>
                    <a:pt x="145" y="176"/>
                    <a:pt x="152" y="169"/>
                    <a:pt x="152" y="160"/>
                  </a:cubicBezTo>
                  <a:cubicBezTo>
                    <a:pt x="152" y="16"/>
                    <a:pt x="152" y="16"/>
                    <a:pt x="152" y="16"/>
                  </a:cubicBezTo>
                  <a:cubicBezTo>
                    <a:pt x="152" y="7"/>
                    <a:pt x="145" y="0"/>
                    <a:pt x="136" y="0"/>
                  </a:cubicBezTo>
                  <a:close/>
                  <a:moveTo>
                    <a:pt x="104" y="164"/>
                  </a:moveTo>
                  <a:cubicBezTo>
                    <a:pt x="104" y="136"/>
                    <a:pt x="104" y="136"/>
                    <a:pt x="104" y="136"/>
                  </a:cubicBezTo>
                  <a:cubicBezTo>
                    <a:pt x="104" y="132"/>
                    <a:pt x="108" y="128"/>
                    <a:pt x="112" y="128"/>
                  </a:cubicBezTo>
                  <a:cubicBezTo>
                    <a:pt x="140" y="128"/>
                    <a:pt x="140" y="128"/>
                    <a:pt x="140" y="128"/>
                  </a:cubicBezTo>
                  <a:lnTo>
                    <a:pt x="10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4" name="Oval 77"/>
            <p:cNvSpPr>
              <a:spLocks noChangeArrowheads="1"/>
            </p:cNvSpPr>
            <p:nvPr/>
          </p:nvSpPr>
          <p:spPr bwMode="auto">
            <a:xfrm>
              <a:off x="14946936" y="7487538"/>
              <a:ext cx="159149" cy="1591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5" name="Rectangle 78"/>
            <p:cNvSpPr>
              <a:spLocks noChangeArrowheads="1"/>
            </p:cNvSpPr>
            <p:nvPr/>
          </p:nvSpPr>
          <p:spPr bwMode="auto">
            <a:xfrm>
              <a:off x="15187056" y="7528024"/>
              <a:ext cx="557023" cy="79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6" name="Oval 79"/>
            <p:cNvSpPr>
              <a:spLocks noChangeArrowheads="1"/>
            </p:cNvSpPr>
            <p:nvPr/>
          </p:nvSpPr>
          <p:spPr bwMode="auto">
            <a:xfrm>
              <a:off x="14946936" y="7766747"/>
              <a:ext cx="159149" cy="1591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7" name="Rectangle 80"/>
            <p:cNvSpPr>
              <a:spLocks noChangeArrowheads="1"/>
            </p:cNvSpPr>
            <p:nvPr/>
          </p:nvSpPr>
          <p:spPr bwMode="auto">
            <a:xfrm>
              <a:off x="15187056" y="7807233"/>
              <a:ext cx="557023" cy="79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8" name="Oval 81"/>
            <p:cNvSpPr>
              <a:spLocks noChangeArrowheads="1"/>
            </p:cNvSpPr>
            <p:nvPr/>
          </p:nvSpPr>
          <p:spPr bwMode="auto">
            <a:xfrm>
              <a:off x="14946936" y="8045957"/>
              <a:ext cx="159149" cy="1591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99" name="Rectangle 82"/>
            <p:cNvSpPr>
              <a:spLocks noChangeArrowheads="1"/>
            </p:cNvSpPr>
            <p:nvPr/>
          </p:nvSpPr>
          <p:spPr bwMode="auto">
            <a:xfrm>
              <a:off x="15187056" y="8085046"/>
              <a:ext cx="557023" cy="8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grpSp>
      <p:cxnSp>
        <p:nvCxnSpPr>
          <p:cNvPr id="100" name="Elbow Connector 99"/>
          <p:cNvCxnSpPr>
            <a:cxnSpLocks/>
            <a:stCxn id="40" idx="2"/>
            <a:endCxn id="90" idx="3"/>
          </p:cNvCxnSpPr>
          <p:nvPr/>
        </p:nvCxnSpPr>
        <p:spPr>
          <a:xfrm>
            <a:off x="8604934" y="1684932"/>
            <a:ext cx="581258" cy="755567"/>
          </a:xfrm>
          <a:prstGeom prst="bentConnector3">
            <a:avLst>
              <a:gd name="adj1" fmla="val 139328"/>
            </a:avLst>
          </a:prstGeom>
          <a:solidFill>
            <a:sysClr val="window" lastClr="FFFFFF"/>
          </a:solidFill>
          <a:ln w="12700" cap="flat" cmpd="sng" algn="ctr">
            <a:solidFill>
              <a:schemeClr val="tx2"/>
            </a:solidFill>
            <a:prstDash val="dash"/>
          </a:ln>
          <a:effectLst/>
        </p:spPr>
      </p:cxnSp>
      <p:cxnSp>
        <p:nvCxnSpPr>
          <p:cNvPr id="101" name="Elbow Connector 100"/>
          <p:cNvCxnSpPr>
            <a:stCxn id="18" idx="2"/>
            <a:endCxn id="87" idx="0"/>
          </p:cNvCxnSpPr>
          <p:nvPr/>
        </p:nvCxnSpPr>
        <p:spPr>
          <a:xfrm flipH="1">
            <a:off x="4394204" y="2080904"/>
            <a:ext cx="281767" cy="225398"/>
          </a:xfrm>
          <a:prstGeom prst="bentConnector4">
            <a:avLst>
              <a:gd name="adj1" fmla="val -81131"/>
              <a:gd name="adj2" fmla="val 54709"/>
            </a:avLst>
          </a:prstGeom>
          <a:solidFill>
            <a:sysClr val="window" lastClr="FFFFFF"/>
          </a:solidFill>
          <a:ln w="12700" cap="flat" cmpd="sng" algn="ctr">
            <a:solidFill>
              <a:schemeClr val="tx2"/>
            </a:solidFill>
            <a:prstDash val="dash"/>
          </a:ln>
          <a:effectLst/>
        </p:spPr>
      </p:cxnSp>
      <p:grpSp>
        <p:nvGrpSpPr>
          <p:cNvPr id="102" name="Group 101"/>
          <p:cNvGrpSpPr/>
          <p:nvPr/>
        </p:nvGrpSpPr>
        <p:grpSpPr>
          <a:xfrm>
            <a:off x="5698559" y="1488449"/>
            <a:ext cx="393847" cy="435212"/>
            <a:chOff x="11928476" y="2880767"/>
            <a:chExt cx="1450975" cy="1603375"/>
          </a:xfrm>
          <a:solidFill>
            <a:srgbClr val="81BC00"/>
          </a:solidFill>
        </p:grpSpPr>
        <p:sp>
          <p:nvSpPr>
            <p:cNvPr id="103" name="Freeform 174"/>
            <p:cNvSpPr>
              <a:spLocks/>
            </p:cNvSpPr>
            <p:nvPr/>
          </p:nvSpPr>
          <p:spPr bwMode="auto">
            <a:xfrm>
              <a:off x="12936538" y="3577679"/>
              <a:ext cx="319088" cy="65088"/>
            </a:xfrm>
            <a:custGeom>
              <a:avLst/>
              <a:gdLst>
                <a:gd name="T0" fmla="*/ 179 w 201"/>
                <a:gd name="T1" fmla="*/ 41 h 41"/>
                <a:gd name="T2" fmla="*/ 22 w 201"/>
                <a:gd name="T3" fmla="*/ 41 h 41"/>
                <a:gd name="T4" fmla="*/ 22 w 201"/>
                <a:gd name="T5" fmla="*/ 41 h 41"/>
                <a:gd name="T6" fmla="*/ 14 w 201"/>
                <a:gd name="T7" fmla="*/ 38 h 41"/>
                <a:gd name="T8" fmla="*/ 5 w 201"/>
                <a:gd name="T9" fmla="*/ 36 h 41"/>
                <a:gd name="T10" fmla="*/ 3 w 201"/>
                <a:gd name="T11" fmla="*/ 27 h 41"/>
                <a:gd name="T12" fmla="*/ 0 w 201"/>
                <a:gd name="T13" fmla="*/ 19 h 41"/>
                <a:gd name="T14" fmla="*/ 0 w 201"/>
                <a:gd name="T15" fmla="*/ 19 h 41"/>
                <a:gd name="T16" fmla="*/ 3 w 201"/>
                <a:gd name="T17" fmla="*/ 11 h 41"/>
                <a:gd name="T18" fmla="*/ 5 w 201"/>
                <a:gd name="T19" fmla="*/ 5 h 41"/>
                <a:gd name="T20" fmla="*/ 14 w 201"/>
                <a:gd name="T21" fmla="*/ 0 h 41"/>
                <a:gd name="T22" fmla="*/ 22 w 201"/>
                <a:gd name="T23" fmla="*/ 0 h 41"/>
                <a:gd name="T24" fmla="*/ 179 w 201"/>
                <a:gd name="T25" fmla="*/ 0 h 41"/>
                <a:gd name="T26" fmla="*/ 179 w 201"/>
                <a:gd name="T27" fmla="*/ 0 h 41"/>
                <a:gd name="T28" fmla="*/ 187 w 201"/>
                <a:gd name="T29" fmla="*/ 0 h 41"/>
                <a:gd name="T30" fmla="*/ 196 w 201"/>
                <a:gd name="T31" fmla="*/ 5 h 41"/>
                <a:gd name="T32" fmla="*/ 199 w 201"/>
                <a:gd name="T33" fmla="*/ 11 h 41"/>
                <a:gd name="T34" fmla="*/ 201 w 201"/>
                <a:gd name="T35" fmla="*/ 19 h 41"/>
                <a:gd name="T36" fmla="*/ 201 w 201"/>
                <a:gd name="T37" fmla="*/ 19 h 41"/>
                <a:gd name="T38" fmla="*/ 199 w 201"/>
                <a:gd name="T39" fmla="*/ 27 h 41"/>
                <a:gd name="T40" fmla="*/ 196 w 201"/>
                <a:gd name="T41" fmla="*/ 36 h 41"/>
                <a:gd name="T42" fmla="*/ 187 w 201"/>
                <a:gd name="T43" fmla="*/ 38 h 41"/>
                <a:gd name="T44" fmla="*/ 179 w 201"/>
                <a:gd name="T45" fmla="*/ 41 h 41"/>
                <a:gd name="T46" fmla="*/ 179 w 20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1" h="41">
                  <a:moveTo>
                    <a:pt x="179" y="41"/>
                  </a:moveTo>
                  <a:lnTo>
                    <a:pt x="22" y="41"/>
                  </a:lnTo>
                  <a:lnTo>
                    <a:pt x="22" y="41"/>
                  </a:lnTo>
                  <a:lnTo>
                    <a:pt x="14" y="38"/>
                  </a:lnTo>
                  <a:lnTo>
                    <a:pt x="5" y="36"/>
                  </a:lnTo>
                  <a:lnTo>
                    <a:pt x="3" y="27"/>
                  </a:lnTo>
                  <a:lnTo>
                    <a:pt x="0" y="19"/>
                  </a:lnTo>
                  <a:lnTo>
                    <a:pt x="0" y="19"/>
                  </a:lnTo>
                  <a:lnTo>
                    <a:pt x="3" y="11"/>
                  </a:lnTo>
                  <a:lnTo>
                    <a:pt x="5" y="5"/>
                  </a:lnTo>
                  <a:lnTo>
                    <a:pt x="14" y="0"/>
                  </a:lnTo>
                  <a:lnTo>
                    <a:pt x="22" y="0"/>
                  </a:lnTo>
                  <a:lnTo>
                    <a:pt x="179" y="0"/>
                  </a:lnTo>
                  <a:lnTo>
                    <a:pt x="179" y="0"/>
                  </a:lnTo>
                  <a:lnTo>
                    <a:pt x="187" y="0"/>
                  </a:lnTo>
                  <a:lnTo>
                    <a:pt x="196" y="5"/>
                  </a:lnTo>
                  <a:lnTo>
                    <a:pt x="199" y="11"/>
                  </a:lnTo>
                  <a:lnTo>
                    <a:pt x="201" y="19"/>
                  </a:lnTo>
                  <a:lnTo>
                    <a:pt x="201" y="19"/>
                  </a:lnTo>
                  <a:lnTo>
                    <a:pt x="199" y="27"/>
                  </a:lnTo>
                  <a:lnTo>
                    <a:pt x="196" y="36"/>
                  </a:lnTo>
                  <a:lnTo>
                    <a:pt x="187" y="38"/>
                  </a:lnTo>
                  <a:lnTo>
                    <a:pt x="179" y="41"/>
                  </a:lnTo>
                  <a:lnTo>
                    <a:pt x="17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4" name="Freeform 175"/>
            <p:cNvSpPr>
              <a:spLocks/>
            </p:cNvSpPr>
            <p:nvPr/>
          </p:nvSpPr>
          <p:spPr bwMode="auto">
            <a:xfrm>
              <a:off x="12914313" y="3418929"/>
              <a:ext cx="363538" cy="127000"/>
            </a:xfrm>
            <a:custGeom>
              <a:avLst/>
              <a:gdLst>
                <a:gd name="T0" fmla="*/ 229 w 229"/>
                <a:gd name="T1" fmla="*/ 0 h 80"/>
                <a:gd name="T2" fmla="*/ 0 w 229"/>
                <a:gd name="T3" fmla="*/ 0 h 80"/>
                <a:gd name="T4" fmla="*/ 36 w 229"/>
                <a:gd name="T5" fmla="*/ 80 h 80"/>
                <a:gd name="T6" fmla="*/ 193 w 229"/>
                <a:gd name="T7" fmla="*/ 80 h 80"/>
                <a:gd name="T8" fmla="*/ 229 w 229"/>
                <a:gd name="T9" fmla="*/ 0 h 80"/>
                <a:gd name="T10" fmla="*/ 229 w 229"/>
                <a:gd name="T11" fmla="*/ 0 h 80"/>
              </a:gdLst>
              <a:ahLst/>
              <a:cxnLst>
                <a:cxn ang="0">
                  <a:pos x="T0" y="T1"/>
                </a:cxn>
                <a:cxn ang="0">
                  <a:pos x="T2" y="T3"/>
                </a:cxn>
                <a:cxn ang="0">
                  <a:pos x="T4" y="T5"/>
                </a:cxn>
                <a:cxn ang="0">
                  <a:pos x="T6" y="T7"/>
                </a:cxn>
                <a:cxn ang="0">
                  <a:pos x="T8" y="T9"/>
                </a:cxn>
                <a:cxn ang="0">
                  <a:pos x="T10" y="T11"/>
                </a:cxn>
              </a:cxnLst>
              <a:rect l="0" t="0" r="r" b="b"/>
              <a:pathLst>
                <a:path w="229" h="80">
                  <a:moveTo>
                    <a:pt x="229" y="0"/>
                  </a:moveTo>
                  <a:lnTo>
                    <a:pt x="0" y="0"/>
                  </a:lnTo>
                  <a:lnTo>
                    <a:pt x="36" y="80"/>
                  </a:lnTo>
                  <a:lnTo>
                    <a:pt x="193" y="80"/>
                  </a:lnTo>
                  <a:lnTo>
                    <a:pt x="229"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5" name="Freeform 176"/>
            <p:cNvSpPr>
              <a:spLocks/>
            </p:cNvSpPr>
            <p:nvPr/>
          </p:nvSpPr>
          <p:spPr bwMode="auto">
            <a:xfrm>
              <a:off x="12050713" y="3577679"/>
              <a:ext cx="315913" cy="65088"/>
            </a:xfrm>
            <a:custGeom>
              <a:avLst/>
              <a:gdLst>
                <a:gd name="T0" fmla="*/ 180 w 199"/>
                <a:gd name="T1" fmla="*/ 41 h 41"/>
                <a:gd name="T2" fmla="*/ 20 w 199"/>
                <a:gd name="T3" fmla="*/ 41 h 41"/>
                <a:gd name="T4" fmla="*/ 20 w 199"/>
                <a:gd name="T5" fmla="*/ 41 h 41"/>
                <a:gd name="T6" fmla="*/ 11 w 199"/>
                <a:gd name="T7" fmla="*/ 38 h 41"/>
                <a:gd name="T8" fmla="*/ 6 w 199"/>
                <a:gd name="T9" fmla="*/ 36 h 41"/>
                <a:gd name="T10" fmla="*/ 0 w 199"/>
                <a:gd name="T11" fmla="*/ 27 h 41"/>
                <a:gd name="T12" fmla="*/ 0 w 199"/>
                <a:gd name="T13" fmla="*/ 19 h 41"/>
                <a:gd name="T14" fmla="*/ 0 w 199"/>
                <a:gd name="T15" fmla="*/ 19 h 41"/>
                <a:gd name="T16" fmla="*/ 0 w 199"/>
                <a:gd name="T17" fmla="*/ 11 h 41"/>
                <a:gd name="T18" fmla="*/ 6 w 199"/>
                <a:gd name="T19" fmla="*/ 5 h 41"/>
                <a:gd name="T20" fmla="*/ 11 w 199"/>
                <a:gd name="T21" fmla="*/ 0 h 41"/>
                <a:gd name="T22" fmla="*/ 20 w 199"/>
                <a:gd name="T23" fmla="*/ 0 h 41"/>
                <a:gd name="T24" fmla="*/ 180 w 199"/>
                <a:gd name="T25" fmla="*/ 0 h 41"/>
                <a:gd name="T26" fmla="*/ 180 w 199"/>
                <a:gd name="T27" fmla="*/ 0 h 41"/>
                <a:gd name="T28" fmla="*/ 188 w 199"/>
                <a:gd name="T29" fmla="*/ 0 h 41"/>
                <a:gd name="T30" fmla="*/ 194 w 199"/>
                <a:gd name="T31" fmla="*/ 5 h 41"/>
                <a:gd name="T32" fmla="*/ 199 w 199"/>
                <a:gd name="T33" fmla="*/ 11 h 41"/>
                <a:gd name="T34" fmla="*/ 199 w 199"/>
                <a:gd name="T35" fmla="*/ 19 h 41"/>
                <a:gd name="T36" fmla="*/ 199 w 199"/>
                <a:gd name="T37" fmla="*/ 19 h 41"/>
                <a:gd name="T38" fmla="*/ 199 w 199"/>
                <a:gd name="T39" fmla="*/ 27 h 41"/>
                <a:gd name="T40" fmla="*/ 194 w 199"/>
                <a:gd name="T41" fmla="*/ 36 h 41"/>
                <a:gd name="T42" fmla="*/ 188 w 199"/>
                <a:gd name="T43" fmla="*/ 38 h 41"/>
                <a:gd name="T44" fmla="*/ 180 w 199"/>
                <a:gd name="T45" fmla="*/ 41 h 41"/>
                <a:gd name="T46" fmla="*/ 180 w 199"/>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41">
                  <a:moveTo>
                    <a:pt x="180" y="41"/>
                  </a:moveTo>
                  <a:lnTo>
                    <a:pt x="20" y="41"/>
                  </a:lnTo>
                  <a:lnTo>
                    <a:pt x="20" y="41"/>
                  </a:lnTo>
                  <a:lnTo>
                    <a:pt x="11" y="38"/>
                  </a:lnTo>
                  <a:lnTo>
                    <a:pt x="6" y="36"/>
                  </a:lnTo>
                  <a:lnTo>
                    <a:pt x="0" y="27"/>
                  </a:lnTo>
                  <a:lnTo>
                    <a:pt x="0" y="19"/>
                  </a:lnTo>
                  <a:lnTo>
                    <a:pt x="0" y="19"/>
                  </a:lnTo>
                  <a:lnTo>
                    <a:pt x="0" y="11"/>
                  </a:lnTo>
                  <a:lnTo>
                    <a:pt x="6" y="5"/>
                  </a:lnTo>
                  <a:lnTo>
                    <a:pt x="11" y="0"/>
                  </a:lnTo>
                  <a:lnTo>
                    <a:pt x="20" y="0"/>
                  </a:lnTo>
                  <a:lnTo>
                    <a:pt x="180" y="0"/>
                  </a:lnTo>
                  <a:lnTo>
                    <a:pt x="180" y="0"/>
                  </a:lnTo>
                  <a:lnTo>
                    <a:pt x="188" y="0"/>
                  </a:lnTo>
                  <a:lnTo>
                    <a:pt x="194" y="5"/>
                  </a:lnTo>
                  <a:lnTo>
                    <a:pt x="199" y="11"/>
                  </a:lnTo>
                  <a:lnTo>
                    <a:pt x="199" y="19"/>
                  </a:lnTo>
                  <a:lnTo>
                    <a:pt x="199" y="19"/>
                  </a:lnTo>
                  <a:lnTo>
                    <a:pt x="199" y="27"/>
                  </a:lnTo>
                  <a:lnTo>
                    <a:pt x="194" y="36"/>
                  </a:lnTo>
                  <a:lnTo>
                    <a:pt x="188" y="38"/>
                  </a:lnTo>
                  <a:lnTo>
                    <a:pt x="180" y="41"/>
                  </a:lnTo>
                  <a:lnTo>
                    <a:pt x="18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6" name="Freeform 177"/>
            <p:cNvSpPr>
              <a:spLocks/>
            </p:cNvSpPr>
            <p:nvPr/>
          </p:nvSpPr>
          <p:spPr bwMode="auto">
            <a:xfrm>
              <a:off x="12025313" y="3418929"/>
              <a:ext cx="368300" cy="127000"/>
            </a:xfrm>
            <a:custGeom>
              <a:avLst/>
              <a:gdLst>
                <a:gd name="T0" fmla="*/ 232 w 232"/>
                <a:gd name="T1" fmla="*/ 0 h 80"/>
                <a:gd name="T2" fmla="*/ 0 w 232"/>
                <a:gd name="T3" fmla="*/ 0 h 80"/>
                <a:gd name="T4" fmla="*/ 38 w 232"/>
                <a:gd name="T5" fmla="*/ 80 h 80"/>
                <a:gd name="T6" fmla="*/ 193 w 232"/>
                <a:gd name="T7" fmla="*/ 80 h 80"/>
                <a:gd name="T8" fmla="*/ 232 w 232"/>
                <a:gd name="T9" fmla="*/ 0 h 80"/>
                <a:gd name="T10" fmla="*/ 232 w 232"/>
                <a:gd name="T11" fmla="*/ 0 h 80"/>
              </a:gdLst>
              <a:ahLst/>
              <a:cxnLst>
                <a:cxn ang="0">
                  <a:pos x="T0" y="T1"/>
                </a:cxn>
                <a:cxn ang="0">
                  <a:pos x="T2" y="T3"/>
                </a:cxn>
                <a:cxn ang="0">
                  <a:pos x="T4" y="T5"/>
                </a:cxn>
                <a:cxn ang="0">
                  <a:pos x="T6" y="T7"/>
                </a:cxn>
                <a:cxn ang="0">
                  <a:pos x="T8" y="T9"/>
                </a:cxn>
                <a:cxn ang="0">
                  <a:pos x="T10" y="T11"/>
                </a:cxn>
              </a:cxnLst>
              <a:rect l="0" t="0" r="r" b="b"/>
              <a:pathLst>
                <a:path w="232" h="80">
                  <a:moveTo>
                    <a:pt x="232" y="0"/>
                  </a:moveTo>
                  <a:lnTo>
                    <a:pt x="0" y="0"/>
                  </a:lnTo>
                  <a:lnTo>
                    <a:pt x="38" y="80"/>
                  </a:lnTo>
                  <a:lnTo>
                    <a:pt x="193" y="80"/>
                  </a:lnTo>
                  <a:lnTo>
                    <a:pt x="232" y="0"/>
                  </a:lnTo>
                  <a:lnTo>
                    <a:pt x="2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7" name="Freeform 178"/>
            <p:cNvSpPr>
              <a:spLocks/>
            </p:cNvSpPr>
            <p:nvPr/>
          </p:nvSpPr>
          <p:spPr bwMode="auto">
            <a:xfrm>
              <a:off x="11928476" y="3669754"/>
              <a:ext cx="503238" cy="547688"/>
            </a:xfrm>
            <a:custGeom>
              <a:avLst/>
              <a:gdLst>
                <a:gd name="T0" fmla="*/ 317 w 317"/>
                <a:gd name="T1" fmla="*/ 160 h 345"/>
                <a:gd name="T2" fmla="*/ 246 w 317"/>
                <a:gd name="T3" fmla="*/ 0 h 345"/>
                <a:gd name="T4" fmla="*/ 108 w 317"/>
                <a:gd name="T5" fmla="*/ 0 h 345"/>
                <a:gd name="T6" fmla="*/ 0 w 317"/>
                <a:gd name="T7" fmla="*/ 237 h 345"/>
                <a:gd name="T8" fmla="*/ 0 w 317"/>
                <a:gd name="T9" fmla="*/ 237 h 345"/>
                <a:gd name="T10" fmla="*/ 0 w 317"/>
                <a:gd name="T11" fmla="*/ 259 h 345"/>
                <a:gd name="T12" fmla="*/ 3 w 317"/>
                <a:gd name="T13" fmla="*/ 278 h 345"/>
                <a:gd name="T14" fmla="*/ 8 w 317"/>
                <a:gd name="T15" fmla="*/ 298 h 345"/>
                <a:gd name="T16" fmla="*/ 19 w 317"/>
                <a:gd name="T17" fmla="*/ 314 h 345"/>
                <a:gd name="T18" fmla="*/ 33 w 317"/>
                <a:gd name="T19" fmla="*/ 328 h 345"/>
                <a:gd name="T20" fmla="*/ 50 w 317"/>
                <a:gd name="T21" fmla="*/ 336 h 345"/>
                <a:gd name="T22" fmla="*/ 69 w 317"/>
                <a:gd name="T23" fmla="*/ 345 h 345"/>
                <a:gd name="T24" fmla="*/ 91 w 317"/>
                <a:gd name="T25" fmla="*/ 345 h 345"/>
                <a:gd name="T26" fmla="*/ 235 w 317"/>
                <a:gd name="T27" fmla="*/ 345 h 345"/>
                <a:gd name="T28" fmla="*/ 317 w 317"/>
                <a:gd name="T29" fmla="*/ 16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 h="345">
                  <a:moveTo>
                    <a:pt x="317" y="160"/>
                  </a:moveTo>
                  <a:lnTo>
                    <a:pt x="246" y="0"/>
                  </a:lnTo>
                  <a:lnTo>
                    <a:pt x="108" y="0"/>
                  </a:lnTo>
                  <a:lnTo>
                    <a:pt x="0" y="237"/>
                  </a:lnTo>
                  <a:lnTo>
                    <a:pt x="0" y="237"/>
                  </a:lnTo>
                  <a:lnTo>
                    <a:pt x="0" y="259"/>
                  </a:lnTo>
                  <a:lnTo>
                    <a:pt x="3" y="278"/>
                  </a:lnTo>
                  <a:lnTo>
                    <a:pt x="8" y="298"/>
                  </a:lnTo>
                  <a:lnTo>
                    <a:pt x="19" y="314"/>
                  </a:lnTo>
                  <a:lnTo>
                    <a:pt x="33" y="328"/>
                  </a:lnTo>
                  <a:lnTo>
                    <a:pt x="50" y="336"/>
                  </a:lnTo>
                  <a:lnTo>
                    <a:pt x="69" y="345"/>
                  </a:lnTo>
                  <a:lnTo>
                    <a:pt x="91" y="345"/>
                  </a:lnTo>
                  <a:lnTo>
                    <a:pt x="235" y="345"/>
                  </a:lnTo>
                  <a:lnTo>
                    <a:pt x="31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8" name="Freeform 179"/>
            <p:cNvSpPr>
              <a:spLocks/>
            </p:cNvSpPr>
            <p:nvPr/>
          </p:nvSpPr>
          <p:spPr bwMode="auto">
            <a:xfrm>
              <a:off x="12874626" y="3669754"/>
              <a:ext cx="504825" cy="547688"/>
            </a:xfrm>
            <a:custGeom>
              <a:avLst/>
              <a:gdLst>
                <a:gd name="T0" fmla="*/ 315 w 318"/>
                <a:gd name="T1" fmla="*/ 237 h 345"/>
                <a:gd name="T2" fmla="*/ 210 w 318"/>
                <a:gd name="T3" fmla="*/ 0 h 345"/>
                <a:gd name="T4" fmla="*/ 69 w 318"/>
                <a:gd name="T5" fmla="*/ 0 h 345"/>
                <a:gd name="T6" fmla="*/ 0 w 318"/>
                <a:gd name="T7" fmla="*/ 154 h 345"/>
                <a:gd name="T8" fmla="*/ 86 w 318"/>
                <a:gd name="T9" fmla="*/ 345 h 345"/>
                <a:gd name="T10" fmla="*/ 224 w 318"/>
                <a:gd name="T11" fmla="*/ 345 h 345"/>
                <a:gd name="T12" fmla="*/ 224 w 318"/>
                <a:gd name="T13" fmla="*/ 345 h 345"/>
                <a:gd name="T14" fmla="*/ 246 w 318"/>
                <a:gd name="T15" fmla="*/ 345 h 345"/>
                <a:gd name="T16" fmla="*/ 265 w 318"/>
                <a:gd name="T17" fmla="*/ 336 h 345"/>
                <a:gd name="T18" fmla="*/ 282 w 318"/>
                <a:gd name="T19" fmla="*/ 328 h 345"/>
                <a:gd name="T20" fmla="*/ 295 w 318"/>
                <a:gd name="T21" fmla="*/ 314 h 345"/>
                <a:gd name="T22" fmla="*/ 306 w 318"/>
                <a:gd name="T23" fmla="*/ 298 h 345"/>
                <a:gd name="T24" fmla="*/ 315 w 318"/>
                <a:gd name="T25" fmla="*/ 278 h 345"/>
                <a:gd name="T26" fmla="*/ 318 w 318"/>
                <a:gd name="T27" fmla="*/ 259 h 345"/>
                <a:gd name="T28" fmla="*/ 315 w 318"/>
                <a:gd name="T29" fmla="*/ 237 h 345"/>
                <a:gd name="T30" fmla="*/ 315 w 318"/>
                <a:gd name="T31" fmla="*/ 2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8" h="345">
                  <a:moveTo>
                    <a:pt x="315" y="237"/>
                  </a:moveTo>
                  <a:lnTo>
                    <a:pt x="210" y="0"/>
                  </a:lnTo>
                  <a:lnTo>
                    <a:pt x="69" y="0"/>
                  </a:lnTo>
                  <a:lnTo>
                    <a:pt x="0" y="154"/>
                  </a:lnTo>
                  <a:lnTo>
                    <a:pt x="86" y="345"/>
                  </a:lnTo>
                  <a:lnTo>
                    <a:pt x="224" y="345"/>
                  </a:lnTo>
                  <a:lnTo>
                    <a:pt x="224" y="345"/>
                  </a:lnTo>
                  <a:lnTo>
                    <a:pt x="246" y="345"/>
                  </a:lnTo>
                  <a:lnTo>
                    <a:pt x="265" y="336"/>
                  </a:lnTo>
                  <a:lnTo>
                    <a:pt x="282" y="328"/>
                  </a:lnTo>
                  <a:lnTo>
                    <a:pt x="295" y="314"/>
                  </a:lnTo>
                  <a:lnTo>
                    <a:pt x="306" y="298"/>
                  </a:lnTo>
                  <a:lnTo>
                    <a:pt x="315" y="278"/>
                  </a:lnTo>
                  <a:lnTo>
                    <a:pt x="318" y="259"/>
                  </a:lnTo>
                  <a:lnTo>
                    <a:pt x="315" y="237"/>
                  </a:lnTo>
                  <a:lnTo>
                    <a:pt x="315"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09" name="Freeform 180"/>
            <p:cNvSpPr>
              <a:spLocks/>
            </p:cNvSpPr>
            <p:nvPr/>
          </p:nvSpPr>
          <p:spPr bwMode="auto">
            <a:xfrm>
              <a:off x="12468226" y="3722142"/>
              <a:ext cx="376238" cy="79375"/>
            </a:xfrm>
            <a:custGeom>
              <a:avLst/>
              <a:gdLst>
                <a:gd name="T0" fmla="*/ 212 w 237"/>
                <a:gd name="T1" fmla="*/ 50 h 50"/>
                <a:gd name="T2" fmla="*/ 24 w 237"/>
                <a:gd name="T3" fmla="*/ 50 h 50"/>
                <a:gd name="T4" fmla="*/ 24 w 237"/>
                <a:gd name="T5" fmla="*/ 50 h 50"/>
                <a:gd name="T6" fmla="*/ 13 w 237"/>
                <a:gd name="T7" fmla="*/ 47 h 50"/>
                <a:gd name="T8" fmla="*/ 8 w 237"/>
                <a:gd name="T9" fmla="*/ 41 h 50"/>
                <a:gd name="T10" fmla="*/ 2 w 237"/>
                <a:gd name="T11" fmla="*/ 33 h 50"/>
                <a:gd name="T12" fmla="*/ 0 w 237"/>
                <a:gd name="T13" fmla="*/ 25 h 50"/>
                <a:gd name="T14" fmla="*/ 0 w 237"/>
                <a:gd name="T15" fmla="*/ 25 h 50"/>
                <a:gd name="T16" fmla="*/ 2 w 237"/>
                <a:gd name="T17" fmla="*/ 14 h 50"/>
                <a:gd name="T18" fmla="*/ 8 w 237"/>
                <a:gd name="T19" fmla="*/ 8 h 50"/>
                <a:gd name="T20" fmla="*/ 13 w 237"/>
                <a:gd name="T21" fmla="*/ 3 h 50"/>
                <a:gd name="T22" fmla="*/ 24 w 237"/>
                <a:gd name="T23" fmla="*/ 0 h 50"/>
                <a:gd name="T24" fmla="*/ 212 w 237"/>
                <a:gd name="T25" fmla="*/ 0 h 50"/>
                <a:gd name="T26" fmla="*/ 212 w 237"/>
                <a:gd name="T27" fmla="*/ 0 h 50"/>
                <a:gd name="T28" fmla="*/ 223 w 237"/>
                <a:gd name="T29" fmla="*/ 3 h 50"/>
                <a:gd name="T30" fmla="*/ 231 w 237"/>
                <a:gd name="T31" fmla="*/ 8 h 50"/>
                <a:gd name="T32" fmla="*/ 234 w 237"/>
                <a:gd name="T33" fmla="*/ 14 h 50"/>
                <a:gd name="T34" fmla="*/ 237 w 237"/>
                <a:gd name="T35" fmla="*/ 25 h 50"/>
                <a:gd name="T36" fmla="*/ 237 w 237"/>
                <a:gd name="T37" fmla="*/ 25 h 50"/>
                <a:gd name="T38" fmla="*/ 234 w 237"/>
                <a:gd name="T39" fmla="*/ 33 h 50"/>
                <a:gd name="T40" fmla="*/ 231 w 237"/>
                <a:gd name="T41" fmla="*/ 41 h 50"/>
                <a:gd name="T42" fmla="*/ 223 w 237"/>
                <a:gd name="T43" fmla="*/ 47 h 50"/>
                <a:gd name="T44" fmla="*/ 212 w 237"/>
                <a:gd name="T45" fmla="*/ 50 h 50"/>
                <a:gd name="T46" fmla="*/ 212 w 237"/>
                <a:gd name="T4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7" h="50">
                  <a:moveTo>
                    <a:pt x="212" y="50"/>
                  </a:moveTo>
                  <a:lnTo>
                    <a:pt x="24" y="50"/>
                  </a:lnTo>
                  <a:lnTo>
                    <a:pt x="24" y="50"/>
                  </a:lnTo>
                  <a:lnTo>
                    <a:pt x="13" y="47"/>
                  </a:lnTo>
                  <a:lnTo>
                    <a:pt x="8" y="41"/>
                  </a:lnTo>
                  <a:lnTo>
                    <a:pt x="2" y="33"/>
                  </a:lnTo>
                  <a:lnTo>
                    <a:pt x="0" y="25"/>
                  </a:lnTo>
                  <a:lnTo>
                    <a:pt x="0" y="25"/>
                  </a:lnTo>
                  <a:lnTo>
                    <a:pt x="2" y="14"/>
                  </a:lnTo>
                  <a:lnTo>
                    <a:pt x="8" y="8"/>
                  </a:lnTo>
                  <a:lnTo>
                    <a:pt x="13" y="3"/>
                  </a:lnTo>
                  <a:lnTo>
                    <a:pt x="24" y="0"/>
                  </a:lnTo>
                  <a:lnTo>
                    <a:pt x="212" y="0"/>
                  </a:lnTo>
                  <a:lnTo>
                    <a:pt x="212" y="0"/>
                  </a:lnTo>
                  <a:lnTo>
                    <a:pt x="223" y="3"/>
                  </a:lnTo>
                  <a:lnTo>
                    <a:pt x="231" y="8"/>
                  </a:lnTo>
                  <a:lnTo>
                    <a:pt x="234" y="14"/>
                  </a:lnTo>
                  <a:lnTo>
                    <a:pt x="237" y="25"/>
                  </a:lnTo>
                  <a:lnTo>
                    <a:pt x="237" y="25"/>
                  </a:lnTo>
                  <a:lnTo>
                    <a:pt x="234" y="33"/>
                  </a:lnTo>
                  <a:lnTo>
                    <a:pt x="231" y="41"/>
                  </a:lnTo>
                  <a:lnTo>
                    <a:pt x="223" y="47"/>
                  </a:lnTo>
                  <a:lnTo>
                    <a:pt x="212" y="50"/>
                  </a:lnTo>
                  <a:lnTo>
                    <a:pt x="212"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10" name="Freeform 181"/>
            <p:cNvSpPr>
              <a:spLocks/>
            </p:cNvSpPr>
            <p:nvPr/>
          </p:nvSpPr>
          <p:spPr bwMode="auto">
            <a:xfrm>
              <a:off x="12436476" y="3533229"/>
              <a:ext cx="438150" cy="153988"/>
            </a:xfrm>
            <a:custGeom>
              <a:avLst/>
              <a:gdLst>
                <a:gd name="T0" fmla="*/ 276 w 276"/>
                <a:gd name="T1" fmla="*/ 0 h 97"/>
                <a:gd name="T2" fmla="*/ 0 w 276"/>
                <a:gd name="T3" fmla="*/ 0 h 97"/>
                <a:gd name="T4" fmla="*/ 47 w 276"/>
                <a:gd name="T5" fmla="*/ 97 h 97"/>
                <a:gd name="T6" fmla="*/ 229 w 276"/>
                <a:gd name="T7" fmla="*/ 97 h 97"/>
                <a:gd name="T8" fmla="*/ 276 w 276"/>
                <a:gd name="T9" fmla="*/ 0 h 97"/>
                <a:gd name="T10" fmla="*/ 276 w 276"/>
                <a:gd name="T11" fmla="*/ 0 h 97"/>
              </a:gdLst>
              <a:ahLst/>
              <a:cxnLst>
                <a:cxn ang="0">
                  <a:pos x="T0" y="T1"/>
                </a:cxn>
                <a:cxn ang="0">
                  <a:pos x="T2" y="T3"/>
                </a:cxn>
                <a:cxn ang="0">
                  <a:pos x="T4" y="T5"/>
                </a:cxn>
                <a:cxn ang="0">
                  <a:pos x="T6" y="T7"/>
                </a:cxn>
                <a:cxn ang="0">
                  <a:pos x="T8" y="T9"/>
                </a:cxn>
                <a:cxn ang="0">
                  <a:pos x="T10" y="T11"/>
                </a:cxn>
              </a:cxnLst>
              <a:rect l="0" t="0" r="r" b="b"/>
              <a:pathLst>
                <a:path w="276" h="97">
                  <a:moveTo>
                    <a:pt x="276" y="0"/>
                  </a:moveTo>
                  <a:lnTo>
                    <a:pt x="0" y="0"/>
                  </a:lnTo>
                  <a:lnTo>
                    <a:pt x="47" y="97"/>
                  </a:lnTo>
                  <a:lnTo>
                    <a:pt x="229" y="97"/>
                  </a:lnTo>
                  <a:lnTo>
                    <a:pt x="276" y="0"/>
                  </a:lnTo>
                  <a:lnTo>
                    <a:pt x="2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11" name="Freeform 182"/>
            <p:cNvSpPr>
              <a:spLocks noEditPoints="1"/>
            </p:cNvSpPr>
            <p:nvPr/>
          </p:nvSpPr>
          <p:spPr bwMode="auto">
            <a:xfrm>
              <a:off x="12323763" y="3826917"/>
              <a:ext cx="665163" cy="657225"/>
            </a:xfrm>
            <a:custGeom>
              <a:avLst/>
              <a:gdLst>
                <a:gd name="T0" fmla="*/ 292 w 419"/>
                <a:gd name="T1" fmla="*/ 0 h 414"/>
                <a:gd name="T2" fmla="*/ 2 w 419"/>
                <a:gd name="T3" fmla="*/ 284 h 414"/>
                <a:gd name="T4" fmla="*/ 0 w 419"/>
                <a:gd name="T5" fmla="*/ 309 h 414"/>
                <a:gd name="T6" fmla="*/ 11 w 419"/>
                <a:gd name="T7" fmla="*/ 356 h 414"/>
                <a:gd name="T8" fmla="*/ 41 w 419"/>
                <a:gd name="T9" fmla="*/ 392 h 414"/>
                <a:gd name="T10" fmla="*/ 82 w 419"/>
                <a:gd name="T11" fmla="*/ 411 h 414"/>
                <a:gd name="T12" fmla="*/ 311 w 419"/>
                <a:gd name="T13" fmla="*/ 414 h 414"/>
                <a:gd name="T14" fmla="*/ 336 w 419"/>
                <a:gd name="T15" fmla="*/ 411 h 414"/>
                <a:gd name="T16" fmla="*/ 380 w 419"/>
                <a:gd name="T17" fmla="*/ 392 h 414"/>
                <a:gd name="T18" fmla="*/ 408 w 419"/>
                <a:gd name="T19" fmla="*/ 356 h 414"/>
                <a:gd name="T20" fmla="*/ 419 w 419"/>
                <a:gd name="T21" fmla="*/ 309 h 414"/>
                <a:gd name="T22" fmla="*/ 416 w 419"/>
                <a:gd name="T23" fmla="*/ 284 h 414"/>
                <a:gd name="T24" fmla="*/ 248 w 419"/>
                <a:gd name="T25" fmla="*/ 193 h 414"/>
                <a:gd name="T26" fmla="*/ 273 w 419"/>
                <a:gd name="T27" fmla="*/ 204 h 414"/>
                <a:gd name="T28" fmla="*/ 284 w 419"/>
                <a:gd name="T29" fmla="*/ 226 h 414"/>
                <a:gd name="T30" fmla="*/ 284 w 419"/>
                <a:gd name="T31" fmla="*/ 262 h 414"/>
                <a:gd name="T32" fmla="*/ 273 w 419"/>
                <a:gd name="T33" fmla="*/ 284 h 414"/>
                <a:gd name="T34" fmla="*/ 248 w 419"/>
                <a:gd name="T35" fmla="*/ 295 h 414"/>
                <a:gd name="T36" fmla="*/ 231 w 419"/>
                <a:gd name="T37" fmla="*/ 326 h 414"/>
                <a:gd name="T38" fmla="*/ 231 w 419"/>
                <a:gd name="T39" fmla="*/ 331 h 414"/>
                <a:gd name="T40" fmla="*/ 220 w 419"/>
                <a:gd name="T41" fmla="*/ 342 h 414"/>
                <a:gd name="T42" fmla="*/ 212 w 419"/>
                <a:gd name="T43" fmla="*/ 345 h 414"/>
                <a:gd name="T44" fmla="*/ 195 w 419"/>
                <a:gd name="T45" fmla="*/ 339 h 414"/>
                <a:gd name="T46" fmla="*/ 190 w 419"/>
                <a:gd name="T47" fmla="*/ 326 h 414"/>
                <a:gd name="T48" fmla="*/ 160 w 419"/>
                <a:gd name="T49" fmla="*/ 295 h 414"/>
                <a:gd name="T50" fmla="*/ 151 w 419"/>
                <a:gd name="T51" fmla="*/ 293 h 414"/>
                <a:gd name="T52" fmla="*/ 140 w 419"/>
                <a:gd name="T53" fmla="*/ 282 h 414"/>
                <a:gd name="T54" fmla="*/ 140 w 419"/>
                <a:gd name="T55" fmla="*/ 273 h 414"/>
                <a:gd name="T56" fmla="*/ 146 w 419"/>
                <a:gd name="T57" fmla="*/ 259 h 414"/>
                <a:gd name="T58" fmla="*/ 160 w 419"/>
                <a:gd name="T59" fmla="*/ 254 h 414"/>
                <a:gd name="T60" fmla="*/ 242 w 419"/>
                <a:gd name="T61" fmla="*/ 235 h 414"/>
                <a:gd name="T62" fmla="*/ 173 w 419"/>
                <a:gd name="T63" fmla="*/ 235 h 414"/>
                <a:gd name="T64" fmla="*/ 149 w 419"/>
                <a:gd name="T65" fmla="*/ 226 h 414"/>
                <a:gd name="T66" fmla="*/ 140 w 419"/>
                <a:gd name="T67" fmla="*/ 204 h 414"/>
                <a:gd name="T68" fmla="*/ 140 w 419"/>
                <a:gd name="T69" fmla="*/ 166 h 414"/>
                <a:gd name="T70" fmla="*/ 149 w 419"/>
                <a:gd name="T71" fmla="*/ 144 h 414"/>
                <a:gd name="T72" fmla="*/ 173 w 419"/>
                <a:gd name="T73" fmla="*/ 135 h 414"/>
                <a:gd name="T74" fmla="*/ 190 w 419"/>
                <a:gd name="T75" fmla="*/ 110 h 414"/>
                <a:gd name="T76" fmla="*/ 193 w 419"/>
                <a:gd name="T77" fmla="*/ 102 h 414"/>
                <a:gd name="T78" fmla="*/ 204 w 419"/>
                <a:gd name="T79" fmla="*/ 91 h 414"/>
                <a:gd name="T80" fmla="*/ 212 w 419"/>
                <a:gd name="T81" fmla="*/ 88 h 414"/>
                <a:gd name="T82" fmla="*/ 226 w 419"/>
                <a:gd name="T83" fmla="*/ 97 h 414"/>
                <a:gd name="T84" fmla="*/ 231 w 419"/>
                <a:gd name="T85" fmla="*/ 110 h 414"/>
                <a:gd name="T86" fmla="*/ 262 w 419"/>
                <a:gd name="T87" fmla="*/ 135 h 414"/>
                <a:gd name="T88" fmla="*/ 270 w 419"/>
                <a:gd name="T89" fmla="*/ 135 h 414"/>
                <a:gd name="T90" fmla="*/ 281 w 419"/>
                <a:gd name="T91" fmla="*/ 149 h 414"/>
                <a:gd name="T92" fmla="*/ 284 w 419"/>
                <a:gd name="T93" fmla="*/ 155 h 414"/>
                <a:gd name="T94" fmla="*/ 278 w 419"/>
                <a:gd name="T95" fmla="*/ 171 h 414"/>
                <a:gd name="T96" fmla="*/ 262 w 419"/>
                <a:gd name="T97" fmla="*/ 177 h 414"/>
                <a:gd name="T98" fmla="*/ 182 w 419"/>
                <a:gd name="T99" fmla="*/ 19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9" h="414">
                  <a:moveTo>
                    <a:pt x="416" y="284"/>
                  </a:moveTo>
                  <a:lnTo>
                    <a:pt x="292" y="0"/>
                  </a:lnTo>
                  <a:lnTo>
                    <a:pt x="126" y="0"/>
                  </a:lnTo>
                  <a:lnTo>
                    <a:pt x="2" y="284"/>
                  </a:lnTo>
                  <a:lnTo>
                    <a:pt x="2" y="284"/>
                  </a:lnTo>
                  <a:lnTo>
                    <a:pt x="0" y="309"/>
                  </a:lnTo>
                  <a:lnTo>
                    <a:pt x="2" y="334"/>
                  </a:lnTo>
                  <a:lnTo>
                    <a:pt x="11" y="356"/>
                  </a:lnTo>
                  <a:lnTo>
                    <a:pt x="24" y="375"/>
                  </a:lnTo>
                  <a:lnTo>
                    <a:pt x="41" y="392"/>
                  </a:lnTo>
                  <a:lnTo>
                    <a:pt x="60" y="403"/>
                  </a:lnTo>
                  <a:lnTo>
                    <a:pt x="82" y="411"/>
                  </a:lnTo>
                  <a:lnTo>
                    <a:pt x="110" y="414"/>
                  </a:lnTo>
                  <a:lnTo>
                    <a:pt x="311" y="414"/>
                  </a:lnTo>
                  <a:lnTo>
                    <a:pt x="311" y="414"/>
                  </a:lnTo>
                  <a:lnTo>
                    <a:pt x="336" y="411"/>
                  </a:lnTo>
                  <a:lnTo>
                    <a:pt x="358" y="403"/>
                  </a:lnTo>
                  <a:lnTo>
                    <a:pt x="380" y="392"/>
                  </a:lnTo>
                  <a:lnTo>
                    <a:pt x="397" y="375"/>
                  </a:lnTo>
                  <a:lnTo>
                    <a:pt x="408" y="356"/>
                  </a:lnTo>
                  <a:lnTo>
                    <a:pt x="416" y="334"/>
                  </a:lnTo>
                  <a:lnTo>
                    <a:pt x="419" y="309"/>
                  </a:lnTo>
                  <a:lnTo>
                    <a:pt x="416" y="284"/>
                  </a:lnTo>
                  <a:lnTo>
                    <a:pt x="416" y="284"/>
                  </a:lnTo>
                  <a:close/>
                  <a:moveTo>
                    <a:pt x="248" y="193"/>
                  </a:moveTo>
                  <a:lnTo>
                    <a:pt x="248" y="193"/>
                  </a:lnTo>
                  <a:lnTo>
                    <a:pt x="262" y="196"/>
                  </a:lnTo>
                  <a:lnTo>
                    <a:pt x="273" y="204"/>
                  </a:lnTo>
                  <a:lnTo>
                    <a:pt x="281" y="213"/>
                  </a:lnTo>
                  <a:lnTo>
                    <a:pt x="284" y="226"/>
                  </a:lnTo>
                  <a:lnTo>
                    <a:pt x="284" y="262"/>
                  </a:lnTo>
                  <a:lnTo>
                    <a:pt x="284" y="262"/>
                  </a:lnTo>
                  <a:lnTo>
                    <a:pt x="281" y="276"/>
                  </a:lnTo>
                  <a:lnTo>
                    <a:pt x="273" y="284"/>
                  </a:lnTo>
                  <a:lnTo>
                    <a:pt x="262" y="293"/>
                  </a:lnTo>
                  <a:lnTo>
                    <a:pt x="248" y="295"/>
                  </a:lnTo>
                  <a:lnTo>
                    <a:pt x="231" y="295"/>
                  </a:lnTo>
                  <a:lnTo>
                    <a:pt x="231" y="326"/>
                  </a:lnTo>
                  <a:lnTo>
                    <a:pt x="231" y="326"/>
                  </a:lnTo>
                  <a:lnTo>
                    <a:pt x="231" y="331"/>
                  </a:lnTo>
                  <a:lnTo>
                    <a:pt x="226" y="339"/>
                  </a:lnTo>
                  <a:lnTo>
                    <a:pt x="220" y="342"/>
                  </a:lnTo>
                  <a:lnTo>
                    <a:pt x="212" y="345"/>
                  </a:lnTo>
                  <a:lnTo>
                    <a:pt x="212" y="345"/>
                  </a:lnTo>
                  <a:lnTo>
                    <a:pt x="204" y="342"/>
                  </a:lnTo>
                  <a:lnTo>
                    <a:pt x="195" y="339"/>
                  </a:lnTo>
                  <a:lnTo>
                    <a:pt x="193" y="331"/>
                  </a:lnTo>
                  <a:lnTo>
                    <a:pt x="190" y="326"/>
                  </a:lnTo>
                  <a:lnTo>
                    <a:pt x="190" y="295"/>
                  </a:lnTo>
                  <a:lnTo>
                    <a:pt x="160" y="295"/>
                  </a:lnTo>
                  <a:lnTo>
                    <a:pt x="160" y="295"/>
                  </a:lnTo>
                  <a:lnTo>
                    <a:pt x="151" y="293"/>
                  </a:lnTo>
                  <a:lnTo>
                    <a:pt x="146" y="287"/>
                  </a:lnTo>
                  <a:lnTo>
                    <a:pt x="140" y="282"/>
                  </a:lnTo>
                  <a:lnTo>
                    <a:pt x="140" y="273"/>
                  </a:lnTo>
                  <a:lnTo>
                    <a:pt x="140" y="273"/>
                  </a:lnTo>
                  <a:lnTo>
                    <a:pt x="140" y="265"/>
                  </a:lnTo>
                  <a:lnTo>
                    <a:pt x="146" y="259"/>
                  </a:lnTo>
                  <a:lnTo>
                    <a:pt x="151" y="254"/>
                  </a:lnTo>
                  <a:lnTo>
                    <a:pt x="160" y="254"/>
                  </a:lnTo>
                  <a:lnTo>
                    <a:pt x="242" y="254"/>
                  </a:lnTo>
                  <a:lnTo>
                    <a:pt x="242" y="235"/>
                  </a:lnTo>
                  <a:lnTo>
                    <a:pt x="173" y="235"/>
                  </a:lnTo>
                  <a:lnTo>
                    <a:pt x="173" y="235"/>
                  </a:lnTo>
                  <a:lnTo>
                    <a:pt x="160" y="232"/>
                  </a:lnTo>
                  <a:lnTo>
                    <a:pt x="149" y="226"/>
                  </a:lnTo>
                  <a:lnTo>
                    <a:pt x="143" y="215"/>
                  </a:lnTo>
                  <a:lnTo>
                    <a:pt x="140" y="204"/>
                  </a:lnTo>
                  <a:lnTo>
                    <a:pt x="140" y="166"/>
                  </a:lnTo>
                  <a:lnTo>
                    <a:pt x="140" y="166"/>
                  </a:lnTo>
                  <a:lnTo>
                    <a:pt x="143" y="155"/>
                  </a:lnTo>
                  <a:lnTo>
                    <a:pt x="149" y="144"/>
                  </a:lnTo>
                  <a:lnTo>
                    <a:pt x="160" y="138"/>
                  </a:lnTo>
                  <a:lnTo>
                    <a:pt x="173" y="135"/>
                  </a:lnTo>
                  <a:lnTo>
                    <a:pt x="190" y="135"/>
                  </a:lnTo>
                  <a:lnTo>
                    <a:pt x="190" y="110"/>
                  </a:lnTo>
                  <a:lnTo>
                    <a:pt x="190" y="110"/>
                  </a:lnTo>
                  <a:lnTo>
                    <a:pt x="193" y="102"/>
                  </a:lnTo>
                  <a:lnTo>
                    <a:pt x="195" y="97"/>
                  </a:lnTo>
                  <a:lnTo>
                    <a:pt x="204" y="91"/>
                  </a:lnTo>
                  <a:lnTo>
                    <a:pt x="212" y="88"/>
                  </a:lnTo>
                  <a:lnTo>
                    <a:pt x="212" y="88"/>
                  </a:lnTo>
                  <a:lnTo>
                    <a:pt x="220" y="91"/>
                  </a:lnTo>
                  <a:lnTo>
                    <a:pt x="226" y="97"/>
                  </a:lnTo>
                  <a:lnTo>
                    <a:pt x="231" y="102"/>
                  </a:lnTo>
                  <a:lnTo>
                    <a:pt x="231" y="110"/>
                  </a:lnTo>
                  <a:lnTo>
                    <a:pt x="231" y="135"/>
                  </a:lnTo>
                  <a:lnTo>
                    <a:pt x="262" y="135"/>
                  </a:lnTo>
                  <a:lnTo>
                    <a:pt x="262" y="135"/>
                  </a:lnTo>
                  <a:lnTo>
                    <a:pt x="270" y="135"/>
                  </a:lnTo>
                  <a:lnTo>
                    <a:pt x="278" y="141"/>
                  </a:lnTo>
                  <a:lnTo>
                    <a:pt x="281" y="149"/>
                  </a:lnTo>
                  <a:lnTo>
                    <a:pt x="284" y="155"/>
                  </a:lnTo>
                  <a:lnTo>
                    <a:pt x="284" y="155"/>
                  </a:lnTo>
                  <a:lnTo>
                    <a:pt x="281" y="163"/>
                  </a:lnTo>
                  <a:lnTo>
                    <a:pt x="278" y="171"/>
                  </a:lnTo>
                  <a:lnTo>
                    <a:pt x="270" y="174"/>
                  </a:lnTo>
                  <a:lnTo>
                    <a:pt x="262" y="177"/>
                  </a:lnTo>
                  <a:lnTo>
                    <a:pt x="182" y="177"/>
                  </a:lnTo>
                  <a:lnTo>
                    <a:pt x="182" y="193"/>
                  </a:lnTo>
                  <a:lnTo>
                    <a:pt x="248"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12" name="Freeform 183"/>
            <p:cNvSpPr>
              <a:spLocks/>
            </p:cNvSpPr>
            <p:nvPr/>
          </p:nvSpPr>
          <p:spPr bwMode="auto">
            <a:xfrm>
              <a:off x="12082463" y="3069679"/>
              <a:ext cx="266700" cy="311150"/>
            </a:xfrm>
            <a:custGeom>
              <a:avLst/>
              <a:gdLst>
                <a:gd name="T0" fmla="*/ 49 w 168"/>
                <a:gd name="T1" fmla="*/ 196 h 196"/>
                <a:gd name="T2" fmla="*/ 118 w 168"/>
                <a:gd name="T3" fmla="*/ 196 h 196"/>
                <a:gd name="T4" fmla="*/ 118 w 168"/>
                <a:gd name="T5" fmla="*/ 91 h 196"/>
                <a:gd name="T6" fmla="*/ 168 w 168"/>
                <a:gd name="T7" fmla="*/ 91 h 196"/>
                <a:gd name="T8" fmla="*/ 83 w 168"/>
                <a:gd name="T9" fmla="*/ 0 h 196"/>
                <a:gd name="T10" fmla="*/ 0 w 168"/>
                <a:gd name="T11" fmla="*/ 91 h 196"/>
                <a:gd name="T12" fmla="*/ 49 w 168"/>
                <a:gd name="T13" fmla="*/ 91 h 196"/>
                <a:gd name="T14" fmla="*/ 49 w 168"/>
                <a:gd name="T15" fmla="*/ 196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196">
                  <a:moveTo>
                    <a:pt x="49" y="196"/>
                  </a:moveTo>
                  <a:lnTo>
                    <a:pt x="118" y="196"/>
                  </a:lnTo>
                  <a:lnTo>
                    <a:pt x="118" y="91"/>
                  </a:lnTo>
                  <a:lnTo>
                    <a:pt x="168" y="91"/>
                  </a:lnTo>
                  <a:lnTo>
                    <a:pt x="83" y="0"/>
                  </a:lnTo>
                  <a:lnTo>
                    <a:pt x="0" y="91"/>
                  </a:lnTo>
                  <a:lnTo>
                    <a:pt x="49" y="91"/>
                  </a:lnTo>
                  <a:lnTo>
                    <a:pt x="4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13" name="Freeform 184"/>
            <p:cNvSpPr>
              <a:spLocks/>
            </p:cNvSpPr>
            <p:nvPr/>
          </p:nvSpPr>
          <p:spPr bwMode="auto">
            <a:xfrm>
              <a:off x="12520613" y="2880767"/>
              <a:ext cx="261938" cy="609600"/>
            </a:xfrm>
            <a:custGeom>
              <a:avLst/>
              <a:gdLst>
                <a:gd name="T0" fmla="*/ 49 w 165"/>
                <a:gd name="T1" fmla="*/ 384 h 384"/>
                <a:gd name="T2" fmla="*/ 118 w 165"/>
                <a:gd name="T3" fmla="*/ 384 h 384"/>
                <a:gd name="T4" fmla="*/ 118 w 165"/>
                <a:gd name="T5" fmla="*/ 91 h 384"/>
                <a:gd name="T6" fmla="*/ 165 w 165"/>
                <a:gd name="T7" fmla="*/ 91 h 384"/>
                <a:gd name="T8" fmla="*/ 82 w 165"/>
                <a:gd name="T9" fmla="*/ 0 h 384"/>
                <a:gd name="T10" fmla="*/ 0 w 165"/>
                <a:gd name="T11" fmla="*/ 91 h 384"/>
                <a:gd name="T12" fmla="*/ 49 w 165"/>
                <a:gd name="T13" fmla="*/ 91 h 384"/>
                <a:gd name="T14" fmla="*/ 49 w 165"/>
                <a:gd name="T15" fmla="*/ 384 h 3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384">
                  <a:moveTo>
                    <a:pt x="49" y="384"/>
                  </a:moveTo>
                  <a:lnTo>
                    <a:pt x="118" y="384"/>
                  </a:lnTo>
                  <a:lnTo>
                    <a:pt x="118" y="91"/>
                  </a:lnTo>
                  <a:lnTo>
                    <a:pt x="165" y="91"/>
                  </a:lnTo>
                  <a:lnTo>
                    <a:pt x="82" y="0"/>
                  </a:lnTo>
                  <a:lnTo>
                    <a:pt x="0" y="91"/>
                  </a:lnTo>
                  <a:lnTo>
                    <a:pt x="49" y="91"/>
                  </a:lnTo>
                  <a:lnTo>
                    <a:pt x="49" y="3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sp>
          <p:nvSpPr>
            <p:cNvPr id="114" name="Freeform 185"/>
            <p:cNvSpPr>
              <a:spLocks/>
            </p:cNvSpPr>
            <p:nvPr/>
          </p:nvSpPr>
          <p:spPr bwMode="auto">
            <a:xfrm>
              <a:off x="12958763" y="3069679"/>
              <a:ext cx="261938" cy="319088"/>
            </a:xfrm>
            <a:custGeom>
              <a:avLst/>
              <a:gdLst>
                <a:gd name="T0" fmla="*/ 49 w 165"/>
                <a:gd name="T1" fmla="*/ 201 h 201"/>
                <a:gd name="T2" fmla="*/ 118 w 165"/>
                <a:gd name="T3" fmla="*/ 201 h 201"/>
                <a:gd name="T4" fmla="*/ 118 w 165"/>
                <a:gd name="T5" fmla="*/ 91 h 201"/>
                <a:gd name="T6" fmla="*/ 165 w 165"/>
                <a:gd name="T7" fmla="*/ 91 h 201"/>
                <a:gd name="T8" fmla="*/ 82 w 165"/>
                <a:gd name="T9" fmla="*/ 0 h 201"/>
                <a:gd name="T10" fmla="*/ 0 w 165"/>
                <a:gd name="T11" fmla="*/ 91 h 201"/>
                <a:gd name="T12" fmla="*/ 49 w 165"/>
                <a:gd name="T13" fmla="*/ 91 h 201"/>
                <a:gd name="T14" fmla="*/ 49 w 165"/>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201">
                  <a:moveTo>
                    <a:pt x="49" y="201"/>
                  </a:moveTo>
                  <a:lnTo>
                    <a:pt x="118" y="201"/>
                  </a:lnTo>
                  <a:lnTo>
                    <a:pt x="118" y="91"/>
                  </a:lnTo>
                  <a:lnTo>
                    <a:pt x="165" y="91"/>
                  </a:lnTo>
                  <a:lnTo>
                    <a:pt x="82" y="0"/>
                  </a:lnTo>
                  <a:lnTo>
                    <a:pt x="0" y="91"/>
                  </a:lnTo>
                  <a:lnTo>
                    <a:pt x="49" y="91"/>
                  </a:lnTo>
                  <a:lnTo>
                    <a:pt x="49"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918" tIns="41459" rIns="82918" bIns="41459" numCol="1" anchor="t" anchorCtr="0" compatLnSpc="1">
              <a:prstTxWarp prst="textNoShape">
                <a:avLst/>
              </a:prstTxWarp>
            </a:bodyPr>
            <a:lstStyle/>
            <a:p>
              <a:pPr defTabSz="829178">
                <a:defRPr/>
              </a:pPr>
              <a:endParaRPr lang="en-US" sz="1632" kern="0" dirty="0">
                <a:solidFill>
                  <a:prstClr val="black"/>
                </a:solidFill>
              </a:endParaRPr>
            </a:p>
          </p:txBody>
        </p:sp>
      </p:grpSp>
      <p:cxnSp>
        <p:nvCxnSpPr>
          <p:cNvPr id="115" name="Elbow Connector 114"/>
          <p:cNvCxnSpPr>
            <a:cxnSpLocks/>
            <a:stCxn id="18" idx="5"/>
            <a:endCxn id="88" idx="0"/>
          </p:cNvCxnSpPr>
          <p:nvPr/>
        </p:nvCxnSpPr>
        <p:spPr>
          <a:xfrm flipH="1">
            <a:off x="5605981" y="2077366"/>
            <a:ext cx="207419" cy="228936"/>
          </a:xfrm>
          <a:prstGeom prst="bentConnector4">
            <a:avLst>
              <a:gd name="adj1" fmla="val -110212"/>
              <a:gd name="adj2" fmla="val 55409"/>
            </a:avLst>
          </a:prstGeom>
          <a:solidFill>
            <a:sysClr val="window" lastClr="FFFFFF"/>
          </a:solidFill>
          <a:ln w="12700" cap="flat" cmpd="sng" algn="ctr">
            <a:solidFill>
              <a:schemeClr val="tx2"/>
            </a:solidFill>
            <a:prstDash val="dash"/>
          </a:ln>
          <a:effectLst/>
        </p:spPr>
      </p:cxnSp>
      <p:cxnSp>
        <p:nvCxnSpPr>
          <p:cNvPr id="116" name="Elbow Connector 115"/>
          <p:cNvCxnSpPr>
            <a:stCxn id="18" idx="1"/>
          </p:cNvCxnSpPr>
          <p:nvPr/>
        </p:nvCxnSpPr>
        <p:spPr>
          <a:xfrm flipH="1">
            <a:off x="6792161" y="2102132"/>
            <a:ext cx="277661" cy="302822"/>
          </a:xfrm>
          <a:prstGeom prst="bentConnector4">
            <a:avLst>
              <a:gd name="adj1" fmla="val 209041"/>
              <a:gd name="adj2" fmla="val 50000"/>
            </a:avLst>
          </a:prstGeom>
          <a:solidFill>
            <a:sysClr val="window" lastClr="FFFFFF"/>
          </a:solidFill>
          <a:ln w="12700" cap="flat" cmpd="sng" algn="ctr">
            <a:solidFill>
              <a:schemeClr val="tx2"/>
            </a:solidFill>
            <a:prstDash val="dash"/>
          </a:ln>
          <a:effectLst/>
        </p:spPr>
      </p:cxnSp>
      <p:sp>
        <p:nvSpPr>
          <p:cNvPr id="2" name="TextBox 1">
            <a:extLst>
              <a:ext uri="{FF2B5EF4-FFF2-40B4-BE49-F238E27FC236}">
                <a16:creationId xmlns:a16="http://schemas.microsoft.com/office/drawing/2014/main" id="{AD722DB2-27EA-9830-725E-717D26663084}"/>
              </a:ext>
            </a:extLst>
          </p:cNvPr>
          <p:cNvSpPr txBox="1"/>
          <p:nvPr/>
        </p:nvSpPr>
        <p:spPr>
          <a:xfrm>
            <a:off x="1016876" y="5785189"/>
            <a:ext cx="95073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noProof="0" dirty="0">
                <a:ln>
                  <a:noFill/>
                </a:ln>
                <a:solidFill>
                  <a:schemeClr val="accent4"/>
                </a:solidFill>
                <a:effectLst/>
                <a:uLnTx/>
                <a:uFillTx/>
                <a:latin typeface="Calibri Light" panose="020F0302020204030204" pitchFamily="34" charset="0"/>
                <a:ea typeface="+mn-ea"/>
                <a:cs typeface="Calibri Light" panose="020F0302020204030204" pitchFamily="34" charset="0"/>
              </a:rPr>
              <a:t>Investment in OCDs/OCRPS/RPS/Loan/NCDs –  Not considered as Downstream Investment</a:t>
            </a:r>
          </a:p>
        </p:txBody>
      </p:sp>
    </p:spTree>
    <p:extLst>
      <p:ext uri="{BB962C8B-B14F-4D97-AF65-F5344CB8AC3E}">
        <p14:creationId xmlns:p14="http://schemas.microsoft.com/office/powerpoint/2010/main" val="34910554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bwMode="auto">
          <a:xfrm>
            <a:off x="1920875" y="-76200"/>
            <a:ext cx="8193642" cy="595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957263" rtl="0" eaLnBrk="1" fontAlgn="base" hangingPunct="1">
              <a:lnSpc>
                <a:spcPct val="106000"/>
              </a:lnSpc>
              <a:spcBef>
                <a:spcPct val="0"/>
              </a:spcBef>
              <a:spcAft>
                <a:spcPct val="0"/>
              </a:spcAft>
              <a:defRPr b="1" kern="1200">
                <a:solidFill>
                  <a:schemeClr val="tx2"/>
                </a:solidFill>
                <a:latin typeface="+mj-lt"/>
                <a:ea typeface="+mj-ea"/>
                <a:cs typeface="+mj-cs"/>
              </a:defRPr>
            </a:lvl1pPr>
            <a:lvl2pPr algn="l" defTabSz="957263" rtl="0" eaLnBrk="1" fontAlgn="base" hangingPunct="1">
              <a:lnSpc>
                <a:spcPct val="106000"/>
              </a:lnSpc>
              <a:spcBef>
                <a:spcPct val="0"/>
              </a:spcBef>
              <a:spcAft>
                <a:spcPct val="0"/>
              </a:spcAft>
              <a:defRPr b="1">
                <a:solidFill>
                  <a:schemeClr val="tx2"/>
                </a:solidFill>
                <a:latin typeface="Arial" charset="0"/>
              </a:defRPr>
            </a:lvl2pPr>
            <a:lvl3pPr algn="l" defTabSz="957263" rtl="0" eaLnBrk="1" fontAlgn="base" hangingPunct="1">
              <a:lnSpc>
                <a:spcPct val="106000"/>
              </a:lnSpc>
              <a:spcBef>
                <a:spcPct val="0"/>
              </a:spcBef>
              <a:spcAft>
                <a:spcPct val="0"/>
              </a:spcAft>
              <a:defRPr b="1">
                <a:solidFill>
                  <a:schemeClr val="tx2"/>
                </a:solidFill>
                <a:latin typeface="Arial" charset="0"/>
              </a:defRPr>
            </a:lvl3pPr>
            <a:lvl4pPr algn="l" defTabSz="957263" rtl="0" eaLnBrk="1" fontAlgn="base" hangingPunct="1">
              <a:lnSpc>
                <a:spcPct val="106000"/>
              </a:lnSpc>
              <a:spcBef>
                <a:spcPct val="0"/>
              </a:spcBef>
              <a:spcAft>
                <a:spcPct val="0"/>
              </a:spcAft>
              <a:defRPr b="1">
                <a:solidFill>
                  <a:schemeClr val="tx2"/>
                </a:solidFill>
                <a:latin typeface="Arial" charset="0"/>
              </a:defRPr>
            </a:lvl4pPr>
            <a:lvl5pPr algn="l" defTabSz="957263" rtl="0" eaLnBrk="1" fontAlgn="base" hangingPunct="1">
              <a:lnSpc>
                <a:spcPct val="106000"/>
              </a:lnSpc>
              <a:spcBef>
                <a:spcPct val="0"/>
              </a:spcBef>
              <a:spcAft>
                <a:spcPct val="0"/>
              </a:spcAft>
              <a:defRPr b="1">
                <a:solidFill>
                  <a:schemeClr val="tx2"/>
                </a:solidFill>
                <a:latin typeface="Arial" charset="0"/>
              </a:defRPr>
            </a:lvl5pPr>
            <a:lvl6pPr marL="429756" algn="l" rtl="0" eaLnBrk="1" fontAlgn="base" hangingPunct="1">
              <a:spcBef>
                <a:spcPct val="0"/>
              </a:spcBef>
              <a:spcAft>
                <a:spcPct val="0"/>
              </a:spcAft>
              <a:defRPr sz="2300" b="1">
                <a:solidFill>
                  <a:schemeClr val="accent1"/>
                </a:solidFill>
                <a:latin typeface="Arial" charset="0"/>
              </a:defRPr>
            </a:lvl6pPr>
            <a:lvl7pPr marL="859512" algn="l" rtl="0" eaLnBrk="1" fontAlgn="base" hangingPunct="1">
              <a:spcBef>
                <a:spcPct val="0"/>
              </a:spcBef>
              <a:spcAft>
                <a:spcPct val="0"/>
              </a:spcAft>
              <a:defRPr sz="2300" b="1">
                <a:solidFill>
                  <a:schemeClr val="accent1"/>
                </a:solidFill>
                <a:latin typeface="Arial" charset="0"/>
              </a:defRPr>
            </a:lvl7pPr>
            <a:lvl8pPr marL="1289268" algn="l" rtl="0" eaLnBrk="1" fontAlgn="base" hangingPunct="1">
              <a:spcBef>
                <a:spcPct val="0"/>
              </a:spcBef>
              <a:spcAft>
                <a:spcPct val="0"/>
              </a:spcAft>
              <a:defRPr sz="2300" b="1">
                <a:solidFill>
                  <a:schemeClr val="accent1"/>
                </a:solidFill>
                <a:latin typeface="Arial" charset="0"/>
              </a:defRPr>
            </a:lvl8pPr>
            <a:lvl9pPr marL="1719024" algn="l" rtl="0" eaLnBrk="1" fontAlgn="base" hangingPunct="1">
              <a:spcBef>
                <a:spcPct val="0"/>
              </a:spcBef>
              <a:spcAft>
                <a:spcPct val="0"/>
              </a:spcAft>
              <a:defRPr sz="2300" b="1">
                <a:solidFill>
                  <a:schemeClr val="accent1"/>
                </a:solidFill>
                <a:latin typeface="Arial" charset="0"/>
              </a:defRPr>
            </a:lvl9pPr>
          </a:lstStyle>
          <a:p>
            <a:pPr>
              <a:defRPr/>
            </a:pPr>
            <a:endParaRPr lang="en-US" dirty="0">
              <a:solidFill>
                <a:schemeClr val="accent1"/>
              </a:solidFill>
              <a:latin typeface="Arial"/>
            </a:endParaRPr>
          </a:p>
        </p:txBody>
      </p:sp>
      <p:sp>
        <p:nvSpPr>
          <p:cNvPr id="14" name="Slide Number Placeholder 13"/>
          <p:cNvSpPr>
            <a:spLocks noGrp="1"/>
          </p:cNvSpPr>
          <p:nvPr>
            <p:ph type="sldNum" sz="quarter" idx="4"/>
          </p:nvPr>
        </p:nvSpPr>
        <p:spPr>
          <a:xfrm>
            <a:off x="10472309" y="5638199"/>
            <a:ext cx="1056117" cy="252000"/>
          </a:xfrm>
        </p:spPr>
        <p:txBody>
          <a:bodyPr/>
          <a:lstStyle/>
          <a:p>
            <a:endParaRPr lang="en-US" dirty="0"/>
          </a:p>
        </p:txBody>
      </p:sp>
      <p:sp>
        <p:nvSpPr>
          <p:cNvPr id="15" name="TextBox 14"/>
          <p:cNvSpPr txBox="1"/>
          <p:nvPr/>
        </p:nvSpPr>
        <p:spPr>
          <a:xfrm>
            <a:off x="2916141" y="2309492"/>
            <a:ext cx="7924800" cy="748923"/>
          </a:xfrm>
          <a:prstGeom prst="rect">
            <a:avLst/>
          </a:prstGeom>
          <a:noFill/>
        </p:spPr>
        <p:txBody>
          <a:bodyPr wrap="square" rtlCol="0">
            <a:spAutoFit/>
          </a:bodyPr>
          <a:lstStyle/>
          <a:p>
            <a:endParaRPr lang="en-US" sz="1600" dirty="0">
              <a:solidFill>
                <a:schemeClr val="accent4"/>
              </a:solidFill>
            </a:endParaRPr>
          </a:p>
          <a:p>
            <a:endParaRPr lang="en-US" sz="1600" dirty="0">
              <a:solidFill>
                <a:schemeClr val="accent4"/>
              </a:solidFill>
            </a:endParaRPr>
          </a:p>
          <a:p>
            <a:endParaRPr lang="en-US" sz="1600" baseline="30000" dirty="0">
              <a:solidFill>
                <a:schemeClr val="accent4"/>
              </a:solidFill>
            </a:endParaRPr>
          </a:p>
        </p:txBody>
      </p:sp>
      <p:sp>
        <p:nvSpPr>
          <p:cNvPr id="5" name="Freeform 469">
            <a:extLst>
              <a:ext uri="{FF2B5EF4-FFF2-40B4-BE49-F238E27FC236}">
                <a16:creationId xmlns:a16="http://schemas.microsoft.com/office/drawing/2014/main" id="{B472FFE4-2F26-0292-5764-54CD54D46E21}"/>
              </a:ext>
            </a:extLst>
          </p:cNvPr>
          <p:cNvSpPr>
            <a:spLocks noChangeAspect="1" noEditPoints="1"/>
          </p:cNvSpPr>
          <p:nvPr/>
        </p:nvSpPr>
        <p:spPr bwMode="auto">
          <a:xfrm>
            <a:off x="638339" y="920095"/>
            <a:ext cx="231613" cy="268246"/>
          </a:xfrm>
          <a:custGeom>
            <a:avLst/>
            <a:gdLst>
              <a:gd name="T0" fmla="*/ 309 w 512"/>
              <a:gd name="T1" fmla="*/ 320 h 512"/>
              <a:gd name="T2" fmla="*/ 288 w 512"/>
              <a:gd name="T3" fmla="*/ 341 h 512"/>
              <a:gd name="T4" fmla="*/ 266 w 512"/>
              <a:gd name="T5" fmla="*/ 320 h 512"/>
              <a:gd name="T6" fmla="*/ 288 w 512"/>
              <a:gd name="T7" fmla="*/ 298 h 512"/>
              <a:gd name="T8" fmla="*/ 309 w 512"/>
              <a:gd name="T9" fmla="*/ 320 h 512"/>
              <a:gd name="T10" fmla="*/ 213 w 512"/>
              <a:gd name="T11" fmla="*/ 160 h 512"/>
              <a:gd name="T12" fmla="*/ 192 w 512"/>
              <a:gd name="T13" fmla="*/ 181 h 512"/>
              <a:gd name="T14" fmla="*/ 213 w 512"/>
              <a:gd name="T15" fmla="*/ 202 h 512"/>
              <a:gd name="T16" fmla="*/ 234 w 512"/>
              <a:gd name="T17" fmla="*/ 181 h 512"/>
              <a:gd name="T18" fmla="*/ 213 w 512"/>
              <a:gd name="T19" fmla="*/ 160 h 512"/>
              <a:gd name="T20" fmla="*/ 138 w 512"/>
              <a:gd name="T21" fmla="*/ 298 h 512"/>
              <a:gd name="T22" fmla="*/ 117 w 512"/>
              <a:gd name="T23" fmla="*/ 320 h 512"/>
              <a:gd name="T24" fmla="*/ 138 w 512"/>
              <a:gd name="T25" fmla="*/ 341 h 512"/>
              <a:gd name="T26" fmla="*/ 160 w 512"/>
              <a:gd name="T27" fmla="*/ 320 h 512"/>
              <a:gd name="T28" fmla="*/ 138 w 512"/>
              <a:gd name="T29" fmla="*/ 298 h 512"/>
              <a:gd name="T30" fmla="*/ 512 w 512"/>
              <a:gd name="T31" fmla="*/ 256 h 512"/>
              <a:gd name="T32" fmla="*/ 256 w 512"/>
              <a:gd name="T33" fmla="*/ 512 h 512"/>
              <a:gd name="T34" fmla="*/ 0 w 512"/>
              <a:gd name="T35" fmla="*/ 256 h 512"/>
              <a:gd name="T36" fmla="*/ 256 w 512"/>
              <a:gd name="T37" fmla="*/ 0 h 512"/>
              <a:gd name="T38" fmla="*/ 512 w 512"/>
              <a:gd name="T39" fmla="*/ 256 h 512"/>
              <a:gd name="T40" fmla="*/ 416 w 512"/>
              <a:gd name="T41" fmla="*/ 181 h 512"/>
              <a:gd name="T42" fmla="*/ 373 w 512"/>
              <a:gd name="T43" fmla="*/ 138 h 512"/>
              <a:gd name="T44" fmla="*/ 330 w 512"/>
              <a:gd name="T45" fmla="*/ 181 h 512"/>
              <a:gd name="T46" fmla="*/ 342 w 512"/>
              <a:gd name="T47" fmla="*/ 211 h 512"/>
              <a:gd name="T48" fmla="*/ 300 w 512"/>
              <a:gd name="T49" fmla="*/ 279 h 512"/>
              <a:gd name="T50" fmla="*/ 288 w 512"/>
              <a:gd name="T51" fmla="*/ 277 h 512"/>
              <a:gd name="T52" fmla="*/ 278 w 512"/>
              <a:gd name="T53" fmla="*/ 278 h 512"/>
              <a:gd name="T54" fmla="*/ 242 w 512"/>
              <a:gd name="T55" fmla="*/ 212 h 512"/>
              <a:gd name="T56" fmla="*/ 256 w 512"/>
              <a:gd name="T57" fmla="*/ 181 h 512"/>
              <a:gd name="T58" fmla="*/ 213 w 512"/>
              <a:gd name="T59" fmla="*/ 138 h 512"/>
              <a:gd name="T60" fmla="*/ 170 w 512"/>
              <a:gd name="T61" fmla="*/ 181 h 512"/>
              <a:gd name="T62" fmla="*/ 184 w 512"/>
              <a:gd name="T63" fmla="*/ 212 h 512"/>
              <a:gd name="T64" fmla="*/ 148 w 512"/>
              <a:gd name="T65" fmla="*/ 278 h 512"/>
              <a:gd name="T66" fmla="*/ 138 w 512"/>
              <a:gd name="T67" fmla="*/ 277 h 512"/>
              <a:gd name="T68" fmla="*/ 96 w 512"/>
              <a:gd name="T69" fmla="*/ 320 h 512"/>
              <a:gd name="T70" fmla="*/ 138 w 512"/>
              <a:gd name="T71" fmla="*/ 362 h 512"/>
              <a:gd name="T72" fmla="*/ 181 w 512"/>
              <a:gd name="T73" fmla="*/ 320 h 512"/>
              <a:gd name="T74" fmla="*/ 167 w 512"/>
              <a:gd name="T75" fmla="*/ 288 h 512"/>
              <a:gd name="T76" fmla="*/ 203 w 512"/>
              <a:gd name="T77" fmla="*/ 222 h 512"/>
              <a:gd name="T78" fmla="*/ 213 w 512"/>
              <a:gd name="T79" fmla="*/ 224 h 512"/>
              <a:gd name="T80" fmla="*/ 223 w 512"/>
              <a:gd name="T81" fmla="*/ 222 h 512"/>
              <a:gd name="T82" fmla="*/ 259 w 512"/>
              <a:gd name="T83" fmla="*/ 288 h 512"/>
              <a:gd name="T84" fmla="*/ 245 w 512"/>
              <a:gd name="T85" fmla="*/ 320 h 512"/>
              <a:gd name="T86" fmla="*/ 288 w 512"/>
              <a:gd name="T87" fmla="*/ 362 h 512"/>
              <a:gd name="T88" fmla="*/ 330 w 512"/>
              <a:gd name="T89" fmla="*/ 320 h 512"/>
              <a:gd name="T90" fmla="*/ 318 w 512"/>
              <a:gd name="T91" fmla="*/ 290 h 512"/>
              <a:gd name="T92" fmla="*/ 361 w 512"/>
              <a:gd name="T93" fmla="*/ 222 h 512"/>
              <a:gd name="T94" fmla="*/ 373 w 512"/>
              <a:gd name="T95" fmla="*/ 224 h 512"/>
              <a:gd name="T96" fmla="*/ 416 w 512"/>
              <a:gd name="T97" fmla="*/ 181 h 512"/>
              <a:gd name="T98" fmla="*/ 373 w 512"/>
              <a:gd name="T99" fmla="*/ 160 h 512"/>
              <a:gd name="T100" fmla="*/ 352 w 512"/>
              <a:gd name="T101" fmla="*/ 181 h 512"/>
              <a:gd name="T102" fmla="*/ 373 w 512"/>
              <a:gd name="T103" fmla="*/ 202 h 512"/>
              <a:gd name="T104" fmla="*/ 394 w 512"/>
              <a:gd name="T105" fmla="*/ 181 h 512"/>
              <a:gd name="T106" fmla="*/ 373 w 512"/>
              <a:gd name="T107" fmla="*/ 16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2" h="512">
                <a:moveTo>
                  <a:pt x="309" y="320"/>
                </a:moveTo>
                <a:cubicBezTo>
                  <a:pt x="309" y="331"/>
                  <a:pt x="299" y="341"/>
                  <a:pt x="288" y="341"/>
                </a:cubicBezTo>
                <a:cubicBezTo>
                  <a:pt x="276" y="341"/>
                  <a:pt x="266" y="331"/>
                  <a:pt x="266" y="320"/>
                </a:cubicBezTo>
                <a:cubicBezTo>
                  <a:pt x="266" y="308"/>
                  <a:pt x="276" y="298"/>
                  <a:pt x="288" y="298"/>
                </a:cubicBezTo>
                <a:cubicBezTo>
                  <a:pt x="299" y="298"/>
                  <a:pt x="309" y="308"/>
                  <a:pt x="309" y="320"/>
                </a:cubicBezTo>
                <a:close/>
                <a:moveTo>
                  <a:pt x="213" y="160"/>
                </a:moveTo>
                <a:cubicBezTo>
                  <a:pt x="201" y="160"/>
                  <a:pt x="192" y="169"/>
                  <a:pt x="192" y="181"/>
                </a:cubicBezTo>
                <a:cubicBezTo>
                  <a:pt x="192" y="193"/>
                  <a:pt x="201" y="202"/>
                  <a:pt x="213" y="202"/>
                </a:cubicBezTo>
                <a:cubicBezTo>
                  <a:pt x="225" y="202"/>
                  <a:pt x="234" y="193"/>
                  <a:pt x="234" y="181"/>
                </a:cubicBezTo>
                <a:cubicBezTo>
                  <a:pt x="234" y="169"/>
                  <a:pt x="225" y="160"/>
                  <a:pt x="213" y="160"/>
                </a:cubicBezTo>
                <a:close/>
                <a:moveTo>
                  <a:pt x="138" y="298"/>
                </a:moveTo>
                <a:cubicBezTo>
                  <a:pt x="127" y="298"/>
                  <a:pt x="117" y="308"/>
                  <a:pt x="117" y="320"/>
                </a:cubicBezTo>
                <a:cubicBezTo>
                  <a:pt x="117" y="331"/>
                  <a:pt x="127" y="341"/>
                  <a:pt x="138" y="341"/>
                </a:cubicBezTo>
                <a:cubicBezTo>
                  <a:pt x="150" y="341"/>
                  <a:pt x="160" y="331"/>
                  <a:pt x="160" y="320"/>
                </a:cubicBezTo>
                <a:cubicBezTo>
                  <a:pt x="160" y="308"/>
                  <a:pt x="150" y="298"/>
                  <a:pt x="138" y="298"/>
                </a:cubicBez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416" y="181"/>
                </a:moveTo>
                <a:cubicBezTo>
                  <a:pt x="416" y="157"/>
                  <a:pt x="397" y="138"/>
                  <a:pt x="373" y="138"/>
                </a:cubicBezTo>
                <a:cubicBezTo>
                  <a:pt x="349" y="138"/>
                  <a:pt x="330" y="157"/>
                  <a:pt x="330" y="181"/>
                </a:cubicBezTo>
                <a:cubicBezTo>
                  <a:pt x="330" y="192"/>
                  <a:pt x="335" y="203"/>
                  <a:pt x="342" y="211"/>
                </a:cubicBezTo>
                <a:cubicBezTo>
                  <a:pt x="300" y="279"/>
                  <a:pt x="300" y="279"/>
                  <a:pt x="300" y="279"/>
                </a:cubicBezTo>
                <a:cubicBezTo>
                  <a:pt x="296" y="278"/>
                  <a:pt x="292" y="277"/>
                  <a:pt x="288" y="277"/>
                </a:cubicBezTo>
                <a:cubicBezTo>
                  <a:pt x="284" y="277"/>
                  <a:pt x="281" y="278"/>
                  <a:pt x="278" y="278"/>
                </a:cubicBezTo>
                <a:cubicBezTo>
                  <a:pt x="242" y="212"/>
                  <a:pt x="242" y="212"/>
                  <a:pt x="242" y="212"/>
                </a:cubicBezTo>
                <a:cubicBezTo>
                  <a:pt x="250" y="204"/>
                  <a:pt x="256" y="193"/>
                  <a:pt x="256" y="181"/>
                </a:cubicBezTo>
                <a:cubicBezTo>
                  <a:pt x="256" y="157"/>
                  <a:pt x="237" y="138"/>
                  <a:pt x="213" y="138"/>
                </a:cubicBezTo>
                <a:cubicBezTo>
                  <a:pt x="189" y="138"/>
                  <a:pt x="170" y="157"/>
                  <a:pt x="170" y="181"/>
                </a:cubicBezTo>
                <a:cubicBezTo>
                  <a:pt x="170" y="193"/>
                  <a:pt x="176" y="204"/>
                  <a:pt x="184" y="212"/>
                </a:cubicBezTo>
                <a:cubicBezTo>
                  <a:pt x="148" y="278"/>
                  <a:pt x="148" y="278"/>
                  <a:pt x="148" y="278"/>
                </a:cubicBezTo>
                <a:cubicBezTo>
                  <a:pt x="145" y="278"/>
                  <a:pt x="142" y="277"/>
                  <a:pt x="138" y="277"/>
                </a:cubicBezTo>
                <a:cubicBezTo>
                  <a:pt x="115" y="277"/>
                  <a:pt x="96" y="296"/>
                  <a:pt x="96" y="320"/>
                </a:cubicBezTo>
                <a:cubicBezTo>
                  <a:pt x="96" y="343"/>
                  <a:pt x="115" y="362"/>
                  <a:pt x="138" y="362"/>
                </a:cubicBezTo>
                <a:cubicBezTo>
                  <a:pt x="162" y="362"/>
                  <a:pt x="181" y="343"/>
                  <a:pt x="181" y="320"/>
                </a:cubicBezTo>
                <a:cubicBezTo>
                  <a:pt x="181" y="307"/>
                  <a:pt x="176" y="296"/>
                  <a:pt x="167" y="288"/>
                </a:cubicBezTo>
                <a:cubicBezTo>
                  <a:pt x="203" y="222"/>
                  <a:pt x="203" y="222"/>
                  <a:pt x="203" y="222"/>
                </a:cubicBezTo>
                <a:cubicBezTo>
                  <a:pt x="206" y="223"/>
                  <a:pt x="209" y="224"/>
                  <a:pt x="213" y="224"/>
                </a:cubicBezTo>
                <a:cubicBezTo>
                  <a:pt x="217" y="224"/>
                  <a:pt x="220" y="223"/>
                  <a:pt x="223" y="222"/>
                </a:cubicBezTo>
                <a:cubicBezTo>
                  <a:pt x="259" y="288"/>
                  <a:pt x="259" y="288"/>
                  <a:pt x="259" y="288"/>
                </a:cubicBezTo>
                <a:cubicBezTo>
                  <a:pt x="250" y="296"/>
                  <a:pt x="245" y="307"/>
                  <a:pt x="245" y="320"/>
                </a:cubicBezTo>
                <a:cubicBezTo>
                  <a:pt x="245" y="343"/>
                  <a:pt x="264" y="362"/>
                  <a:pt x="288" y="362"/>
                </a:cubicBezTo>
                <a:cubicBezTo>
                  <a:pt x="311" y="362"/>
                  <a:pt x="330" y="343"/>
                  <a:pt x="330" y="320"/>
                </a:cubicBezTo>
                <a:cubicBezTo>
                  <a:pt x="330" y="308"/>
                  <a:pt x="326" y="298"/>
                  <a:pt x="318" y="290"/>
                </a:cubicBezTo>
                <a:cubicBezTo>
                  <a:pt x="361" y="222"/>
                  <a:pt x="361" y="222"/>
                  <a:pt x="361" y="222"/>
                </a:cubicBezTo>
                <a:cubicBezTo>
                  <a:pt x="365" y="223"/>
                  <a:pt x="369" y="224"/>
                  <a:pt x="373" y="224"/>
                </a:cubicBezTo>
                <a:cubicBezTo>
                  <a:pt x="397" y="224"/>
                  <a:pt x="416" y="205"/>
                  <a:pt x="416" y="181"/>
                </a:cubicBezTo>
                <a:close/>
                <a:moveTo>
                  <a:pt x="373" y="160"/>
                </a:moveTo>
                <a:cubicBezTo>
                  <a:pt x="361" y="160"/>
                  <a:pt x="352" y="169"/>
                  <a:pt x="352" y="181"/>
                </a:cubicBezTo>
                <a:cubicBezTo>
                  <a:pt x="352" y="193"/>
                  <a:pt x="361" y="202"/>
                  <a:pt x="373" y="202"/>
                </a:cubicBezTo>
                <a:cubicBezTo>
                  <a:pt x="385" y="202"/>
                  <a:pt x="394" y="193"/>
                  <a:pt x="394" y="181"/>
                </a:cubicBezTo>
                <a:cubicBezTo>
                  <a:pt x="394" y="169"/>
                  <a:pt x="385" y="160"/>
                  <a:pt x="373" y="160"/>
                </a:cubicBezTo>
                <a:close/>
              </a:path>
            </a:pathLst>
          </a:custGeom>
          <a:solidFill>
            <a:schemeClr val="bg1"/>
          </a:solidFill>
          <a:ln>
            <a:noFill/>
          </a:ln>
        </p:spPr>
        <p:txBody>
          <a:bodyPr vert="horz" wrap="square" lIns="80165" tIns="40082" rIns="80165" bIns="40082" numCol="1" anchor="t" anchorCtr="0" compatLnSpc="1">
            <a:prstTxWarp prst="textNoShape">
              <a:avLst/>
            </a:prstTxWarp>
          </a:bodyPr>
          <a:lstStyle/>
          <a:p>
            <a:endParaRPr lang="en-GB" sz="1800" dirty="0"/>
          </a:p>
        </p:txBody>
      </p:sp>
      <p:sp>
        <p:nvSpPr>
          <p:cNvPr id="6" name="Pentagon 5">
            <a:extLst>
              <a:ext uri="{FF2B5EF4-FFF2-40B4-BE49-F238E27FC236}">
                <a16:creationId xmlns:a16="http://schemas.microsoft.com/office/drawing/2014/main" id="{FDAF6B1A-E92B-20AB-3B29-97D09FA8A3CC}"/>
              </a:ext>
            </a:extLst>
          </p:cNvPr>
          <p:cNvSpPr/>
          <p:nvPr/>
        </p:nvSpPr>
        <p:spPr bwMode="gray">
          <a:xfrm>
            <a:off x="869955" y="1558202"/>
            <a:ext cx="10658471" cy="4331997"/>
          </a:xfrm>
          <a:prstGeom prst="homePlate">
            <a:avLst>
              <a:gd name="adj" fmla="val 0"/>
            </a:avLst>
          </a:prstGeom>
          <a:noFill/>
          <a:ln w="19050" algn="ctr">
            <a:solidFill>
              <a:srgbClr val="86BC25"/>
            </a:solidFill>
            <a:miter lim="800000"/>
            <a:headEnd/>
            <a:tailEnd/>
          </a:ln>
        </p:spPr>
        <p:txBody>
          <a:bodyPr wrap="square" lIns="77938" tIns="77938" rIns="77938" bIns="77938" rtlCol="0" anchor="ctr"/>
          <a:lstStyle/>
          <a:p>
            <a:pPr algn="ctr">
              <a:lnSpc>
                <a:spcPct val="106000"/>
              </a:lnSpc>
              <a:buFont typeface="Wingdings 2" pitchFamily="18" charset="2"/>
              <a:buNone/>
            </a:pPr>
            <a:endParaRPr lang="en-IN" sz="1403" b="1" dirty="0">
              <a:solidFill>
                <a:schemeClr val="bg1"/>
              </a:solidFill>
            </a:endParaRPr>
          </a:p>
        </p:txBody>
      </p:sp>
      <p:sp>
        <p:nvSpPr>
          <p:cNvPr id="8" name="Rectangle 7">
            <a:extLst>
              <a:ext uri="{FF2B5EF4-FFF2-40B4-BE49-F238E27FC236}">
                <a16:creationId xmlns:a16="http://schemas.microsoft.com/office/drawing/2014/main" id="{B82BC6EA-A9D8-D1CA-976A-731FE8FF5A06}"/>
              </a:ext>
            </a:extLst>
          </p:cNvPr>
          <p:cNvSpPr/>
          <p:nvPr/>
        </p:nvSpPr>
        <p:spPr bwMode="gray">
          <a:xfrm rot="2884035">
            <a:off x="595096" y="1176225"/>
            <a:ext cx="941241" cy="953698"/>
          </a:xfrm>
          <a:prstGeom prst="rect">
            <a:avLst/>
          </a:prstGeom>
          <a:solidFill>
            <a:srgbClr val="92D050"/>
          </a:solidFill>
          <a:ln w="19050" algn="ctr">
            <a:solidFill>
              <a:schemeClr val="accent3"/>
            </a:solidFill>
            <a:miter lim="800000"/>
            <a:headEnd/>
            <a:tailEnd/>
          </a:ln>
        </p:spPr>
        <p:txBody>
          <a:bodyPr wrap="square" lIns="77938" tIns="77938" rIns="77938" bIns="77938" rtlCol="0" anchor="ctr"/>
          <a:lstStyle/>
          <a:p>
            <a:pPr algn="ctr">
              <a:lnSpc>
                <a:spcPct val="106000"/>
              </a:lnSpc>
              <a:buFont typeface="Wingdings 2" pitchFamily="18" charset="2"/>
              <a:buNone/>
            </a:pPr>
            <a:endParaRPr lang="en-IN" sz="1403" b="1" dirty="0">
              <a:solidFill>
                <a:schemeClr val="bg1"/>
              </a:solidFill>
            </a:endParaRPr>
          </a:p>
        </p:txBody>
      </p:sp>
      <p:sp>
        <p:nvSpPr>
          <p:cNvPr id="9" name="Rectangle 8">
            <a:extLst>
              <a:ext uri="{FF2B5EF4-FFF2-40B4-BE49-F238E27FC236}">
                <a16:creationId xmlns:a16="http://schemas.microsoft.com/office/drawing/2014/main" id="{2C9C95C9-0C00-F02F-6C62-A14DE20480FF}"/>
              </a:ext>
            </a:extLst>
          </p:cNvPr>
          <p:cNvSpPr/>
          <p:nvPr/>
        </p:nvSpPr>
        <p:spPr>
          <a:xfrm>
            <a:off x="1444023" y="1812764"/>
            <a:ext cx="9901875" cy="3785652"/>
          </a:xfrm>
          <a:prstGeom prst="rect">
            <a:avLst/>
          </a:prstGeom>
        </p:spPr>
        <p:txBody>
          <a:bodyPr wrap="square">
            <a:spAutoFit/>
          </a:bodyPr>
          <a:lstStyle/>
          <a:p>
            <a:pPr algn="just"/>
            <a:r>
              <a:rPr lang="en-US" sz="1200" dirty="0">
                <a:solidFill>
                  <a:schemeClr val="accent4"/>
                </a:solidFill>
              </a:rPr>
              <a:t>Issue of shares by the transferee company or the new company to the existing shareholders of the transferor company resident outside India pursuant to the approval of  Scheme of Compromise or arrangement or merger or amalgamation of two or more Indian companies or a reconstruction by way of Demerger or otherwise of an Indian company, or transfer of undertaking of one or more Indian company to another Indian company, or involving division of one or more Indian company by </a:t>
            </a:r>
            <a:r>
              <a:rPr lang="en-US" sz="1200" b="0" i="0" u="none" strike="noStrike" baseline="0" dirty="0">
                <a:solidFill>
                  <a:schemeClr val="accent4"/>
                </a:solidFill>
              </a:rPr>
              <a:t>National Company Law Tribunal (NCLT) </a:t>
            </a:r>
            <a:r>
              <a:rPr lang="en-US" sz="1200" dirty="0">
                <a:solidFill>
                  <a:schemeClr val="accent4"/>
                </a:solidFill>
              </a:rPr>
              <a:t>or other authority competent to do so by law is permitted subject to compliance with the following conditions:</a:t>
            </a:r>
          </a:p>
          <a:p>
            <a:endParaRPr lang="en-US" sz="1200" dirty="0">
              <a:solidFill>
                <a:schemeClr val="accent4"/>
              </a:solidFill>
            </a:endParaRPr>
          </a:p>
          <a:p>
            <a:pPr marL="171450" indent="-171450">
              <a:buFont typeface="Arial" panose="020B0604020202020204" pitchFamily="34" charset="0"/>
              <a:buChar char="•"/>
            </a:pPr>
            <a:r>
              <a:rPr lang="en-US" sz="1200" dirty="0">
                <a:solidFill>
                  <a:schemeClr val="accent4"/>
                </a:solidFill>
              </a:rPr>
              <a:t>transfer or issue should comply with entry routes, sectoral caps or investment limits, as the case may be, and the attendant conditionalities of foreign investment as well as reporting in form FC-GPR or FC-TRS as the case may be.</a:t>
            </a:r>
          </a:p>
          <a:p>
            <a:pPr marL="171450" indent="-171450">
              <a:buFont typeface="Arial" panose="020B0604020202020204" pitchFamily="34" charset="0"/>
              <a:buChar char="•"/>
            </a:pPr>
            <a:endParaRPr lang="en-US" sz="1200" dirty="0">
              <a:solidFill>
                <a:schemeClr val="accent4"/>
              </a:solidFill>
            </a:endParaRPr>
          </a:p>
          <a:p>
            <a:pPr marL="171450" indent="-171450">
              <a:buFont typeface="Arial" panose="020B0604020202020204" pitchFamily="34" charset="0"/>
              <a:buChar char="•"/>
            </a:pPr>
            <a:r>
              <a:rPr lang="en-US" sz="1200" dirty="0">
                <a:solidFill>
                  <a:schemeClr val="accent4"/>
                </a:solidFill>
              </a:rPr>
              <a:t>in case the foreign investment is likely to breach the Sectoral caps or the attendant conditionalities, the transferor company or the transferee or the new company should obtain necessary Government approval..</a:t>
            </a:r>
          </a:p>
          <a:p>
            <a:pPr marL="171450" indent="-171450">
              <a:buFont typeface="Arial" panose="020B0604020202020204" pitchFamily="34" charset="0"/>
              <a:buChar char="•"/>
            </a:pPr>
            <a:endParaRPr lang="en-US" sz="1200" dirty="0">
              <a:solidFill>
                <a:schemeClr val="accent4"/>
              </a:solidFill>
            </a:endParaRPr>
          </a:p>
          <a:p>
            <a:pPr marL="171450" indent="-171450">
              <a:buFont typeface="Arial" panose="020B0604020202020204" pitchFamily="34" charset="0"/>
              <a:buChar char="•"/>
            </a:pPr>
            <a:r>
              <a:rPr lang="en-US" sz="1200" dirty="0">
                <a:solidFill>
                  <a:schemeClr val="accent4"/>
                </a:solidFill>
              </a:rPr>
              <a:t>the transferor company or the transferee company or the new company should not be in a sector prohibited for foreign investment.</a:t>
            </a:r>
          </a:p>
          <a:p>
            <a:pPr marL="171450" indent="-171450">
              <a:buFont typeface="Arial" panose="020B0604020202020204" pitchFamily="34" charset="0"/>
              <a:buChar char="•"/>
            </a:pPr>
            <a:endParaRPr lang="en-US" sz="1200" dirty="0">
              <a:solidFill>
                <a:schemeClr val="accent4"/>
              </a:solidFill>
            </a:endParaRPr>
          </a:p>
          <a:p>
            <a:pPr marL="171450" indent="-171450">
              <a:buFont typeface="Arial" panose="020B0604020202020204" pitchFamily="34" charset="0"/>
              <a:buChar char="•"/>
            </a:pPr>
            <a:r>
              <a:rPr lang="en-US" sz="1200" dirty="0">
                <a:solidFill>
                  <a:schemeClr val="accent4"/>
                </a:solidFill>
              </a:rPr>
              <a:t>In a scheme of compromise or arrangement or merger or amalgamation of two or more Indian companies or a reconstruction by way of demerger or otherwise of an Indian company, where any of the companies involved is listed on a recognised stock exchange in India, the scheme of arrangement shall be in compliance with the SEBI (Listing Obligation and Disclosure Requirement) Regulations, 2015, as amended from time to time.</a:t>
            </a:r>
            <a:endParaRPr lang="en-IN" sz="1200" dirty="0">
              <a:solidFill>
                <a:schemeClr val="accent4"/>
              </a:solidFill>
            </a:endParaRPr>
          </a:p>
        </p:txBody>
      </p:sp>
      <p:sp>
        <p:nvSpPr>
          <p:cNvPr id="11" name="Freeform 36">
            <a:extLst>
              <a:ext uri="{FF2B5EF4-FFF2-40B4-BE49-F238E27FC236}">
                <a16:creationId xmlns:a16="http://schemas.microsoft.com/office/drawing/2014/main" id="{C8C087E9-65E9-7431-D3C7-0B1D209BBD9A}"/>
              </a:ext>
            </a:extLst>
          </p:cNvPr>
          <p:cNvSpPr>
            <a:spLocks noChangeAspect="1" noEditPoints="1"/>
          </p:cNvSpPr>
          <p:nvPr/>
        </p:nvSpPr>
        <p:spPr bwMode="auto">
          <a:xfrm>
            <a:off x="761095" y="1361018"/>
            <a:ext cx="556985" cy="557990"/>
          </a:xfrm>
          <a:custGeom>
            <a:avLst/>
            <a:gdLst>
              <a:gd name="T0" fmla="*/ 324 w 512"/>
              <a:gd name="T1" fmla="*/ 194 h 512"/>
              <a:gd name="T2" fmla="*/ 330 w 512"/>
              <a:gd name="T3" fmla="*/ 167 h 512"/>
              <a:gd name="T4" fmla="*/ 400 w 512"/>
              <a:gd name="T5" fmla="*/ 182 h 512"/>
              <a:gd name="T6" fmla="*/ 386 w 512"/>
              <a:gd name="T7" fmla="*/ 223 h 512"/>
              <a:gd name="T8" fmla="*/ 351 w 512"/>
              <a:gd name="T9" fmla="*/ 247 h 512"/>
              <a:gd name="T10" fmla="*/ 312 w 512"/>
              <a:gd name="T11" fmla="*/ 243 h 512"/>
              <a:gd name="T12" fmla="*/ 278 w 512"/>
              <a:gd name="T13" fmla="*/ 222 h 512"/>
              <a:gd name="T14" fmla="*/ 264 w 512"/>
              <a:gd name="T15" fmla="*/ 183 h 512"/>
              <a:gd name="T16" fmla="*/ 275 w 512"/>
              <a:gd name="T17" fmla="*/ 144 h 512"/>
              <a:gd name="T18" fmla="*/ 308 w 512"/>
              <a:gd name="T19" fmla="*/ 119 h 512"/>
              <a:gd name="T20" fmla="*/ 331 w 512"/>
              <a:gd name="T21" fmla="*/ 128 h 512"/>
              <a:gd name="T22" fmla="*/ 364 w 512"/>
              <a:gd name="T23" fmla="*/ 136 h 512"/>
              <a:gd name="T24" fmla="*/ 384 w 512"/>
              <a:gd name="T25" fmla="*/ 164 h 512"/>
              <a:gd name="T26" fmla="*/ 320 w 512"/>
              <a:gd name="T27" fmla="*/ 147 h 512"/>
              <a:gd name="T28" fmla="*/ 330 w 512"/>
              <a:gd name="T29" fmla="*/ 217 h 512"/>
              <a:gd name="T30" fmla="*/ 512 w 512"/>
              <a:gd name="T31" fmla="*/ 256 h 512"/>
              <a:gd name="T32" fmla="*/ 512 w 512"/>
              <a:gd name="T33" fmla="*/ 256 h 512"/>
              <a:gd name="T34" fmla="*/ 268 w 512"/>
              <a:gd name="T35" fmla="*/ 290 h 512"/>
              <a:gd name="T36" fmla="*/ 236 w 512"/>
              <a:gd name="T37" fmla="*/ 251 h 512"/>
              <a:gd name="T38" fmla="*/ 187 w 512"/>
              <a:gd name="T39" fmla="*/ 238 h 512"/>
              <a:gd name="T40" fmla="*/ 140 w 512"/>
              <a:gd name="T41" fmla="*/ 256 h 512"/>
              <a:gd name="T42" fmla="*/ 113 w 512"/>
              <a:gd name="T43" fmla="*/ 299 h 512"/>
              <a:gd name="T44" fmla="*/ 115 w 512"/>
              <a:gd name="T45" fmla="*/ 350 h 512"/>
              <a:gd name="T46" fmla="*/ 147 w 512"/>
              <a:gd name="T47" fmla="*/ 388 h 512"/>
              <a:gd name="T48" fmla="*/ 196 w 512"/>
              <a:gd name="T49" fmla="*/ 401 h 512"/>
              <a:gd name="T50" fmla="*/ 237 w 512"/>
              <a:gd name="T51" fmla="*/ 383 h 512"/>
              <a:gd name="T52" fmla="*/ 266 w 512"/>
              <a:gd name="T53" fmla="*/ 345 h 512"/>
              <a:gd name="T54" fmla="*/ 410 w 512"/>
              <a:gd name="T55" fmla="*/ 163 h 512"/>
              <a:gd name="T56" fmla="*/ 384 w 512"/>
              <a:gd name="T57" fmla="*/ 119 h 512"/>
              <a:gd name="T58" fmla="*/ 337 w 512"/>
              <a:gd name="T59" fmla="*/ 99 h 512"/>
              <a:gd name="T60" fmla="*/ 288 w 512"/>
              <a:gd name="T61" fmla="*/ 111 h 512"/>
              <a:gd name="T62" fmla="*/ 255 w 512"/>
              <a:gd name="T63" fmla="*/ 149 h 512"/>
              <a:gd name="T64" fmla="*/ 251 w 512"/>
              <a:gd name="T65" fmla="*/ 199 h 512"/>
              <a:gd name="T66" fmla="*/ 277 w 512"/>
              <a:gd name="T67" fmla="*/ 243 h 512"/>
              <a:gd name="T68" fmla="*/ 323 w 512"/>
              <a:gd name="T69" fmla="*/ 263 h 512"/>
              <a:gd name="T70" fmla="*/ 358 w 512"/>
              <a:gd name="T71" fmla="*/ 270 h 512"/>
              <a:gd name="T72" fmla="*/ 405 w 512"/>
              <a:gd name="T73" fmla="*/ 237 h 512"/>
              <a:gd name="T74" fmla="*/ 423 w 512"/>
              <a:gd name="T75" fmla="*/ 182 h 512"/>
              <a:gd name="T76" fmla="*/ 179 w 512"/>
              <a:gd name="T77" fmla="*/ 313 h 512"/>
              <a:gd name="T78" fmla="*/ 204 w 512"/>
              <a:gd name="T79" fmla="*/ 326 h 512"/>
              <a:gd name="T80" fmla="*/ 262 w 512"/>
              <a:gd name="T81" fmla="*/ 321 h 512"/>
              <a:gd name="T82" fmla="*/ 248 w 512"/>
              <a:gd name="T83" fmla="*/ 361 h 512"/>
              <a:gd name="T84" fmla="*/ 212 w 512"/>
              <a:gd name="T85" fmla="*/ 386 h 512"/>
              <a:gd name="T86" fmla="*/ 173 w 512"/>
              <a:gd name="T87" fmla="*/ 382 h 512"/>
              <a:gd name="T88" fmla="*/ 139 w 512"/>
              <a:gd name="T89" fmla="*/ 360 h 512"/>
              <a:gd name="T90" fmla="*/ 125 w 512"/>
              <a:gd name="T91" fmla="*/ 321 h 512"/>
              <a:gd name="T92" fmla="*/ 137 w 512"/>
              <a:gd name="T93" fmla="*/ 282 h 512"/>
              <a:gd name="T94" fmla="*/ 169 w 512"/>
              <a:gd name="T95" fmla="*/ 258 h 512"/>
              <a:gd name="T96" fmla="*/ 193 w 512"/>
              <a:gd name="T97" fmla="*/ 266 h 512"/>
              <a:gd name="T98" fmla="*/ 226 w 512"/>
              <a:gd name="T99" fmla="*/ 274 h 512"/>
              <a:gd name="T100" fmla="*/ 246 w 512"/>
              <a:gd name="T101" fmla="*/ 303 h 512"/>
              <a:gd name="T102" fmla="*/ 181 w 512"/>
              <a:gd name="T103" fmla="*/ 286 h 512"/>
              <a:gd name="T104" fmla="*/ 192 w 512"/>
              <a:gd name="T105" fmla="*/ 35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2" h="512">
                <a:moveTo>
                  <a:pt x="344" y="177"/>
                </a:moveTo>
                <a:cubicBezTo>
                  <a:pt x="345" y="180"/>
                  <a:pt x="345" y="184"/>
                  <a:pt x="343" y="188"/>
                </a:cubicBezTo>
                <a:cubicBezTo>
                  <a:pt x="341" y="191"/>
                  <a:pt x="338" y="193"/>
                  <a:pt x="335" y="195"/>
                </a:cubicBezTo>
                <a:cubicBezTo>
                  <a:pt x="331" y="196"/>
                  <a:pt x="327" y="195"/>
                  <a:pt x="324" y="194"/>
                </a:cubicBezTo>
                <a:cubicBezTo>
                  <a:pt x="320" y="192"/>
                  <a:pt x="318" y="189"/>
                  <a:pt x="317" y="185"/>
                </a:cubicBezTo>
                <a:cubicBezTo>
                  <a:pt x="316" y="182"/>
                  <a:pt x="316" y="178"/>
                  <a:pt x="318" y="174"/>
                </a:cubicBezTo>
                <a:cubicBezTo>
                  <a:pt x="320" y="171"/>
                  <a:pt x="322" y="169"/>
                  <a:pt x="326" y="167"/>
                </a:cubicBezTo>
                <a:cubicBezTo>
                  <a:pt x="328" y="167"/>
                  <a:pt x="329" y="167"/>
                  <a:pt x="330" y="167"/>
                </a:cubicBezTo>
                <a:cubicBezTo>
                  <a:pt x="333" y="167"/>
                  <a:pt x="335" y="167"/>
                  <a:pt x="337" y="168"/>
                </a:cubicBezTo>
                <a:cubicBezTo>
                  <a:pt x="340" y="170"/>
                  <a:pt x="343" y="173"/>
                  <a:pt x="344" y="177"/>
                </a:cubicBezTo>
                <a:close/>
                <a:moveTo>
                  <a:pt x="397" y="179"/>
                </a:moveTo>
                <a:cubicBezTo>
                  <a:pt x="398" y="180"/>
                  <a:pt x="399" y="181"/>
                  <a:pt x="400" y="182"/>
                </a:cubicBezTo>
                <a:cubicBezTo>
                  <a:pt x="399" y="183"/>
                  <a:pt x="398" y="184"/>
                  <a:pt x="397" y="185"/>
                </a:cubicBezTo>
                <a:cubicBezTo>
                  <a:pt x="392" y="189"/>
                  <a:pt x="386" y="193"/>
                  <a:pt x="384" y="199"/>
                </a:cubicBezTo>
                <a:cubicBezTo>
                  <a:pt x="382" y="206"/>
                  <a:pt x="384" y="212"/>
                  <a:pt x="385" y="218"/>
                </a:cubicBezTo>
                <a:cubicBezTo>
                  <a:pt x="386" y="220"/>
                  <a:pt x="386" y="221"/>
                  <a:pt x="386" y="223"/>
                </a:cubicBezTo>
                <a:cubicBezTo>
                  <a:pt x="385" y="223"/>
                  <a:pt x="383" y="223"/>
                  <a:pt x="382" y="223"/>
                </a:cubicBezTo>
                <a:cubicBezTo>
                  <a:pt x="376" y="223"/>
                  <a:pt x="369" y="223"/>
                  <a:pt x="363" y="227"/>
                </a:cubicBezTo>
                <a:cubicBezTo>
                  <a:pt x="357" y="231"/>
                  <a:pt x="355" y="237"/>
                  <a:pt x="353" y="243"/>
                </a:cubicBezTo>
                <a:cubicBezTo>
                  <a:pt x="352" y="244"/>
                  <a:pt x="352" y="246"/>
                  <a:pt x="351" y="247"/>
                </a:cubicBezTo>
                <a:cubicBezTo>
                  <a:pt x="350" y="246"/>
                  <a:pt x="348" y="244"/>
                  <a:pt x="347" y="244"/>
                </a:cubicBezTo>
                <a:cubicBezTo>
                  <a:pt x="342" y="240"/>
                  <a:pt x="336" y="234"/>
                  <a:pt x="330" y="234"/>
                </a:cubicBezTo>
                <a:cubicBezTo>
                  <a:pt x="329" y="234"/>
                  <a:pt x="329" y="234"/>
                  <a:pt x="329" y="234"/>
                </a:cubicBezTo>
                <a:cubicBezTo>
                  <a:pt x="322" y="234"/>
                  <a:pt x="317" y="240"/>
                  <a:pt x="312" y="243"/>
                </a:cubicBezTo>
                <a:cubicBezTo>
                  <a:pt x="311" y="244"/>
                  <a:pt x="309" y="246"/>
                  <a:pt x="308" y="247"/>
                </a:cubicBezTo>
                <a:cubicBezTo>
                  <a:pt x="307" y="246"/>
                  <a:pt x="307" y="244"/>
                  <a:pt x="306" y="243"/>
                </a:cubicBezTo>
                <a:cubicBezTo>
                  <a:pt x="304" y="237"/>
                  <a:pt x="302" y="230"/>
                  <a:pt x="296" y="226"/>
                </a:cubicBezTo>
                <a:cubicBezTo>
                  <a:pt x="291" y="222"/>
                  <a:pt x="284" y="222"/>
                  <a:pt x="278" y="222"/>
                </a:cubicBezTo>
                <a:cubicBezTo>
                  <a:pt x="277" y="222"/>
                  <a:pt x="275" y="222"/>
                  <a:pt x="273" y="221"/>
                </a:cubicBezTo>
                <a:cubicBezTo>
                  <a:pt x="274" y="220"/>
                  <a:pt x="274" y="218"/>
                  <a:pt x="274" y="217"/>
                </a:cubicBezTo>
                <a:cubicBezTo>
                  <a:pt x="276" y="211"/>
                  <a:pt x="278" y="204"/>
                  <a:pt x="276" y="198"/>
                </a:cubicBezTo>
                <a:cubicBezTo>
                  <a:pt x="274" y="191"/>
                  <a:pt x="269" y="187"/>
                  <a:pt x="264" y="183"/>
                </a:cubicBezTo>
                <a:cubicBezTo>
                  <a:pt x="263" y="182"/>
                  <a:pt x="261" y="181"/>
                  <a:pt x="260" y="180"/>
                </a:cubicBezTo>
                <a:cubicBezTo>
                  <a:pt x="262" y="179"/>
                  <a:pt x="263" y="178"/>
                  <a:pt x="264" y="177"/>
                </a:cubicBezTo>
                <a:cubicBezTo>
                  <a:pt x="269" y="173"/>
                  <a:pt x="275" y="169"/>
                  <a:pt x="277" y="163"/>
                </a:cubicBezTo>
                <a:cubicBezTo>
                  <a:pt x="279" y="156"/>
                  <a:pt x="277" y="150"/>
                  <a:pt x="275" y="144"/>
                </a:cubicBezTo>
                <a:cubicBezTo>
                  <a:pt x="275" y="142"/>
                  <a:pt x="275" y="141"/>
                  <a:pt x="274" y="139"/>
                </a:cubicBezTo>
                <a:cubicBezTo>
                  <a:pt x="276" y="139"/>
                  <a:pt x="278" y="139"/>
                  <a:pt x="279" y="139"/>
                </a:cubicBezTo>
                <a:cubicBezTo>
                  <a:pt x="285" y="139"/>
                  <a:pt x="292" y="139"/>
                  <a:pt x="298" y="135"/>
                </a:cubicBezTo>
                <a:cubicBezTo>
                  <a:pt x="303" y="131"/>
                  <a:pt x="306" y="125"/>
                  <a:pt x="308" y="119"/>
                </a:cubicBezTo>
                <a:cubicBezTo>
                  <a:pt x="308" y="118"/>
                  <a:pt x="309" y="116"/>
                  <a:pt x="310" y="115"/>
                </a:cubicBezTo>
                <a:cubicBezTo>
                  <a:pt x="311" y="116"/>
                  <a:pt x="313" y="118"/>
                  <a:pt x="314" y="118"/>
                </a:cubicBezTo>
                <a:cubicBezTo>
                  <a:pt x="319" y="122"/>
                  <a:pt x="324" y="128"/>
                  <a:pt x="331" y="128"/>
                </a:cubicBezTo>
                <a:cubicBezTo>
                  <a:pt x="331" y="128"/>
                  <a:pt x="331" y="128"/>
                  <a:pt x="331" y="128"/>
                </a:cubicBezTo>
                <a:cubicBezTo>
                  <a:pt x="338" y="128"/>
                  <a:pt x="344" y="122"/>
                  <a:pt x="349" y="119"/>
                </a:cubicBezTo>
                <a:cubicBezTo>
                  <a:pt x="350" y="118"/>
                  <a:pt x="352" y="116"/>
                  <a:pt x="353" y="115"/>
                </a:cubicBezTo>
                <a:cubicBezTo>
                  <a:pt x="353" y="116"/>
                  <a:pt x="354" y="118"/>
                  <a:pt x="354" y="119"/>
                </a:cubicBezTo>
                <a:cubicBezTo>
                  <a:pt x="356" y="125"/>
                  <a:pt x="359" y="132"/>
                  <a:pt x="364" y="136"/>
                </a:cubicBezTo>
                <a:cubicBezTo>
                  <a:pt x="370" y="140"/>
                  <a:pt x="377" y="140"/>
                  <a:pt x="383" y="140"/>
                </a:cubicBezTo>
                <a:cubicBezTo>
                  <a:pt x="384" y="140"/>
                  <a:pt x="386" y="140"/>
                  <a:pt x="387" y="141"/>
                </a:cubicBezTo>
                <a:cubicBezTo>
                  <a:pt x="387" y="142"/>
                  <a:pt x="387" y="144"/>
                  <a:pt x="386" y="145"/>
                </a:cubicBezTo>
                <a:cubicBezTo>
                  <a:pt x="384" y="151"/>
                  <a:pt x="382" y="158"/>
                  <a:pt x="384" y="164"/>
                </a:cubicBezTo>
                <a:cubicBezTo>
                  <a:pt x="386" y="171"/>
                  <a:pt x="392" y="175"/>
                  <a:pt x="397" y="179"/>
                </a:cubicBezTo>
                <a:close/>
                <a:moveTo>
                  <a:pt x="364" y="170"/>
                </a:moveTo>
                <a:cubicBezTo>
                  <a:pt x="361" y="161"/>
                  <a:pt x="355" y="154"/>
                  <a:pt x="347" y="150"/>
                </a:cubicBezTo>
                <a:cubicBezTo>
                  <a:pt x="338" y="145"/>
                  <a:pt x="329" y="144"/>
                  <a:pt x="320" y="147"/>
                </a:cubicBezTo>
                <a:cubicBezTo>
                  <a:pt x="311" y="150"/>
                  <a:pt x="303" y="156"/>
                  <a:pt x="299" y="164"/>
                </a:cubicBezTo>
                <a:cubicBezTo>
                  <a:pt x="294" y="173"/>
                  <a:pt x="294" y="182"/>
                  <a:pt x="296" y="192"/>
                </a:cubicBezTo>
                <a:cubicBezTo>
                  <a:pt x="299" y="201"/>
                  <a:pt x="305" y="208"/>
                  <a:pt x="314" y="212"/>
                </a:cubicBezTo>
                <a:cubicBezTo>
                  <a:pt x="319" y="215"/>
                  <a:pt x="325" y="217"/>
                  <a:pt x="330" y="217"/>
                </a:cubicBezTo>
                <a:cubicBezTo>
                  <a:pt x="334" y="217"/>
                  <a:pt x="337" y="216"/>
                  <a:pt x="341" y="215"/>
                </a:cubicBezTo>
                <a:cubicBezTo>
                  <a:pt x="350" y="212"/>
                  <a:pt x="357" y="206"/>
                  <a:pt x="362" y="198"/>
                </a:cubicBezTo>
                <a:cubicBezTo>
                  <a:pt x="366" y="189"/>
                  <a:pt x="367" y="180"/>
                  <a:pt x="364" y="170"/>
                </a:cubicBez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284" y="321"/>
                </a:moveTo>
                <a:cubicBezTo>
                  <a:pt x="285" y="312"/>
                  <a:pt x="277" y="306"/>
                  <a:pt x="271" y="301"/>
                </a:cubicBezTo>
                <a:cubicBezTo>
                  <a:pt x="270" y="300"/>
                  <a:pt x="267" y="298"/>
                  <a:pt x="266" y="297"/>
                </a:cubicBezTo>
                <a:cubicBezTo>
                  <a:pt x="266" y="295"/>
                  <a:pt x="267" y="292"/>
                  <a:pt x="268" y="290"/>
                </a:cubicBezTo>
                <a:cubicBezTo>
                  <a:pt x="270" y="283"/>
                  <a:pt x="273" y="274"/>
                  <a:pt x="267" y="266"/>
                </a:cubicBezTo>
                <a:cubicBezTo>
                  <a:pt x="262" y="258"/>
                  <a:pt x="252" y="258"/>
                  <a:pt x="245" y="258"/>
                </a:cubicBezTo>
                <a:cubicBezTo>
                  <a:pt x="243" y="258"/>
                  <a:pt x="240" y="257"/>
                  <a:pt x="238" y="257"/>
                </a:cubicBezTo>
                <a:cubicBezTo>
                  <a:pt x="238" y="256"/>
                  <a:pt x="237" y="253"/>
                  <a:pt x="236" y="251"/>
                </a:cubicBezTo>
                <a:cubicBezTo>
                  <a:pt x="234" y="244"/>
                  <a:pt x="231" y="235"/>
                  <a:pt x="222" y="232"/>
                </a:cubicBezTo>
                <a:cubicBezTo>
                  <a:pt x="213" y="229"/>
                  <a:pt x="204" y="234"/>
                  <a:pt x="199" y="238"/>
                </a:cubicBezTo>
                <a:cubicBezTo>
                  <a:pt x="197" y="239"/>
                  <a:pt x="194" y="241"/>
                  <a:pt x="193" y="242"/>
                </a:cubicBezTo>
                <a:cubicBezTo>
                  <a:pt x="191" y="241"/>
                  <a:pt x="189" y="239"/>
                  <a:pt x="187" y="238"/>
                </a:cubicBezTo>
                <a:cubicBezTo>
                  <a:pt x="182" y="234"/>
                  <a:pt x="173" y="228"/>
                  <a:pt x="164" y="231"/>
                </a:cubicBezTo>
                <a:cubicBezTo>
                  <a:pt x="155" y="234"/>
                  <a:pt x="152" y="243"/>
                  <a:pt x="149" y="250"/>
                </a:cubicBezTo>
                <a:cubicBezTo>
                  <a:pt x="148" y="252"/>
                  <a:pt x="147" y="255"/>
                  <a:pt x="147" y="256"/>
                </a:cubicBezTo>
                <a:cubicBezTo>
                  <a:pt x="145" y="256"/>
                  <a:pt x="142" y="256"/>
                  <a:pt x="140" y="256"/>
                </a:cubicBezTo>
                <a:cubicBezTo>
                  <a:pt x="133" y="256"/>
                  <a:pt x="123" y="257"/>
                  <a:pt x="117" y="264"/>
                </a:cubicBezTo>
                <a:cubicBezTo>
                  <a:pt x="112" y="272"/>
                  <a:pt x="114" y="281"/>
                  <a:pt x="116" y="288"/>
                </a:cubicBezTo>
                <a:cubicBezTo>
                  <a:pt x="117" y="290"/>
                  <a:pt x="118" y="293"/>
                  <a:pt x="118" y="295"/>
                </a:cubicBezTo>
                <a:cubicBezTo>
                  <a:pt x="117" y="296"/>
                  <a:pt x="114" y="298"/>
                  <a:pt x="113" y="299"/>
                </a:cubicBezTo>
                <a:cubicBezTo>
                  <a:pt x="107" y="303"/>
                  <a:pt x="99" y="309"/>
                  <a:pt x="99" y="318"/>
                </a:cubicBezTo>
                <a:cubicBezTo>
                  <a:pt x="99" y="328"/>
                  <a:pt x="106" y="334"/>
                  <a:pt x="112" y="338"/>
                </a:cubicBezTo>
                <a:cubicBezTo>
                  <a:pt x="114" y="340"/>
                  <a:pt x="117" y="342"/>
                  <a:pt x="117" y="342"/>
                </a:cubicBezTo>
                <a:cubicBezTo>
                  <a:pt x="117" y="344"/>
                  <a:pt x="116" y="347"/>
                  <a:pt x="115" y="350"/>
                </a:cubicBezTo>
                <a:cubicBezTo>
                  <a:pt x="113" y="357"/>
                  <a:pt x="110" y="366"/>
                  <a:pt x="116" y="373"/>
                </a:cubicBezTo>
                <a:cubicBezTo>
                  <a:pt x="121" y="381"/>
                  <a:pt x="131" y="381"/>
                  <a:pt x="138" y="382"/>
                </a:cubicBezTo>
                <a:cubicBezTo>
                  <a:pt x="140" y="382"/>
                  <a:pt x="143" y="382"/>
                  <a:pt x="145" y="382"/>
                </a:cubicBezTo>
                <a:cubicBezTo>
                  <a:pt x="146" y="384"/>
                  <a:pt x="147" y="387"/>
                  <a:pt x="147" y="388"/>
                </a:cubicBezTo>
                <a:cubicBezTo>
                  <a:pt x="150" y="395"/>
                  <a:pt x="153" y="404"/>
                  <a:pt x="162" y="408"/>
                </a:cubicBezTo>
                <a:cubicBezTo>
                  <a:pt x="171" y="411"/>
                  <a:pt x="179" y="405"/>
                  <a:pt x="185" y="401"/>
                </a:cubicBezTo>
                <a:cubicBezTo>
                  <a:pt x="186" y="400"/>
                  <a:pt x="189" y="398"/>
                  <a:pt x="191" y="398"/>
                </a:cubicBezTo>
                <a:cubicBezTo>
                  <a:pt x="192" y="398"/>
                  <a:pt x="194" y="400"/>
                  <a:pt x="196" y="401"/>
                </a:cubicBezTo>
                <a:cubicBezTo>
                  <a:pt x="201" y="405"/>
                  <a:pt x="207" y="409"/>
                  <a:pt x="214" y="409"/>
                </a:cubicBezTo>
                <a:cubicBezTo>
                  <a:pt x="216" y="409"/>
                  <a:pt x="217" y="409"/>
                  <a:pt x="219" y="408"/>
                </a:cubicBezTo>
                <a:cubicBezTo>
                  <a:pt x="228" y="405"/>
                  <a:pt x="232" y="396"/>
                  <a:pt x="234" y="389"/>
                </a:cubicBezTo>
                <a:cubicBezTo>
                  <a:pt x="235" y="387"/>
                  <a:pt x="236" y="385"/>
                  <a:pt x="237" y="383"/>
                </a:cubicBezTo>
                <a:cubicBezTo>
                  <a:pt x="238" y="383"/>
                  <a:pt x="241" y="383"/>
                  <a:pt x="244" y="383"/>
                </a:cubicBezTo>
                <a:cubicBezTo>
                  <a:pt x="251" y="383"/>
                  <a:pt x="260" y="383"/>
                  <a:pt x="266" y="375"/>
                </a:cubicBezTo>
                <a:cubicBezTo>
                  <a:pt x="272" y="368"/>
                  <a:pt x="269" y="358"/>
                  <a:pt x="267" y="351"/>
                </a:cubicBezTo>
                <a:cubicBezTo>
                  <a:pt x="267" y="349"/>
                  <a:pt x="266" y="346"/>
                  <a:pt x="266" y="345"/>
                </a:cubicBezTo>
                <a:cubicBezTo>
                  <a:pt x="267" y="344"/>
                  <a:pt x="269" y="342"/>
                  <a:pt x="271" y="341"/>
                </a:cubicBezTo>
                <a:cubicBezTo>
                  <a:pt x="276" y="336"/>
                  <a:pt x="284" y="331"/>
                  <a:pt x="284" y="321"/>
                </a:cubicBezTo>
                <a:close/>
                <a:moveTo>
                  <a:pt x="423" y="182"/>
                </a:moveTo>
                <a:cubicBezTo>
                  <a:pt x="423" y="173"/>
                  <a:pt x="416" y="167"/>
                  <a:pt x="410" y="163"/>
                </a:cubicBezTo>
                <a:cubicBezTo>
                  <a:pt x="408" y="161"/>
                  <a:pt x="406" y="159"/>
                  <a:pt x="405" y="158"/>
                </a:cubicBezTo>
                <a:cubicBezTo>
                  <a:pt x="405" y="156"/>
                  <a:pt x="406" y="153"/>
                  <a:pt x="407" y="151"/>
                </a:cubicBezTo>
                <a:cubicBezTo>
                  <a:pt x="409" y="144"/>
                  <a:pt x="412" y="135"/>
                  <a:pt x="406" y="127"/>
                </a:cubicBezTo>
                <a:cubicBezTo>
                  <a:pt x="401" y="120"/>
                  <a:pt x="391" y="119"/>
                  <a:pt x="384" y="119"/>
                </a:cubicBezTo>
                <a:cubicBezTo>
                  <a:pt x="382" y="119"/>
                  <a:pt x="379" y="119"/>
                  <a:pt x="377" y="118"/>
                </a:cubicBezTo>
                <a:cubicBezTo>
                  <a:pt x="376" y="117"/>
                  <a:pt x="375" y="114"/>
                  <a:pt x="375" y="112"/>
                </a:cubicBezTo>
                <a:cubicBezTo>
                  <a:pt x="372" y="105"/>
                  <a:pt x="369" y="96"/>
                  <a:pt x="360" y="93"/>
                </a:cubicBezTo>
                <a:cubicBezTo>
                  <a:pt x="351" y="90"/>
                  <a:pt x="343" y="95"/>
                  <a:pt x="337" y="99"/>
                </a:cubicBezTo>
                <a:cubicBezTo>
                  <a:pt x="336" y="101"/>
                  <a:pt x="333" y="102"/>
                  <a:pt x="331" y="103"/>
                </a:cubicBezTo>
                <a:cubicBezTo>
                  <a:pt x="330" y="102"/>
                  <a:pt x="328" y="101"/>
                  <a:pt x="326" y="99"/>
                </a:cubicBezTo>
                <a:cubicBezTo>
                  <a:pt x="320" y="95"/>
                  <a:pt x="312" y="89"/>
                  <a:pt x="303" y="92"/>
                </a:cubicBezTo>
                <a:cubicBezTo>
                  <a:pt x="294" y="95"/>
                  <a:pt x="290" y="105"/>
                  <a:pt x="288" y="111"/>
                </a:cubicBezTo>
                <a:cubicBezTo>
                  <a:pt x="287" y="113"/>
                  <a:pt x="286" y="116"/>
                  <a:pt x="285" y="117"/>
                </a:cubicBezTo>
                <a:cubicBezTo>
                  <a:pt x="284" y="118"/>
                  <a:pt x="281" y="118"/>
                  <a:pt x="279" y="118"/>
                </a:cubicBezTo>
                <a:cubicBezTo>
                  <a:pt x="271" y="118"/>
                  <a:pt x="262" y="118"/>
                  <a:pt x="256" y="125"/>
                </a:cubicBezTo>
                <a:cubicBezTo>
                  <a:pt x="250" y="133"/>
                  <a:pt x="253" y="142"/>
                  <a:pt x="255" y="149"/>
                </a:cubicBezTo>
                <a:cubicBezTo>
                  <a:pt x="255" y="151"/>
                  <a:pt x="256" y="154"/>
                  <a:pt x="256" y="156"/>
                </a:cubicBezTo>
                <a:cubicBezTo>
                  <a:pt x="255" y="157"/>
                  <a:pt x="253" y="159"/>
                  <a:pt x="251" y="160"/>
                </a:cubicBezTo>
                <a:cubicBezTo>
                  <a:pt x="246" y="164"/>
                  <a:pt x="238" y="170"/>
                  <a:pt x="238" y="180"/>
                </a:cubicBezTo>
                <a:cubicBezTo>
                  <a:pt x="237" y="189"/>
                  <a:pt x="245" y="195"/>
                  <a:pt x="251" y="199"/>
                </a:cubicBezTo>
                <a:cubicBezTo>
                  <a:pt x="252" y="201"/>
                  <a:pt x="255" y="203"/>
                  <a:pt x="256" y="204"/>
                </a:cubicBezTo>
                <a:cubicBezTo>
                  <a:pt x="256" y="205"/>
                  <a:pt x="255" y="209"/>
                  <a:pt x="254" y="211"/>
                </a:cubicBezTo>
                <a:cubicBezTo>
                  <a:pt x="252" y="218"/>
                  <a:pt x="249" y="227"/>
                  <a:pt x="255" y="235"/>
                </a:cubicBezTo>
                <a:cubicBezTo>
                  <a:pt x="260" y="242"/>
                  <a:pt x="270" y="243"/>
                  <a:pt x="277" y="243"/>
                </a:cubicBezTo>
                <a:cubicBezTo>
                  <a:pt x="279" y="243"/>
                  <a:pt x="282" y="243"/>
                  <a:pt x="284" y="244"/>
                </a:cubicBezTo>
                <a:cubicBezTo>
                  <a:pt x="284" y="245"/>
                  <a:pt x="285" y="248"/>
                  <a:pt x="286" y="250"/>
                </a:cubicBezTo>
                <a:cubicBezTo>
                  <a:pt x="288" y="257"/>
                  <a:pt x="291" y="266"/>
                  <a:pt x="300" y="269"/>
                </a:cubicBezTo>
                <a:cubicBezTo>
                  <a:pt x="309" y="272"/>
                  <a:pt x="317" y="267"/>
                  <a:pt x="323" y="263"/>
                </a:cubicBezTo>
                <a:cubicBezTo>
                  <a:pt x="325" y="261"/>
                  <a:pt x="328" y="260"/>
                  <a:pt x="329" y="259"/>
                </a:cubicBezTo>
                <a:cubicBezTo>
                  <a:pt x="331" y="260"/>
                  <a:pt x="333" y="261"/>
                  <a:pt x="335" y="263"/>
                </a:cubicBezTo>
                <a:cubicBezTo>
                  <a:pt x="339" y="266"/>
                  <a:pt x="346" y="270"/>
                  <a:pt x="353" y="270"/>
                </a:cubicBezTo>
                <a:cubicBezTo>
                  <a:pt x="354" y="270"/>
                  <a:pt x="356" y="270"/>
                  <a:pt x="358" y="270"/>
                </a:cubicBezTo>
                <a:cubicBezTo>
                  <a:pt x="367" y="267"/>
                  <a:pt x="370" y="257"/>
                  <a:pt x="373" y="251"/>
                </a:cubicBezTo>
                <a:cubicBezTo>
                  <a:pt x="374" y="249"/>
                  <a:pt x="375" y="246"/>
                  <a:pt x="375" y="245"/>
                </a:cubicBezTo>
                <a:cubicBezTo>
                  <a:pt x="377" y="244"/>
                  <a:pt x="380" y="244"/>
                  <a:pt x="382" y="244"/>
                </a:cubicBezTo>
                <a:cubicBezTo>
                  <a:pt x="389" y="244"/>
                  <a:pt x="399" y="244"/>
                  <a:pt x="405" y="237"/>
                </a:cubicBezTo>
                <a:cubicBezTo>
                  <a:pt x="410" y="229"/>
                  <a:pt x="408" y="220"/>
                  <a:pt x="406" y="213"/>
                </a:cubicBezTo>
                <a:cubicBezTo>
                  <a:pt x="405" y="211"/>
                  <a:pt x="404" y="208"/>
                  <a:pt x="404" y="206"/>
                </a:cubicBezTo>
                <a:cubicBezTo>
                  <a:pt x="405" y="205"/>
                  <a:pt x="408" y="203"/>
                  <a:pt x="409" y="202"/>
                </a:cubicBezTo>
                <a:cubicBezTo>
                  <a:pt x="415" y="198"/>
                  <a:pt x="423" y="192"/>
                  <a:pt x="423" y="182"/>
                </a:cubicBezTo>
                <a:close/>
                <a:moveTo>
                  <a:pt x="198" y="307"/>
                </a:moveTo>
                <a:cubicBezTo>
                  <a:pt x="196" y="306"/>
                  <a:pt x="194" y="305"/>
                  <a:pt x="192" y="305"/>
                </a:cubicBezTo>
                <a:cubicBezTo>
                  <a:pt x="190" y="305"/>
                  <a:pt x="189" y="306"/>
                  <a:pt x="187" y="306"/>
                </a:cubicBezTo>
                <a:cubicBezTo>
                  <a:pt x="184" y="307"/>
                  <a:pt x="181" y="310"/>
                  <a:pt x="179" y="313"/>
                </a:cubicBezTo>
                <a:cubicBezTo>
                  <a:pt x="177" y="316"/>
                  <a:pt x="177" y="320"/>
                  <a:pt x="178" y="324"/>
                </a:cubicBezTo>
                <a:cubicBezTo>
                  <a:pt x="179" y="328"/>
                  <a:pt x="182" y="330"/>
                  <a:pt x="185" y="332"/>
                </a:cubicBezTo>
                <a:cubicBezTo>
                  <a:pt x="188" y="334"/>
                  <a:pt x="192" y="334"/>
                  <a:pt x="196" y="333"/>
                </a:cubicBezTo>
                <a:cubicBezTo>
                  <a:pt x="200" y="332"/>
                  <a:pt x="202" y="330"/>
                  <a:pt x="204" y="326"/>
                </a:cubicBezTo>
                <a:cubicBezTo>
                  <a:pt x="206" y="323"/>
                  <a:pt x="206" y="319"/>
                  <a:pt x="205" y="315"/>
                </a:cubicBezTo>
                <a:cubicBezTo>
                  <a:pt x="204" y="312"/>
                  <a:pt x="202" y="309"/>
                  <a:pt x="198" y="307"/>
                </a:cubicBezTo>
                <a:close/>
                <a:moveTo>
                  <a:pt x="258" y="318"/>
                </a:moveTo>
                <a:cubicBezTo>
                  <a:pt x="259" y="319"/>
                  <a:pt x="261" y="320"/>
                  <a:pt x="262" y="321"/>
                </a:cubicBezTo>
                <a:cubicBezTo>
                  <a:pt x="260" y="322"/>
                  <a:pt x="259" y="323"/>
                  <a:pt x="258" y="324"/>
                </a:cubicBezTo>
                <a:cubicBezTo>
                  <a:pt x="253" y="327"/>
                  <a:pt x="247" y="331"/>
                  <a:pt x="245" y="338"/>
                </a:cubicBezTo>
                <a:cubicBezTo>
                  <a:pt x="243" y="344"/>
                  <a:pt x="245" y="351"/>
                  <a:pt x="247" y="357"/>
                </a:cubicBezTo>
                <a:cubicBezTo>
                  <a:pt x="247" y="358"/>
                  <a:pt x="247" y="360"/>
                  <a:pt x="248" y="361"/>
                </a:cubicBezTo>
                <a:cubicBezTo>
                  <a:pt x="246" y="362"/>
                  <a:pt x="244" y="362"/>
                  <a:pt x="243" y="362"/>
                </a:cubicBezTo>
                <a:cubicBezTo>
                  <a:pt x="237" y="362"/>
                  <a:pt x="230" y="362"/>
                  <a:pt x="224" y="366"/>
                </a:cubicBezTo>
                <a:cubicBezTo>
                  <a:pt x="219" y="370"/>
                  <a:pt x="216" y="376"/>
                  <a:pt x="214" y="382"/>
                </a:cubicBezTo>
                <a:cubicBezTo>
                  <a:pt x="214" y="383"/>
                  <a:pt x="213" y="384"/>
                  <a:pt x="212" y="386"/>
                </a:cubicBezTo>
                <a:cubicBezTo>
                  <a:pt x="211" y="385"/>
                  <a:pt x="209" y="383"/>
                  <a:pt x="208" y="382"/>
                </a:cubicBezTo>
                <a:cubicBezTo>
                  <a:pt x="203" y="379"/>
                  <a:pt x="198" y="373"/>
                  <a:pt x="191" y="373"/>
                </a:cubicBezTo>
                <a:cubicBezTo>
                  <a:pt x="191" y="373"/>
                  <a:pt x="191" y="373"/>
                  <a:pt x="191" y="373"/>
                </a:cubicBezTo>
                <a:cubicBezTo>
                  <a:pt x="184" y="373"/>
                  <a:pt x="178" y="378"/>
                  <a:pt x="173" y="382"/>
                </a:cubicBezTo>
                <a:cubicBezTo>
                  <a:pt x="172" y="383"/>
                  <a:pt x="170" y="385"/>
                  <a:pt x="169" y="386"/>
                </a:cubicBezTo>
                <a:cubicBezTo>
                  <a:pt x="169" y="385"/>
                  <a:pt x="168" y="383"/>
                  <a:pt x="168" y="382"/>
                </a:cubicBezTo>
                <a:cubicBezTo>
                  <a:pt x="166" y="376"/>
                  <a:pt x="163" y="369"/>
                  <a:pt x="158" y="365"/>
                </a:cubicBezTo>
                <a:cubicBezTo>
                  <a:pt x="152" y="361"/>
                  <a:pt x="145" y="361"/>
                  <a:pt x="139" y="360"/>
                </a:cubicBezTo>
                <a:cubicBezTo>
                  <a:pt x="138" y="360"/>
                  <a:pt x="136" y="360"/>
                  <a:pt x="135" y="360"/>
                </a:cubicBezTo>
                <a:cubicBezTo>
                  <a:pt x="135" y="359"/>
                  <a:pt x="135" y="357"/>
                  <a:pt x="136" y="356"/>
                </a:cubicBezTo>
                <a:cubicBezTo>
                  <a:pt x="138" y="350"/>
                  <a:pt x="140" y="343"/>
                  <a:pt x="138" y="336"/>
                </a:cubicBezTo>
                <a:cubicBezTo>
                  <a:pt x="136" y="330"/>
                  <a:pt x="130" y="325"/>
                  <a:pt x="125" y="321"/>
                </a:cubicBezTo>
                <a:cubicBezTo>
                  <a:pt x="124" y="321"/>
                  <a:pt x="123" y="320"/>
                  <a:pt x="122" y="319"/>
                </a:cubicBezTo>
                <a:cubicBezTo>
                  <a:pt x="123" y="318"/>
                  <a:pt x="124" y="317"/>
                  <a:pt x="125" y="316"/>
                </a:cubicBezTo>
                <a:cubicBezTo>
                  <a:pt x="130" y="312"/>
                  <a:pt x="136" y="308"/>
                  <a:pt x="138" y="302"/>
                </a:cubicBezTo>
                <a:cubicBezTo>
                  <a:pt x="140" y="295"/>
                  <a:pt x="138" y="288"/>
                  <a:pt x="137" y="282"/>
                </a:cubicBezTo>
                <a:cubicBezTo>
                  <a:pt x="136" y="281"/>
                  <a:pt x="136" y="279"/>
                  <a:pt x="136" y="278"/>
                </a:cubicBezTo>
                <a:cubicBezTo>
                  <a:pt x="137" y="278"/>
                  <a:pt x="139" y="278"/>
                  <a:pt x="140" y="278"/>
                </a:cubicBezTo>
                <a:cubicBezTo>
                  <a:pt x="146" y="278"/>
                  <a:pt x="153" y="278"/>
                  <a:pt x="159" y="274"/>
                </a:cubicBezTo>
                <a:cubicBezTo>
                  <a:pt x="165" y="270"/>
                  <a:pt x="167" y="263"/>
                  <a:pt x="169" y="258"/>
                </a:cubicBezTo>
                <a:cubicBezTo>
                  <a:pt x="170" y="256"/>
                  <a:pt x="170" y="255"/>
                  <a:pt x="171" y="253"/>
                </a:cubicBezTo>
                <a:cubicBezTo>
                  <a:pt x="172" y="254"/>
                  <a:pt x="174" y="256"/>
                  <a:pt x="175" y="257"/>
                </a:cubicBezTo>
                <a:cubicBezTo>
                  <a:pt x="180" y="261"/>
                  <a:pt x="186" y="266"/>
                  <a:pt x="192" y="266"/>
                </a:cubicBezTo>
                <a:cubicBezTo>
                  <a:pt x="193" y="266"/>
                  <a:pt x="193" y="266"/>
                  <a:pt x="193" y="266"/>
                </a:cubicBezTo>
                <a:cubicBezTo>
                  <a:pt x="200" y="266"/>
                  <a:pt x="205" y="261"/>
                  <a:pt x="210" y="257"/>
                </a:cubicBezTo>
                <a:cubicBezTo>
                  <a:pt x="211" y="257"/>
                  <a:pt x="213" y="254"/>
                  <a:pt x="214" y="253"/>
                </a:cubicBezTo>
                <a:cubicBezTo>
                  <a:pt x="215" y="255"/>
                  <a:pt x="215" y="257"/>
                  <a:pt x="216" y="258"/>
                </a:cubicBezTo>
                <a:cubicBezTo>
                  <a:pt x="218" y="264"/>
                  <a:pt x="220" y="270"/>
                  <a:pt x="226" y="274"/>
                </a:cubicBezTo>
                <a:cubicBezTo>
                  <a:pt x="231" y="278"/>
                  <a:pt x="238" y="279"/>
                  <a:pt x="244" y="279"/>
                </a:cubicBezTo>
                <a:cubicBezTo>
                  <a:pt x="245" y="279"/>
                  <a:pt x="247" y="279"/>
                  <a:pt x="249" y="279"/>
                </a:cubicBezTo>
                <a:cubicBezTo>
                  <a:pt x="248" y="281"/>
                  <a:pt x="248" y="282"/>
                  <a:pt x="248" y="283"/>
                </a:cubicBezTo>
                <a:cubicBezTo>
                  <a:pt x="246" y="289"/>
                  <a:pt x="244" y="296"/>
                  <a:pt x="246" y="303"/>
                </a:cubicBezTo>
                <a:cubicBezTo>
                  <a:pt x="248" y="310"/>
                  <a:pt x="253" y="314"/>
                  <a:pt x="258" y="318"/>
                </a:cubicBezTo>
                <a:close/>
                <a:moveTo>
                  <a:pt x="226" y="309"/>
                </a:moveTo>
                <a:cubicBezTo>
                  <a:pt x="223" y="300"/>
                  <a:pt x="217" y="293"/>
                  <a:pt x="208" y="288"/>
                </a:cubicBezTo>
                <a:cubicBezTo>
                  <a:pt x="200" y="284"/>
                  <a:pt x="190" y="283"/>
                  <a:pt x="181" y="286"/>
                </a:cubicBezTo>
                <a:cubicBezTo>
                  <a:pt x="172" y="289"/>
                  <a:pt x="165" y="295"/>
                  <a:pt x="160" y="303"/>
                </a:cubicBezTo>
                <a:cubicBezTo>
                  <a:pt x="156" y="312"/>
                  <a:pt x="155" y="321"/>
                  <a:pt x="158" y="330"/>
                </a:cubicBezTo>
                <a:cubicBezTo>
                  <a:pt x="161" y="339"/>
                  <a:pt x="167" y="347"/>
                  <a:pt x="175" y="351"/>
                </a:cubicBezTo>
                <a:cubicBezTo>
                  <a:pt x="180" y="354"/>
                  <a:pt x="186" y="355"/>
                  <a:pt x="192" y="355"/>
                </a:cubicBezTo>
                <a:cubicBezTo>
                  <a:pt x="195" y="355"/>
                  <a:pt x="199" y="355"/>
                  <a:pt x="202" y="354"/>
                </a:cubicBezTo>
                <a:cubicBezTo>
                  <a:pt x="211" y="351"/>
                  <a:pt x="219" y="345"/>
                  <a:pt x="223" y="336"/>
                </a:cubicBezTo>
                <a:cubicBezTo>
                  <a:pt x="228" y="328"/>
                  <a:pt x="228" y="318"/>
                  <a:pt x="226" y="309"/>
                </a:cubicBezTo>
                <a:close/>
              </a:path>
            </a:pathLst>
          </a:custGeom>
          <a:solidFill>
            <a:schemeClr val="bg1"/>
          </a:solidFill>
          <a:ln>
            <a:solidFill>
              <a:schemeClr val="accent3"/>
            </a:solidFill>
          </a:ln>
        </p:spPr>
        <p:txBody>
          <a:bodyPr vert="horz" wrap="square" lIns="80165" tIns="40082" rIns="80165" bIns="40082" numCol="1" anchor="t" anchorCtr="0" compatLnSpc="1">
            <a:prstTxWarp prst="textNoShape">
              <a:avLst/>
            </a:prstTxWarp>
          </a:bodyPr>
          <a:lstStyle/>
          <a:p>
            <a:endParaRPr lang="en-GB" sz="1800" dirty="0"/>
          </a:p>
        </p:txBody>
      </p:sp>
      <p:sp>
        <p:nvSpPr>
          <p:cNvPr id="4" name="Title 3">
            <a:extLst>
              <a:ext uri="{FF2B5EF4-FFF2-40B4-BE49-F238E27FC236}">
                <a16:creationId xmlns:a16="http://schemas.microsoft.com/office/drawing/2014/main" id="{9C8997C9-0BBD-5E78-39AF-152696077B84}"/>
              </a:ext>
            </a:extLst>
          </p:cNvPr>
          <p:cNvSpPr>
            <a:spLocks noGrp="1"/>
          </p:cNvSpPr>
          <p:nvPr>
            <p:ph type="title"/>
          </p:nvPr>
        </p:nvSpPr>
        <p:spPr/>
        <p:txBody>
          <a:bodyPr/>
          <a:lstStyle/>
          <a:p>
            <a:r>
              <a:rPr lang="en-US" sz="2200" dirty="0">
                <a:solidFill>
                  <a:schemeClr val="accent4"/>
                </a:solidFill>
              </a:rPr>
              <a:t>Merger-Demerger-Compromise and Arrangement</a:t>
            </a:r>
            <a:endParaRPr lang="en-IN" sz="2200" dirty="0">
              <a:solidFill>
                <a:schemeClr val="accent4"/>
              </a:solidFill>
            </a:endParaRPr>
          </a:p>
        </p:txBody>
      </p:sp>
    </p:spTree>
    <p:extLst>
      <p:ext uri="{BB962C8B-B14F-4D97-AF65-F5344CB8AC3E}">
        <p14:creationId xmlns:p14="http://schemas.microsoft.com/office/powerpoint/2010/main" val="421206356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69084499"/>
              </p:ext>
            </p:extLst>
          </p:nvPr>
        </p:nvGraphicFramePr>
        <p:xfrm>
          <a:off x="542290" y="1091946"/>
          <a:ext cx="11107420" cy="5025411"/>
        </p:xfrm>
        <a:graphic>
          <a:graphicData uri="http://schemas.openxmlformats.org/drawingml/2006/table">
            <a:tbl>
              <a:tblPr firstRow="1" bandRow="1">
                <a:tableStyleId>{B301B821-A1FF-4177-AEE7-76D212191A09}</a:tableStyleId>
              </a:tblPr>
              <a:tblGrid>
                <a:gridCol w="629285">
                  <a:extLst>
                    <a:ext uri="{9D8B030D-6E8A-4147-A177-3AD203B41FA5}">
                      <a16:colId xmlns:a16="http://schemas.microsoft.com/office/drawing/2014/main" val="20000"/>
                    </a:ext>
                  </a:extLst>
                </a:gridCol>
                <a:gridCol w="1895475">
                  <a:extLst>
                    <a:ext uri="{9D8B030D-6E8A-4147-A177-3AD203B41FA5}">
                      <a16:colId xmlns:a16="http://schemas.microsoft.com/office/drawing/2014/main" val="20001"/>
                    </a:ext>
                  </a:extLst>
                </a:gridCol>
                <a:gridCol w="8582660">
                  <a:extLst>
                    <a:ext uri="{9D8B030D-6E8A-4147-A177-3AD203B41FA5}">
                      <a16:colId xmlns:a16="http://schemas.microsoft.com/office/drawing/2014/main" val="20002"/>
                    </a:ext>
                  </a:extLst>
                </a:gridCol>
              </a:tblGrid>
              <a:tr h="336278">
                <a:tc>
                  <a:txBody>
                    <a:bodyPr/>
                    <a:lstStyle/>
                    <a:p>
                      <a:pPr algn="ctr"/>
                      <a:r>
                        <a:rPr lang="en-US" sz="1400" dirty="0">
                          <a:latin typeface="Calibri" panose="020F0502020204030204" pitchFamily="34" charset="0"/>
                          <a:cs typeface="Calibri" panose="020F0502020204030204" pitchFamily="34" charset="0"/>
                        </a:rPr>
                        <a:t>S. No</a:t>
                      </a:r>
                    </a:p>
                  </a:txBody>
                  <a:tcPr marL="82918" marR="82918" marT="41459" marB="41459" anchor="ctr"/>
                </a:tc>
                <a:tc>
                  <a:txBody>
                    <a:bodyPr/>
                    <a:lstStyle/>
                    <a:p>
                      <a:pPr algn="ctr"/>
                      <a:r>
                        <a:rPr lang="en-US" sz="1400" dirty="0">
                          <a:latin typeface="Calibri" panose="020F0502020204030204" pitchFamily="34" charset="0"/>
                          <a:cs typeface="Calibri" panose="020F0502020204030204" pitchFamily="34" charset="0"/>
                        </a:rPr>
                        <a:t>Forms</a:t>
                      </a:r>
                    </a:p>
                  </a:txBody>
                  <a:tcPr marL="82918" marR="82918" marT="41459" marB="41459" anchor="ctr"/>
                </a:tc>
                <a:tc>
                  <a:txBody>
                    <a:bodyPr/>
                    <a:lstStyle/>
                    <a:p>
                      <a:pPr algn="ctr"/>
                      <a:r>
                        <a:rPr lang="en-US" sz="1400" dirty="0">
                          <a:latin typeface="Calibri" panose="020F0502020204030204" pitchFamily="34" charset="0"/>
                          <a:cs typeface="Calibri" panose="020F0502020204030204" pitchFamily="34" charset="0"/>
                        </a:rPr>
                        <a:t>Particulars</a:t>
                      </a:r>
                    </a:p>
                  </a:txBody>
                  <a:tcPr marL="82918" marR="82918" marT="41459" marB="41459" anchor="ctr"/>
                </a:tc>
                <a:extLst>
                  <a:ext uri="{0D108BD9-81ED-4DB2-BD59-A6C34878D82A}">
                    <a16:rowId xmlns:a16="http://schemas.microsoft.com/office/drawing/2014/main" val="10000"/>
                  </a:ext>
                </a:extLst>
              </a:tr>
              <a:tr h="580425">
                <a:tc>
                  <a:txBody>
                    <a:bodyPr/>
                    <a:lstStyle/>
                    <a:p>
                      <a:pPr algn="ctr"/>
                      <a:r>
                        <a:rPr lang="en-US" sz="1200" dirty="0">
                          <a:latin typeface="Calibri" panose="020F0502020204030204" pitchFamily="34" charset="0"/>
                          <a:cs typeface="Calibri" panose="020F0502020204030204" pitchFamily="34" charset="0"/>
                        </a:rPr>
                        <a:t>1.</a:t>
                      </a:r>
                    </a:p>
                  </a:txBody>
                  <a:tcPr marL="82918" marR="82918" marT="41459" marB="41459" anchor="ctr"/>
                </a:tc>
                <a:tc>
                  <a:txBody>
                    <a:bodyPr/>
                    <a:lstStyle/>
                    <a:p>
                      <a:pPr algn="l"/>
                      <a:r>
                        <a:rPr lang="en-US" sz="1200" b="1" dirty="0">
                          <a:latin typeface="Calibri" panose="020F0502020204030204" pitchFamily="34" charset="0"/>
                          <a:cs typeface="Calibri" panose="020F0502020204030204" pitchFamily="34" charset="0"/>
                        </a:rPr>
                        <a:t>FC-GPR</a:t>
                      </a:r>
                    </a:p>
                  </a:txBody>
                  <a:tcPr marL="82918" marR="82918" marT="41459" marB="41459" anchor="ctr"/>
                </a:tc>
                <a:tc>
                  <a:txBody>
                    <a:bodyPr/>
                    <a:lstStyle/>
                    <a:p>
                      <a:pPr marL="171450" indent="-171450" algn="l">
                        <a:buFont typeface="Arial" panose="020B0604020202020204" pitchFamily="34" charset="0"/>
                        <a:buChar char="•"/>
                      </a:pPr>
                      <a:r>
                        <a:rPr lang="en-US" sz="1200" dirty="0">
                          <a:latin typeface="Calibri" panose="020F0502020204030204" pitchFamily="34" charset="0"/>
                          <a:cs typeface="Calibri" panose="020F0502020204030204" pitchFamily="34" charset="0"/>
                        </a:rPr>
                        <a:t>Reporting</a:t>
                      </a:r>
                      <a:r>
                        <a:rPr lang="en-US" sz="1200" baseline="0" dirty="0">
                          <a:latin typeface="Calibri" panose="020F0502020204030204" pitchFamily="34" charset="0"/>
                          <a:cs typeface="Calibri" panose="020F0502020204030204" pitchFamily="34" charset="0"/>
                        </a:rPr>
                        <a:t> of issuance of equity instruments where such instruments are reckoned as FDI;</a:t>
                      </a:r>
                    </a:p>
                    <a:p>
                      <a:pPr marL="171450" indent="-171450" algn="l">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Reporting to be made within 30 days of issuance of equity instrument.</a:t>
                      </a:r>
                      <a:endParaRPr lang="en-US" sz="120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2"/>
                  </a:ext>
                </a:extLst>
              </a:tr>
              <a:tr h="580425">
                <a:tc>
                  <a:txBody>
                    <a:bodyPr/>
                    <a:lstStyle/>
                    <a:p>
                      <a:pPr algn="ctr"/>
                      <a:r>
                        <a:rPr lang="en-US" sz="1200" dirty="0">
                          <a:latin typeface="Calibri" panose="020F0502020204030204" pitchFamily="34" charset="0"/>
                          <a:cs typeface="Calibri" panose="020F0502020204030204" pitchFamily="34" charset="0"/>
                        </a:rPr>
                        <a:t>2.</a:t>
                      </a:r>
                    </a:p>
                  </a:txBody>
                  <a:tcPr marL="82918" marR="82918" marT="41459" marB="41459" anchor="ctr"/>
                </a:tc>
                <a:tc>
                  <a:txBody>
                    <a:bodyPr/>
                    <a:lstStyle/>
                    <a:p>
                      <a:pPr algn="l"/>
                      <a:r>
                        <a:rPr lang="en-US" sz="1200" b="1" dirty="0">
                          <a:latin typeface="Calibri" panose="020F0502020204030204" pitchFamily="34" charset="0"/>
                          <a:cs typeface="Calibri" panose="020F0502020204030204" pitchFamily="34" charset="0"/>
                        </a:rPr>
                        <a:t>FLA</a:t>
                      </a:r>
                    </a:p>
                  </a:txBody>
                  <a:tcPr marL="82918" marR="82918" marT="41459" marB="41459" anchor="ctr"/>
                </a:tc>
                <a:tc>
                  <a:txBody>
                    <a:bodyPr/>
                    <a:lstStyle/>
                    <a:p>
                      <a:pPr marL="171450" indent="-171450" algn="l">
                        <a:buFont typeface="Arial" panose="020B0604020202020204" pitchFamily="34" charset="0"/>
                        <a:buChar char="•"/>
                      </a:pPr>
                      <a:r>
                        <a:rPr lang="en-US" sz="1200" dirty="0">
                          <a:latin typeface="Calibri" panose="020F0502020204030204" pitchFamily="34" charset="0"/>
                          <a:cs typeface="Calibri" panose="020F0502020204030204" pitchFamily="34" charset="0"/>
                        </a:rPr>
                        <a:t>An Indian company/LLP which has received FDI in the previous year(s) including the current year, shall submit form FLA to the Reserve Bank on or before the </a:t>
                      </a:r>
                      <a:r>
                        <a:rPr lang="en-US" sz="1200" b="1" dirty="0">
                          <a:latin typeface="Calibri" panose="020F0502020204030204" pitchFamily="34" charset="0"/>
                          <a:cs typeface="Calibri" panose="020F0502020204030204" pitchFamily="34" charset="0"/>
                        </a:rPr>
                        <a:t>15</a:t>
                      </a:r>
                      <a:r>
                        <a:rPr lang="en-US" sz="1200" b="1" baseline="30000" dirty="0">
                          <a:latin typeface="Calibri" panose="020F0502020204030204" pitchFamily="34" charset="0"/>
                          <a:cs typeface="Calibri" panose="020F0502020204030204" pitchFamily="34" charset="0"/>
                        </a:rPr>
                        <a:t>th</a:t>
                      </a:r>
                      <a:r>
                        <a:rPr lang="en-US" sz="1200" b="1" dirty="0">
                          <a:latin typeface="Calibri" panose="020F0502020204030204" pitchFamily="34" charset="0"/>
                          <a:cs typeface="Calibri" panose="020F0502020204030204" pitchFamily="34" charset="0"/>
                        </a:rPr>
                        <a:t> day of July </a:t>
                      </a:r>
                      <a:r>
                        <a:rPr lang="en-US" sz="1200" dirty="0">
                          <a:latin typeface="Calibri" panose="020F0502020204030204" pitchFamily="34" charset="0"/>
                          <a:cs typeface="Calibri" panose="020F0502020204030204" pitchFamily="34" charset="0"/>
                        </a:rPr>
                        <a:t>of each year.</a:t>
                      </a:r>
                    </a:p>
                  </a:txBody>
                  <a:tcPr marL="82918" marR="82918" marT="41459" marB="41459" anchor="ctr"/>
                </a:tc>
                <a:extLst>
                  <a:ext uri="{0D108BD9-81ED-4DB2-BD59-A6C34878D82A}">
                    <a16:rowId xmlns:a16="http://schemas.microsoft.com/office/drawing/2014/main" val="10003"/>
                  </a:ext>
                </a:extLst>
              </a:tr>
              <a:tr h="414589">
                <a:tc>
                  <a:txBody>
                    <a:bodyPr/>
                    <a:lstStyle/>
                    <a:p>
                      <a:pPr algn="ctr"/>
                      <a:r>
                        <a:rPr lang="en-US" sz="1200" dirty="0">
                          <a:latin typeface="Calibri" panose="020F0502020204030204" pitchFamily="34" charset="0"/>
                          <a:cs typeface="Calibri" panose="020F0502020204030204" pitchFamily="34" charset="0"/>
                        </a:rPr>
                        <a:t>3.</a:t>
                      </a:r>
                    </a:p>
                  </a:txBody>
                  <a:tcPr marL="82918" marR="82918" marT="41459" marB="41459" anchor="ctr"/>
                </a:tc>
                <a:tc>
                  <a:txBody>
                    <a:bodyPr/>
                    <a:lstStyle/>
                    <a:p>
                      <a:pPr algn="l"/>
                      <a:r>
                        <a:rPr lang="en-US" sz="1200" b="1" kern="1200" baseline="0" dirty="0">
                          <a:latin typeface="Calibri" panose="020F0502020204030204" pitchFamily="34" charset="0"/>
                          <a:cs typeface="Calibri" panose="020F0502020204030204" pitchFamily="34" charset="0"/>
                        </a:rPr>
                        <a:t>FC-TRS</a:t>
                      </a:r>
                      <a:endParaRPr lang="en-US" sz="1200" b="1" kern="1200" baseline="0" dirty="0">
                        <a:solidFill>
                          <a:schemeClr val="tx1"/>
                        </a:solidFill>
                        <a:latin typeface="Calibri" panose="020F0502020204030204" pitchFamily="34" charset="0"/>
                        <a:ea typeface="+mn-ea"/>
                        <a:cs typeface="Calibri" panose="020F0502020204030204" pitchFamily="34" charset="0"/>
                      </a:endParaRPr>
                    </a:p>
                  </a:txBody>
                  <a:tcPr marL="82918" marR="82918" marT="41459" marB="41459" anchor="ctr"/>
                </a:tc>
                <a:tc>
                  <a:txBody>
                    <a:bodyPr/>
                    <a:lstStyle/>
                    <a:p>
                      <a:pPr marL="171450" indent="-171450" algn="l">
                        <a:buFont typeface="Arial" panose="020B0604020202020204" pitchFamily="34" charset="0"/>
                        <a:buChar char="•"/>
                      </a:pPr>
                      <a:r>
                        <a:rPr lang="en-US" sz="1200" kern="1200" baseline="0" dirty="0">
                          <a:latin typeface="Calibri" panose="020F0502020204030204" pitchFamily="34" charset="0"/>
                          <a:cs typeface="Calibri" panose="020F0502020204030204" pitchFamily="34" charset="0"/>
                        </a:rPr>
                        <a:t>Form FCTRS shall be filed </a:t>
                      </a:r>
                      <a:r>
                        <a:rPr lang="en-US" sz="1200" b="1" kern="1200" baseline="0" dirty="0">
                          <a:latin typeface="Calibri" panose="020F0502020204030204" pitchFamily="34" charset="0"/>
                          <a:cs typeface="Calibri" panose="020F0502020204030204" pitchFamily="34" charset="0"/>
                        </a:rPr>
                        <a:t>within sixty days of</a:t>
                      </a:r>
                      <a:r>
                        <a:rPr lang="en-US" sz="1200" b="0" kern="1200" baseline="0" dirty="0">
                          <a:latin typeface="Calibri" panose="020F0502020204030204" pitchFamily="34" charset="0"/>
                          <a:cs typeface="Calibri" panose="020F0502020204030204" pitchFamily="34" charset="0"/>
                        </a:rPr>
                        <a:t> transfer </a:t>
                      </a:r>
                      <a:r>
                        <a:rPr lang="en-US" sz="1200" kern="1200" baseline="0" dirty="0">
                          <a:latin typeface="Calibri" panose="020F0502020204030204" pitchFamily="34" charset="0"/>
                          <a:cs typeface="Calibri" panose="020F0502020204030204" pitchFamily="34" charset="0"/>
                        </a:rPr>
                        <a:t>of equity instruments </a:t>
                      </a:r>
                      <a:r>
                        <a:rPr lang="en-US" sz="1200" b="1" kern="1200" baseline="0" dirty="0">
                          <a:latin typeface="Calibri" panose="020F0502020204030204" pitchFamily="34" charset="0"/>
                          <a:cs typeface="Calibri" panose="020F0502020204030204" pitchFamily="34" charset="0"/>
                        </a:rPr>
                        <a:t>or receipt/ remittance of funds </a:t>
                      </a:r>
                      <a:r>
                        <a:rPr lang="en-US" sz="1200" kern="1200" baseline="0" dirty="0">
                          <a:latin typeface="Calibri" panose="020F0502020204030204" pitchFamily="34" charset="0"/>
                          <a:cs typeface="Calibri" panose="020F0502020204030204" pitchFamily="34" charset="0"/>
                        </a:rPr>
                        <a:t>whichever is earlier.  </a:t>
                      </a:r>
                      <a:endParaRPr lang="en-US" sz="1200" kern="1200" baseline="0" dirty="0">
                        <a:solidFill>
                          <a:schemeClr val="tx1"/>
                        </a:solidFill>
                        <a:latin typeface="Calibri" panose="020F0502020204030204" pitchFamily="34" charset="0"/>
                        <a:ea typeface="+mn-ea"/>
                        <a:cs typeface="Calibri" panose="020F0502020204030204" pitchFamily="34" charset="0"/>
                      </a:endParaRPr>
                    </a:p>
                  </a:txBody>
                  <a:tcPr marL="82918" marR="82918" marT="41459" marB="41459" anchor="ctr"/>
                </a:tc>
                <a:extLst>
                  <a:ext uri="{0D108BD9-81ED-4DB2-BD59-A6C34878D82A}">
                    <a16:rowId xmlns:a16="http://schemas.microsoft.com/office/drawing/2014/main" val="10004"/>
                  </a:ext>
                </a:extLst>
              </a:tr>
              <a:tr h="392063">
                <a:tc>
                  <a:txBody>
                    <a:bodyPr/>
                    <a:lstStyle/>
                    <a:p>
                      <a:pPr algn="ctr"/>
                      <a:r>
                        <a:rPr lang="en-US" sz="1200" dirty="0">
                          <a:latin typeface="Calibri" panose="020F0502020204030204" pitchFamily="34" charset="0"/>
                          <a:cs typeface="Calibri" panose="020F0502020204030204" pitchFamily="34" charset="0"/>
                        </a:rPr>
                        <a:t>4.</a:t>
                      </a:r>
                    </a:p>
                  </a:txBody>
                  <a:tcPr marL="82918" marR="82918" marT="41459" marB="41459" anchor="ctr"/>
                </a:tc>
                <a:tc>
                  <a:txBody>
                    <a:bodyPr/>
                    <a:lstStyle/>
                    <a:p>
                      <a:pPr algn="l"/>
                      <a:r>
                        <a:rPr lang="en-US" sz="1200" b="1" dirty="0">
                          <a:latin typeface="Calibri" panose="020F0502020204030204" pitchFamily="34" charset="0"/>
                          <a:cs typeface="Calibri" panose="020F0502020204030204" pitchFamily="34" charset="0"/>
                        </a:rPr>
                        <a:t>ESOP</a:t>
                      </a:r>
                    </a:p>
                  </a:txBody>
                  <a:tcPr marL="82918" marR="82918" marT="41459" marB="41459" anchor="ctr"/>
                </a:tc>
                <a:tc>
                  <a:txBody>
                    <a:bodyPr/>
                    <a:lstStyle/>
                    <a:p>
                      <a:pPr marL="171450" indent="-171450" algn="l">
                        <a:buFont typeface="Arial" panose="020B0604020202020204" pitchFamily="34" charset="0"/>
                        <a:buChar char="•"/>
                      </a:pPr>
                      <a:r>
                        <a:rPr lang="en-US" sz="1200" dirty="0">
                          <a:latin typeface="Calibri" panose="020F0502020204030204" pitchFamily="34" charset="0"/>
                          <a:cs typeface="Calibri" panose="020F0502020204030204" pitchFamily="34" charset="0"/>
                        </a:rPr>
                        <a:t>Filing of </a:t>
                      </a:r>
                      <a:r>
                        <a:rPr lang="en-US" sz="1200" b="1" dirty="0">
                          <a:latin typeface="Calibri" panose="020F0502020204030204" pitchFamily="34" charset="0"/>
                          <a:cs typeface="Calibri" panose="020F0502020204030204" pitchFamily="34" charset="0"/>
                        </a:rPr>
                        <a:t>Form ESOP </a:t>
                      </a:r>
                      <a:r>
                        <a:rPr lang="en-US" sz="1200" baseline="0" dirty="0">
                          <a:latin typeface="Calibri" panose="020F0502020204030204" pitchFamily="34" charset="0"/>
                          <a:cs typeface="Calibri" panose="020F0502020204030204" pitchFamily="34" charset="0"/>
                        </a:rPr>
                        <a:t>within 30 days of issuance of ESOP</a:t>
                      </a:r>
                      <a:endParaRPr lang="en-US" sz="120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5"/>
                  </a:ext>
                </a:extLst>
              </a:tr>
              <a:tr h="414589">
                <a:tc>
                  <a:txBody>
                    <a:bodyPr/>
                    <a:lstStyle/>
                    <a:p>
                      <a:pPr algn="ctr"/>
                      <a:r>
                        <a:rPr lang="en-US" sz="1200" dirty="0">
                          <a:latin typeface="Calibri" panose="020F0502020204030204" pitchFamily="34" charset="0"/>
                          <a:cs typeface="Calibri" panose="020F0502020204030204" pitchFamily="34" charset="0"/>
                        </a:rPr>
                        <a:t>6.</a:t>
                      </a:r>
                    </a:p>
                  </a:txBody>
                  <a:tcPr marL="82918" marR="82918" marT="41459" marB="41459" anchor="ctr"/>
                </a:tc>
                <a:tc>
                  <a:txBody>
                    <a:bodyPr/>
                    <a:lstStyle/>
                    <a:p>
                      <a:pPr algn="l"/>
                      <a:r>
                        <a:rPr lang="en-US" sz="1200" b="1" dirty="0">
                          <a:latin typeface="Calibri" panose="020F0502020204030204" pitchFamily="34" charset="0"/>
                          <a:cs typeface="Calibri" panose="020F0502020204030204" pitchFamily="34" charset="0"/>
                        </a:rPr>
                        <a:t>LLP (I)</a:t>
                      </a:r>
                    </a:p>
                  </a:txBody>
                  <a:tcPr marL="82918" marR="82918" marT="41459" marB="41459" anchor="ctr"/>
                </a:tc>
                <a:tc>
                  <a:txBody>
                    <a:bodyPr/>
                    <a:lstStyle/>
                    <a:p>
                      <a:pPr marL="171450" indent="-171450" algn="l">
                        <a:buFont typeface="Arial" panose="020B0604020202020204" pitchFamily="34" charset="0"/>
                        <a:buChar char="•"/>
                      </a:pPr>
                      <a:r>
                        <a:rPr lang="en-US" sz="1200" dirty="0">
                          <a:latin typeface="Calibri" panose="020F0502020204030204" pitchFamily="34" charset="0"/>
                          <a:cs typeface="Calibri" panose="020F0502020204030204" pitchFamily="34" charset="0"/>
                        </a:rPr>
                        <a:t>LLP to submit</a:t>
                      </a:r>
                      <a:r>
                        <a:rPr lang="en-US" sz="1200" baseline="0" dirty="0">
                          <a:latin typeface="Calibri" panose="020F0502020204030204" pitchFamily="34" charset="0"/>
                          <a:cs typeface="Calibri" panose="020F0502020204030204" pitchFamily="34" charset="0"/>
                        </a:rPr>
                        <a:t> Form LLP (I) within 30 days of receipt of consideration for capital contribution and acquisition of profits </a:t>
                      </a:r>
                      <a:endParaRPr lang="en-US" sz="120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4139335313"/>
                  </a:ext>
                </a:extLst>
              </a:tr>
              <a:tr h="580425">
                <a:tc>
                  <a:txBody>
                    <a:bodyPr/>
                    <a:lstStyle/>
                    <a:p>
                      <a:pPr algn="ctr"/>
                      <a:r>
                        <a:rPr lang="en-US" sz="1200" dirty="0">
                          <a:latin typeface="Calibri" panose="020F0502020204030204" pitchFamily="34" charset="0"/>
                          <a:cs typeface="Calibri" panose="020F0502020204030204" pitchFamily="34" charset="0"/>
                        </a:rPr>
                        <a:t>7.</a:t>
                      </a:r>
                    </a:p>
                  </a:txBody>
                  <a:tcPr marL="82918" marR="82918" marT="41459" marB="41459" anchor="ctr"/>
                </a:tc>
                <a:tc>
                  <a:txBody>
                    <a:bodyPr/>
                    <a:lstStyle/>
                    <a:p>
                      <a:pPr algn="l"/>
                      <a:r>
                        <a:rPr lang="en-US" sz="1200" b="1" dirty="0">
                          <a:latin typeface="Calibri" panose="020F0502020204030204" pitchFamily="34" charset="0"/>
                          <a:cs typeface="Calibri" panose="020F0502020204030204" pitchFamily="34" charset="0"/>
                        </a:rPr>
                        <a:t>LLP (II)</a:t>
                      </a:r>
                    </a:p>
                  </a:txBody>
                  <a:tcPr marL="82918" marR="82918" marT="41459" marB="41459" anchor="ctr"/>
                </a:tc>
                <a:tc>
                  <a:txBody>
                    <a:bodyPr/>
                    <a:lstStyle/>
                    <a:p>
                      <a:pPr marL="171450" indent="-171450" algn="l">
                        <a:buFont typeface="Arial" panose="020B0604020202020204" pitchFamily="34" charset="0"/>
                        <a:buChar char="•"/>
                      </a:pPr>
                      <a:r>
                        <a:rPr lang="en-US" sz="1200" dirty="0">
                          <a:latin typeface="Calibri" panose="020F0502020204030204" pitchFamily="34" charset="0"/>
                          <a:cs typeface="Calibri" panose="020F0502020204030204" pitchFamily="34" charset="0"/>
                        </a:rPr>
                        <a:t>Disinvestment/ transfer of capital contribution or profit share between a PRI and PROI (or vice versa) shall be filed within 60 days from the date of receipt of funds.</a:t>
                      </a:r>
                    </a:p>
                  </a:txBody>
                  <a:tcPr marL="82918" marR="82918" marT="41459" marB="41459" anchor="ctr"/>
                </a:tc>
                <a:extLst>
                  <a:ext uri="{0D108BD9-81ED-4DB2-BD59-A6C34878D82A}">
                    <a16:rowId xmlns:a16="http://schemas.microsoft.com/office/drawing/2014/main" val="147766565"/>
                  </a:ext>
                </a:extLst>
              </a:tr>
              <a:tr h="1726617">
                <a:tc>
                  <a:txBody>
                    <a:bodyPr/>
                    <a:lstStyle/>
                    <a:p>
                      <a:pPr algn="ctr"/>
                      <a:r>
                        <a:rPr lang="en-US" sz="1200" dirty="0">
                          <a:latin typeface="Calibri" panose="020F0502020204030204" pitchFamily="34" charset="0"/>
                          <a:cs typeface="Calibri" panose="020F0502020204030204" pitchFamily="34" charset="0"/>
                        </a:rPr>
                        <a:t>8.</a:t>
                      </a:r>
                    </a:p>
                  </a:txBody>
                  <a:tcPr marL="82918" marR="82918" marT="41459" marB="41459"/>
                </a:tc>
                <a:tc>
                  <a:txBody>
                    <a:bodyPr/>
                    <a:lstStyle/>
                    <a:p>
                      <a:pPr algn="l"/>
                      <a:r>
                        <a:rPr lang="en-US" sz="1200" b="1" dirty="0">
                          <a:latin typeface="Calibri" panose="020F0502020204030204" pitchFamily="34" charset="0"/>
                          <a:cs typeface="Calibri" panose="020F0502020204030204" pitchFamily="34" charset="0"/>
                        </a:rPr>
                        <a:t>Downstream Investment</a:t>
                      </a:r>
                    </a:p>
                  </a:txBody>
                  <a:tcPr marL="82918" marR="82918" marT="41459" marB="41459"/>
                </a:tc>
                <a:tc>
                  <a:txBody>
                    <a:bodyPr/>
                    <a:lstStyle/>
                    <a:p>
                      <a:pPr marL="171450" marR="0" lvl="0" indent="-171450" algn="l"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Calibri" panose="020F0502020204030204" pitchFamily="34" charset="0"/>
                          <a:cs typeface="Calibri" panose="020F0502020204030204" pitchFamily="34" charset="0"/>
                        </a:rPr>
                        <a:t>An Indian entity or an investment vehicle making downstream investment in another Indian entity which is considered as indirect foreign investment for the investee Indian entity in terms of these Regulations, shall notify the Secretariat for Industrial Assistance, DPIIT within 30 days of such investment, even if equity instruments have not been allotted, along with the modality of investment in new / existing ventures (with / without expansion programme).</a:t>
                      </a:r>
                    </a:p>
                    <a:p>
                      <a:pPr marL="171450" marR="0" lvl="0" indent="-171450" algn="l"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Calibri" panose="020F0502020204030204" pitchFamily="34" charset="0"/>
                        <a:cs typeface="Calibri" panose="020F0502020204030204" pitchFamily="34" charset="0"/>
                      </a:endParaRPr>
                    </a:p>
                    <a:p>
                      <a:pPr marL="171450" marR="0" lvl="0" indent="-171450" algn="l"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Calibri" panose="020F0502020204030204" pitchFamily="34" charset="0"/>
                          <a:cs typeface="Calibri" panose="020F0502020204030204" pitchFamily="34" charset="0"/>
                        </a:rPr>
                        <a:t>Form DI: An Indian entity or an investment Vehicle making downstream investment in another Indian entity which is considered as indirect foreign investment for the investee Indian entity in terms of Rule  22 shall file Form DI with the RBI within 30 days from the date of allotment of equity instruments.</a:t>
                      </a:r>
                    </a:p>
                  </a:txBody>
                  <a:tcPr marL="82918" marR="82918" marT="41459" marB="41459" anchor="ctr"/>
                </a:tc>
                <a:extLst>
                  <a:ext uri="{0D108BD9-81ED-4DB2-BD59-A6C34878D82A}">
                    <a16:rowId xmlns:a16="http://schemas.microsoft.com/office/drawing/2014/main" val="2350230382"/>
                  </a:ext>
                </a:extLst>
              </a:tr>
            </a:tbl>
          </a:graphicData>
        </a:graphic>
      </p:graphicFrame>
      <p:sp>
        <p:nvSpPr>
          <p:cNvPr id="5" name="Title 2"/>
          <p:cNvSpPr txBox="1">
            <a:spLocks/>
          </p:cNvSpPr>
          <p:nvPr/>
        </p:nvSpPr>
        <p:spPr bwMode="gray">
          <a:xfrm>
            <a:off x="522606" y="354351"/>
            <a:ext cx="9130080" cy="319927"/>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 Key Reporting</a:t>
            </a:r>
          </a:p>
        </p:txBody>
      </p:sp>
    </p:spTree>
    <p:extLst>
      <p:ext uri="{BB962C8B-B14F-4D97-AF65-F5344CB8AC3E}">
        <p14:creationId xmlns:p14="http://schemas.microsoft.com/office/powerpoint/2010/main" val="365622830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187599846"/>
              </p:ext>
            </p:extLst>
          </p:nvPr>
        </p:nvGraphicFramePr>
        <p:xfrm>
          <a:off x="569105" y="1071199"/>
          <a:ext cx="10908519" cy="5138430"/>
        </p:xfrm>
        <a:graphic>
          <a:graphicData uri="http://schemas.openxmlformats.org/drawingml/2006/table">
            <a:tbl>
              <a:tblPr firstRow="1" bandRow="1">
                <a:tableStyleId>{5C22544A-7EE6-4342-B048-85BDC9FD1C3A}</a:tableStyleId>
              </a:tblPr>
              <a:tblGrid>
                <a:gridCol w="4383895">
                  <a:extLst>
                    <a:ext uri="{9D8B030D-6E8A-4147-A177-3AD203B41FA5}">
                      <a16:colId xmlns:a16="http://schemas.microsoft.com/office/drawing/2014/main" val="20000"/>
                    </a:ext>
                  </a:extLst>
                </a:gridCol>
                <a:gridCol w="4333875">
                  <a:extLst>
                    <a:ext uri="{9D8B030D-6E8A-4147-A177-3AD203B41FA5}">
                      <a16:colId xmlns:a16="http://schemas.microsoft.com/office/drawing/2014/main" val="20001"/>
                    </a:ext>
                  </a:extLst>
                </a:gridCol>
                <a:gridCol w="2190749">
                  <a:extLst>
                    <a:ext uri="{9D8B030D-6E8A-4147-A177-3AD203B41FA5}">
                      <a16:colId xmlns:a16="http://schemas.microsoft.com/office/drawing/2014/main" val="20002"/>
                    </a:ext>
                  </a:extLst>
                </a:gridCol>
              </a:tblGrid>
              <a:tr h="357554">
                <a:tc>
                  <a:txBody>
                    <a:bodyPr/>
                    <a:lstStyle/>
                    <a:p>
                      <a:pPr algn="ctr"/>
                      <a:r>
                        <a:rPr lang="en-US" sz="1400" b="1" dirty="0">
                          <a:latin typeface="Calibri" panose="020F0502020204030204" pitchFamily="34" charset="0"/>
                          <a:cs typeface="Calibri" panose="020F0502020204030204" pitchFamily="34" charset="0"/>
                        </a:rPr>
                        <a:t>Transferor </a:t>
                      </a:r>
                    </a:p>
                  </a:txBody>
                  <a:tcPr marL="82918" marR="82918" marT="41459" marB="41459" anchor="ctr"/>
                </a:tc>
                <a:tc>
                  <a:txBody>
                    <a:bodyPr/>
                    <a:lstStyle/>
                    <a:p>
                      <a:pPr algn="ctr"/>
                      <a:r>
                        <a:rPr lang="en-US" sz="1400" b="1" dirty="0">
                          <a:latin typeface="Calibri" panose="020F0502020204030204" pitchFamily="34" charset="0"/>
                          <a:cs typeface="Calibri" panose="020F0502020204030204" pitchFamily="34" charset="0"/>
                        </a:rPr>
                        <a:t>Transferee</a:t>
                      </a:r>
                    </a:p>
                  </a:txBody>
                  <a:tcPr marL="82918" marR="82918" marT="41459" marB="41459" anchor="ctr"/>
                </a:tc>
                <a:tc>
                  <a:txBody>
                    <a:bodyPr/>
                    <a:lstStyle/>
                    <a:p>
                      <a:pPr algn="ctr"/>
                      <a:r>
                        <a:rPr lang="en-US" sz="1400" b="1" dirty="0">
                          <a:latin typeface="Calibri" panose="020F0502020204030204" pitchFamily="34" charset="0"/>
                          <a:cs typeface="Calibri" panose="020F0502020204030204" pitchFamily="34" charset="0"/>
                        </a:rPr>
                        <a:t>Applicability </a:t>
                      </a:r>
                    </a:p>
                  </a:txBody>
                  <a:tcPr marL="82918" marR="82918" marT="41459" marB="41459" anchor="ctr"/>
                </a:tc>
                <a:extLst>
                  <a:ext uri="{0D108BD9-81ED-4DB2-BD59-A6C34878D82A}">
                    <a16:rowId xmlns:a16="http://schemas.microsoft.com/office/drawing/2014/main" val="10000"/>
                  </a:ext>
                </a:extLst>
              </a:tr>
              <a:tr h="276393">
                <a:tc>
                  <a:txBody>
                    <a:bodyPr/>
                    <a:lstStyle/>
                    <a:p>
                      <a:pPr algn="just"/>
                      <a:r>
                        <a:rPr lang="en-US" sz="1200" dirty="0">
                          <a:latin typeface="Calibri" panose="020F0502020204030204" pitchFamily="34" charset="0"/>
                          <a:cs typeface="Calibri" panose="020F0502020204030204" pitchFamily="34" charset="0"/>
                        </a:rPr>
                        <a:t>Resident </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Resident</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dk1"/>
                          </a:solidFill>
                          <a:effectLst/>
                          <a:latin typeface="Calibri" panose="020F0502020204030204" pitchFamily="34" charset="0"/>
                          <a:ea typeface="+mn-ea"/>
                          <a:cs typeface="Calibri" panose="020F0502020204030204" pitchFamily="34" charset="0"/>
                        </a:rPr>
                        <a:t>×</a:t>
                      </a: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2"/>
                  </a:ext>
                </a:extLst>
              </a:tr>
              <a:tr h="577655">
                <a:tc>
                  <a:txBody>
                    <a:bodyPr/>
                    <a:lstStyle/>
                    <a:p>
                      <a:pPr algn="just"/>
                      <a:r>
                        <a:rPr lang="en-US" sz="1200" dirty="0">
                          <a:latin typeface="Calibri" panose="020F0502020204030204" pitchFamily="34" charset="0"/>
                          <a:cs typeface="Calibri" panose="020F0502020204030204" pitchFamily="34" charset="0"/>
                        </a:rPr>
                        <a:t>Resident</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 </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3"/>
                  </a:ext>
                </a:extLst>
              </a:tr>
              <a:tr h="551099">
                <a:tc>
                  <a:txBody>
                    <a:bodyPr/>
                    <a:lstStyle/>
                    <a:p>
                      <a:pPr algn="just"/>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 </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kern="1200" baseline="0" dirty="0">
                          <a:latin typeface="Calibri" panose="020F0502020204030204" pitchFamily="34" charset="0"/>
                          <a:cs typeface="Calibri" panose="020F0502020204030204" pitchFamily="34" charset="0"/>
                        </a:rPr>
                        <a:t>Resident</a:t>
                      </a:r>
                      <a:endParaRPr lang="en-US" sz="1200" b="0" kern="1200" baseline="0" dirty="0">
                        <a:solidFill>
                          <a:schemeClr val="tx1"/>
                        </a:solidFill>
                        <a:latin typeface="Calibri" panose="020F0502020204030204" pitchFamily="34" charset="0"/>
                        <a:ea typeface="+mn-ea"/>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cs typeface="Calibri" panose="020F0502020204030204" pitchFamily="34" charset="0"/>
                        </a:rPr>
                        <a:t>√</a:t>
                      </a: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4"/>
                  </a:ext>
                </a:extLst>
              </a:tr>
              <a:tr h="515436">
                <a:tc>
                  <a:txBody>
                    <a:bodyPr/>
                    <a:lstStyle/>
                    <a:p>
                      <a:pPr algn="just"/>
                      <a:r>
                        <a:rPr lang="en-US" sz="1200" dirty="0">
                          <a:latin typeface="Calibri" panose="020F0502020204030204" pitchFamily="34" charset="0"/>
                          <a:cs typeface="Calibri" panose="020F0502020204030204" pitchFamily="34" charset="0"/>
                        </a:rPr>
                        <a:t>Non-Resident/ NRI /OCI/eligible investor on non- repatriable basis</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Non-Resident</a:t>
                      </a:r>
                      <a:r>
                        <a:rPr lang="en-US" sz="1200" i="1" dirty="0">
                          <a:latin typeface="Calibri" panose="020F0502020204030204" pitchFamily="34" charset="0"/>
                          <a:cs typeface="Calibri" panose="020F0502020204030204" pitchFamily="34" charset="0"/>
                        </a:rPr>
                        <a:t>(including NRI/OCI on repatriable basis)</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cs typeface="Calibri" panose="020F0502020204030204" pitchFamily="34" charset="0"/>
                        </a:rPr>
                        <a:t>√</a:t>
                      </a:r>
                    </a:p>
                    <a:p>
                      <a:pPr marL="171450" indent="-171450" algn="ctr">
                        <a:buFont typeface="Arial" panose="020B0604020202020204" pitchFamily="34" charset="0"/>
                        <a:buChar cha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0005"/>
                  </a:ext>
                </a:extLst>
              </a:tr>
              <a:tr h="593871">
                <a:tc>
                  <a:txBody>
                    <a:bodyPr/>
                    <a:lstStyle/>
                    <a:p>
                      <a:pPr algn="just"/>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Non-Resident/ NRI/OCI/eligible investor on non- repatriable basis </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cs typeface="Calibri" panose="020F0502020204030204" pitchFamily="34" charset="0"/>
                        </a:rPr>
                        <a:t>√</a:t>
                      </a:r>
                    </a:p>
                    <a:p>
                      <a:pPr marL="171450" indent="-171450" algn="ctr">
                        <a:buFont typeface="Arial" panose="020B0604020202020204" pitchFamily="34" charset="0"/>
                        <a:buChar cha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4139335313"/>
                  </a:ext>
                </a:extLst>
              </a:tr>
              <a:tr h="663343">
                <a:tc>
                  <a:txBody>
                    <a:bodyPr/>
                    <a:lstStyle/>
                    <a:p>
                      <a:pPr algn="just"/>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Indian Company purchasing shares pursuant to buyback/ capital reduction </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cs typeface="Calibri" panose="020F0502020204030204" pitchFamily="34" charset="0"/>
                        </a:rPr>
                        <a:t>√</a:t>
                      </a:r>
                    </a:p>
                    <a:p>
                      <a:pPr marL="171450" indent="-171450" algn="ctr">
                        <a:buFont typeface="Arial" panose="020B0604020202020204" pitchFamily="34" charset="0"/>
                        <a:buChar cha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147766565"/>
                  </a:ext>
                </a:extLst>
              </a:tr>
              <a:tr h="663343">
                <a:tc>
                  <a:txBody>
                    <a:bodyPr/>
                    <a:lstStyle/>
                    <a:p>
                      <a:pPr marL="0" marR="0" lvl="0" indent="0" algn="just" defTabSz="1008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 </a:t>
                      </a:r>
                    </a:p>
                    <a:p>
                      <a:pPr algn="just"/>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just" defTabSz="1008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Non-Resident </a:t>
                      </a:r>
                      <a:r>
                        <a:rPr lang="en-US" sz="1200" i="1" dirty="0">
                          <a:latin typeface="Calibri" panose="020F0502020204030204" pitchFamily="34" charset="0"/>
                          <a:cs typeface="Calibri" panose="020F0502020204030204" pitchFamily="34" charset="0"/>
                        </a:rPr>
                        <a:t>(including NRI/OCI on repatriable basis) </a:t>
                      </a:r>
                    </a:p>
                    <a:p>
                      <a:pPr algn="just"/>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dk1"/>
                          </a:solidFill>
                          <a:effectLst/>
                          <a:latin typeface="Calibri" panose="020F0502020204030204" pitchFamily="34" charset="0"/>
                          <a:ea typeface="+mn-ea"/>
                          <a:cs typeface="Calibri" panose="020F0502020204030204" pitchFamily="34" charset="0"/>
                        </a:rPr>
                        <a:t>×</a:t>
                      </a:r>
                    </a:p>
                    <a:p>
                      <a:pPr marL="171450" marR="0" lvl="0" indent="-171450" algn="ctr"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2350230382"/>
                  </a:ext>
                </a:extLst>
              </a:tr>
              <a:tr h="469868">
                <a:tc>
                  <a:txBody>
                    <a:bodyPr/>
                    <a:lstStyle/>
                    <a:p>
                      <a:pPr algn="just"/>
                      <a:r>
                        <a:rPr lang="en-US" sz="1200" dirty="0">
                          <a:latin typeface="Calibri" panose="020F0502020204030204" pitchFamily="34" charset="0"/>
                          <a:cs typeface="Calibri" panose="020F0502020204030204" pitchFamily="34" charset="0"/>
                        </a:rPr>
                        <a:t>NRI /OCI/eligible investor on non- repatriable basis</a:t>
                      </a:r>
                      <a:endParaRPr lang="en-US" sz="1200" b="0" dirty="0">
                        <a:latin typeface="Calibri" panose="020F0502020204030204" pitchFamily="34" charset="0"/>
                        <a:cs typeface="Calibri" panose="020F0502020204030204" pitchFamily="34" charset="0"/>
                      </a:endParaRP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Non- </a:t>
                      </a:r>
                      <a:r>
                        <a:rPr lang="en-US" sz="1200" i="0" dirty="0">
                          <a:latin typeface="Calibri" panose="020F0502020204030204" pitchFamily="34" charset="0"/>
                          <a:cs typeface="Calibri" panose="020F0502020204030204" pitchFamily="34" charset="0"/>
                        </a:rPr>
                        <a:t>Resident(</a:t>
                      </a:r>
                      <a:r>
                        <a:rPr lang="en-US" sz="1200" i="1" dirty="0">
                          <a:latin typeface="Calibri" panose="020F0502020204030204" pitchFamily="34" charset="0"/>
                          <a:cs typeface="Calibri" panose="020F0502020204030204" pitchFamily="34" charset="0"/>
                        </a:rPr>
                        <a:t>including NRI/OCI on non- repatriable basis)</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dk1"/>
                          </a:solidFill>
                          <a:effectLst/>
                          <a:latin typeface="Calibri" panose="020F0502020204030204" pitchFamily="34" charset="0"/>
                          <a:ea typeface="+mn-ea"/>
                          <a:cs typeface="Calibri" panose="020F0502020204030204" pitchFamily="34" charset="0"/>
                        </a:rPr>
                        <a:t>×</a:t>
                      </a:r>
                    </a:p>
                    <a:p>
                      <a:pPr marL="171450" marR="0" lvl="0" indent="-171450" algn="ctr"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2864164380"/>
                  </a:ext>
                </a:extLst>
              </a:tr>
              <a:tr h="469868">
                <a:tc>
                  <a:txBody>
                    <a:bodyPr/>
                    <a:lstStyle/>
                    <a:p>
                      <a:pPr algn="just"/>
                      <a:r>
                        <a:rPr lang="en-US" sz="1200" b="0" dirty="0">
                          <a:latin typeface="Calibri" panose="020F0502020204030204" pitchFamily="34" charset="0"/>
                          <a:cs typeface="Calibri" panose="020F0502020204030204" pitchFamily="34" charset="0"/>
                        </a:rPr>
                        <a:t>Resident</a:t>
                      </a:r>
                    </a:p>
                  </a:txBody>
                  <a:tcPr marL="82918" marR="82918" marT="41459" marB="41459" anchor="ctr"/>
                </a:tc>
                <a:tc>
                  <a:txBody>
                    <a:bodyPr/>
                    <a:lstStyle/>
                    <a:p>
                      <a:pPr algn="just"/>
                      <a:r>
                        <a:rPr lang="en-US" sz="1200" dirty="0">
                          <a:latin typeface="Calibri" panose="020F0502020204030204" pitchFamily="34" charset="0"/>
                          <a:cs typeface="Calibri" panose="020F0502020204030204" pitchFamily="34" charset="0"/>
                        </a:rPr>
                        <a:t>Non- Resident</a:t>
                      </a:r>
                      <a:r>
                        <a:rPr lang="en-US" sz="1200" i="1" dirty="0">
                          <a:latin typeface="Calibri" panose="020F0502020204030204" pitchFamily="34" charset="0"/>
                          <a:cs typeface="Calibri" panose="020F0502020204030204" pitchFamily="34" charset="0"/>
                        </a:rPr>
                        <a:t>(including NRI/OCI on non- repatriable basis)</a:t>
                      </a:r>
                      <a:endParaRPr lang="en-US" sz="1200" b="0" i="1" dirty="0">
                        <a:latin typeface="Calibri" panose="020F0502020204030204" pitchFamily="34" charset="0"/>
                        <a:cs typeface="Calibri" panose="020F0502020204030204" pitchFamily="34" charset="0"/>
                      </a:endParaRPr>
                    </a:p>
                  </a:txBody>
                  <a:tcPr marL="82918" marR="82918" marT="41459" marB="41459" anchor="ctr"/>
                </a:tc>
                <a:tc>
                  <a:txBody>
                    <a:bodyPr/>
                    <a:lstStyle/>
                    <a:p>
                      <a:pPr marL="0" marR="0" lvl="0" indent="0" algn="ctr" defTabSz="1008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dk1"/>
                          </a:solidFill>
                          <a:effectLst/>
                          <a:latin typeface="Calibri" panose="020F0502020204030204" pitchFamily="34" charset="0"/>
                          <a:ea typeface="+mn-ea"/>
                          <a:cs typeface="Calibri" panose="020F0502020204030204" pitchFamily="34" charset="0"/>
                        </a:rPr>
                        <a:t>×</a:t>
                      </a:r>
                    </a:p>
                    <a:p>
                      <a:pPr marL="171450" marR="0" lvl="0" indent="-171450" algn="ctr" defTabSz="1008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cs typeface="Calibri" panose="020F0502020204030204" pitchFamily="34" charset="0"/>
                      </a:endParaRPr>
                    </a:p>
                  </a:txBody>
                  <a:tcPr marL="82918" marR="82918" marT="41459" marB="41459" anchor="ctr"/>
                </a:tc>
                <a:extLst>
                  <a:ext uri="{0D108BD9-81ED-4DB2-BD59-A6C34878D82A}">
                    <a16:rowId xmlns:a16="http://schemas.microsoft.com/office/drawing/2014/main" val="3983767633"/>
                  </a:ext>
                </a:extLst>
              </a:tr>
            </a:tbl>
          </a:graphicData>
        </a:graphic>
      </p:graphicFrame>
      <p:sp>
        <p:nvSpPr>
          <p:cNvPr id="5" name="Title 2"/>
          <p:cNvSpPr txBox="1">
            <a:spLocks/>
          </p:cNvSpPr>
          <p:nvPr/>
        </p:nvSpPr>
        <p:spPr bwMode="gray">
          <a:xfrm>
            <a:off x="569106" y="299869"/>
            <a:ext cx="9130080" cy="319927"/>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 Requirement of filing Form FC TRS</a:t>
            </a:r>
          </a:p>
        </p:txBody>
      </p:sp>
    </p:spTree>
    <p:extLst>
      <p:ext uri="{BB962C8B-B14F-4D97-AF65-F5344CB8AC3E}">
        <p14:creationId xmlns:p14="http://schemas.microsoft.com/office/powerpoint/2010/main" val="228330406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ourglass">
            <a:extLst>
              <a:ext uri="{FF2B5EF4-FFF2-40B4-BE49-F238E27FC236}">
                <a16:creationId xmlns:a16="http://schemas.microsoft.com/office/drawing/2014/main" id="{461FC264-6C28-40E2-A350-F3C504509C11}"/>
              </a:ext>
            </a:extLst>
          </p:cNvPr>
          <p:cNvPicPr>
            <a:picLocks noChangeAspect="1"/>
          </p:cNvPicPr>
          <p:nvPr/>
        </p:nvPicPr>
        <p:blipFill>
          <a:blip r:embed="rId2"/>
          <a:stretch>
            <a:fillRect/>
          </a:stretch>
        </p:blipFill>
        <p:spPr>
          <a:xfrm>
            <a:off x="0" y="0"/>
            <a:ext cx="12192000" cy="6858000"/>
          </a:xfrm>
          <a:prstGeom prst="rect">
            <a:avLst/>
          </a:prstGeom>
        </p:spPr>
      </p:pic>
      <p:sp>
        <p:nvSpPr>
          <p:cNvPr id="7" name="Subtitle 4"/>
          <p:cNvSpPr txBox="1">
            <a:spLocks/>
          </p:cNvSpPr>
          <p:nvPr/>
        </p:nvSpPr>
        <p:spPr bwMode="gray">
          <a:xfrm>
            <a:off x="85483" y="3065128"/>
            <a:ext cx="6205147" cy="2380272"/>
          </a:xfrm>
          <a:prstGeom prst="rect">
            <a:avLst/>
          </a:prstGeom>
        </p:spPr>
        <p:txBody>
          <a:bodyPr vert="horz" lIns="0" tIns="0" rIns="0" bIns="0" rtlCol="0" anchor="b" anchorCtr="0">
            <a:noAutofit/>
          </a:bodyPr>
          <a:lstStyle>
            <a:lvl1pPr marL="0" indent="0" algn="l" defTabSz="1008400" rtl="0" eaLnBrk="1" latinLnBrk="0" hangingPunct="1">
              <a:lnSpc>
                <a:spcPct val="100000"/>
              </a:lnSpc>
              <a:spcBef>
                <a:spcPts val="0"/>
              </a:spcBef>
              <a:spcAft>
                <a:spcPts val="0"/>
              </a:spcAft>
              <a:buSzPct val="100000"/>
              <a:buFont typeface="Arial" panose="020B0604020202020204" pitchFamily="34" charset="0"/>
              <a:buNone/>
              <a:defRPr sz="1764" b="0" kern="1200">
                <a:solidFill>
                  <a:schemeClr val="bg1"/>
                </a:solidFill>
                <a:latin typeface="+mn-lt"/>
                <a:ea typeface="+mn-ea"/>
                <a:cs typeface="+mn-cs"/>
              </a:defRPr>
            </a:lvl1pPr>
            <a:lvl2pPr marL="504200" indent="0" algn="ctr" defTabSz="1008400" rtl="0" eaLnBrk="1" latinLnBrk="0" hangingPunct="1">
              <a:spcBef>
                <a:spcPts val="0"/>
              </a:spcBef>
              <a:spcAft>
                <a:spcPts val="1103"/>
              </a:spcAft>
              <a:buClrTx/>
              <a:buSzPct val="100000"/>
              <a:buFont typeface="Arial"/>
              <a:buNone/>
              <a:defRPr lang="en-US" sz="2206" b="1" kern="1200">
                <a:solidFill>
                  <a:schemeClr val="tx1"/>
                </a:solidFill>
                <a:latin typeface="+mn-lt"/>
                <a:ea typeface="+mn-ea"/>
                <a:cs typeface="+mn-cs"/>
              </a:defRPr>
            </a:lvl2pPr>
            <a:lvl3pPr marL="1008400" indent="0" algn="ctr" defTabSz="1008400" rtl="0" eaLnBrk="1" latinLnBrk="0" hangingPunct="1">
              <a:spcBef>
                <a:spcPts val="0"/>
              </a:spcBef>
              <a:spcAft>
                <a:spcPts val="1103"/>
              </a:spcAft>
              <a:buClrTx/>
              <a:buSzPct val="100000"/>
              <a:buFont typeface="Arial" panose="020B0604020202020204" pitchFamily="34" charset="0"/>
              <a:buNone/>
              <a:defRPr lang="en-US" sz="1985" kern="1200">
                <a:solidFill>
                  <a:schemeClr val="tx1"/>
                </a:solidFill>
                <a:latin typeface="+mn-lt"/>
                <a:ea typeface="+mn-ea"/>
                <a:cs typeface="+mn-cs"/>
              </a:defRPr>
            </a:lvl3pPr>
            <a:lvl4pPr marL="1512600" indent="0" algn="ctr" defTabSz="1008400" rtl="0" eaLnBrk="1" latinLnBrk="0" hangingPunct="1">
              <a:spcBef>
                <a:spcPts val="0"/>
              </a:spcBef>
              <a:spcAft>
                <a:spcPts val="1103"/>
              </a:spcAft>
              <a:buClrTx/>
              <a:buSzPct val="100000"/>
              <a:buFont typeface="Verdana" panose="020B0604030504040204" pitchFamily="34" charset="0"/>
              <a:buNone/>
              <a:defRPr lang="en-US" sz="1764" kern="1200" baseline="0">
                <a:solidFill>
                  <a:schemeClr val="tx1"/>
                </a:solidFill>
                <a:latin typeface="+mn-lt"/>
                <a:ea typeface="+mn-ea"/>
                <a:cs typeface="+mn-cs"/>
              </a:defRPr>
            </a:lvl4pPr>
            <a:lvl5pPr marL="2016801" indent="0" algn="ctr" defTabSz="880600" rtl="0" eaLnBrk="1" latinLnBrk="0" hangingPunct="1">
              <a:spcBef>
                <a:spcPts val="0"/>
              </a:spcBef>
              <a:spcAft>
                <a:spcPts val="1103"/>
              </a:spcAft>
              <a:buClrTx/>
              <a:buSzPct val="100000"/>
              <a:buFont typeface="Verdana" panose="020B0604030504040204" pitchFamily="34" charset="0"/>
              <a:buNone/>
              <a:tabLst/>
              <a:defRPr lang="en-US" sz="1764" kern="1200" baseline="0">
                <a:solidFill>
                  <a:schemeClr val="tx1"/>
                </a:solidFill>
                <a:latin typeface="+mn-lt"/>
                <a:ea typeface="+mn-ea"/>
                <a:cs typeface="+mn-cs"/>
              </a:defRPr>
            </a:lvl5pPr>
            <a:lvl6pPr marL="2521001" indent="0" algn="ctr" defTabSz="1008400" rtl="0" eaLnBrk="1" latinLnBrk="0" hangingPunct="1">
              <a:spcBef>
                <a:spcPts val="0"/>
              </a:spcBef>
              <a:spcAft>
                <a:spcPts val="1103"/>
              </a:spcAft>
              <a:buFont typeface="Verdana" panose="020B0604030504040204" pitchFamily="34" charset="0"/>
              <a:buNone/>
              <a:defRPr sz="1764" kern="1200" baseline="0">
                <a:solidFill>
                  <a:schemeClr val="tx1"/>
                </a:solidFill>
                <a:latin typeface="+mn-lt"/>
                <a:ea typeface="+mn-ea"/>
                <a:cs typeface="+mn-cs"/>
              </a:defRPr>
            </a:lvl6pPr>
            <a:lvl7pPr marL="3025201" indent="0" algn="ctr" defTabSz="1008400" rtl="0" eaLnBrk="1" latinLnBrk="0" hangingPunct="1">
              <a:spcBef>
                <a:spcPts val="0"/>
              </a:spcBef>
              <a:spcAft>
                <a:spcPts val="1103"/>
              </a:spcAft>
              <a:buFont typeface="Verdana" panose="020B0604030504040204" pitchFamily="34" charset="0"/>
              <a:buNone/>
              <a:defRPr sz="1764" kern="1200">
                <a:solidFill>
                  <a:schemeClr val="tx1"/>
                </a:solidFill>
                <a:latin typeface="+mn-lt"/>
                <a:ea typeface="+mn-ea"/>
                <a:cs typeface="+mn-cs"/>
              </a:defRPr>
            </a:lvl7pPr>
            <a:lvl8pPr marL="3529401" indent="0" algn="ctr" defTabSz="1008400" rtl="0" eaLnBrk="1" latinLnBrk="0" hangingPunct="1">
              <a:spcBef>
                <a:spcPts val="0"/>
              </a:spcBef>
              <a:spcAft>
                <a:spcPts val="1103"/>
              </a:spcAft>
              <a:buFont typeface="Verdana" panose="020B0604030504040204" pitchFamily="34" charset="0"/>
              <a:buNone/>
              <a:defRPr sz="1764" kern="1200" baseline="0">
                <a:solidFill>
                  <a:schemeClr val="tx1"/>
                </a:solidFill>
                <a:latin typeface="+mn-lt"/>
                <a:ea typeface="+mn-ea"/>
                <a:cs typeface="+mn-cs"/>
              </a:defRPr>
            </a:lvl8pPr>
            <a:lvl9pPr marL="4033601" indent="0" algn="ctr" defTabSz="1008400" rtl="0" eaLnBrk="1" latinLnBrk="0" hangingPunct="1">
              <a:spcBef>
                <a:spcPts val="0"/>
              </a:spcBef>
              <a:spcAft>
                <a:spcPts val="1103"/>
              </a:spcAft>
              <a:buFont typeface="Verdana" panose="020B0604030504040204" pitchFamily="34" charset="0"/>
              <a:buNone/>
              <a:defRPr sz="1764" kern="1200" baseline="0">
                <a:solidFill>
                  <a:schemeClr val="tx1"/>
                </a:solidFill>
                <a:latin typeface="+mn-lt"/>
                <a:ea typeface="+mn-ea"/>
                <a:cs typeface="+mn-cs"/>
              </a:defRPr>
            </a:lvl9pPr>
          </a:lstStyle>
          <a:p>
            <a:pPr algn="ctr"/>
            <a:r>
              <a:rPr lang="en-US" sz="4000" b="1" dirty="0">
                <a:solidFill>
                  <a:schemeClr val="tx1"/>
                </a:solidFill>
                <a:latin typeface="Calibri" panose="020F0502020204030204" pitchFamily="34" charset="0"/>
                <a:cs typeface="Calibri" panose="020F0502020204030204" pitchFamily="34" charset="0"/>
              </a:rPr>
              <a:t>Contravention under FEMA, 1999</a:t>
            </a:r>
          </a:p>
          <a:p>
            <a:pPr algn="ctr"/>
            <a:endParaRPr lang="en-US" sz="1400" b="1" dirty="0">
              <a:solidFill>
                <a:schemeClr val="tx1"/>
              </a:solidFill>
              <a:latin typeface="Calibri" panose="020F0502020204030204" pitchFamily="34" charset="0"/>
              <a:cs typeface="Calibri" panose="020F0502020204030204" pitchFamily="34" charset="0"/>
            </a:endParaRPr>
          </a:p>
          <a:p>
            <a:pPr algn="ctr"/>
            <a:r>
              <a:rPr lang="en-US" sz="4000" b="1" dirty="0">
                <a:solidFill>
                  <a:schemeClr val="tx1"/>
                </a:solidFill>
                <a:latin typeface="Calibri" panose="020F0502020204030204" pitchFamily="34" charset="0"/>
                <a:cs typeface="Calibri" panose="020F0502020204030204" pitchFamily="34" charset="0"/>
              </a:rPr>
              <a:t>Late Submission Fees (‘LSF’) &amp;</a:t>
            </a:r>
          </a:p>
          <a:p>
            <a:pPr algn="ctr"/>
            <a:r>
              <a:rPr lang="en-US" sz="4000" b="1" dirty="0">
                <a:solidFill>
                  <a:schemeClr val="tx1"/>
                </a:solidFill>
                <a:latin typeface="Calibri" panose="020F0502020204030204" pitchFamily="34" charset="0"/>
                <a:cs typeface="Calibri" panose="020F0502020204030204" pitchFamily="34" charset="0"/>
              </a:rPr>
              <a:t>Compounding </a:t>
            </a:r>
            <a:endParaRPr lang="en-IN" sz="4000" b="1"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599648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a:cxnSpLocks/>
          </p:cNvCxnSpPr>
          <p:nvPr/>
        </p:nvCxnSpPr>
        <p:spPr>
          <a:xfrm>
            <a:off x="7124934" y="2117498"/>
            <a:ext cx="3695466"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cxnSpLocks/>
          </p:cNvCxnSpPr>
          <p:nvPr/>
        </p:nvCxnSpPr>
        <p:spPr>
          <a:xfrm>
            <a:off x="1200150" y="1730652"/>
            <a:ext cx="4197393"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cxnSpLocks/>
          </p:cNvCxnSpPr>
          <p:nvPr/>
        </p:nvCxnSpPr>
        <p:spPr>
          <a:xfrm>
            <a:off x="1200150" y="3404029"/>
            <a:ext cx="3069485"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7319640" y="4124646"/>
            <a:ext cx="3068431"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7572932" y="2232433"/>
            <a:ext cx="2923044" cy="987450"/>
          </a:xfrm>
          <a:prstGeom prst="rect">
            <a:avLst/>
          </a:prstGeom>
          <a:noFill/>
        </p:spPr>
        <p:txBody>
          <a:bodyPr wrap="square" lIns="0" tIns="0" rIns="0" bIns="0" rtlCol="0">
            <a:spAutoFit/>
          </a:bodyPr>
          <a:lstStyle/>
          <a:p>
            <a:pPr marL="184262" indent="-184262" algn="just">
              <a:spcBef>
                <a:spcPts val="544"/>
              </a:spcBef>
              <a:buSzPct val="100000"/>
              <a:buFont typeface="Arial"/>
              <a:buChar char="•"/>
            </a:pPr>
            <a:r>
              <a:rPr lang="en-US" sz="1200" dirty="0">
                <a:latin typeface="Calibri" panose="020F0502020204030204" pitchFamily="34" charset="0"/>
                <a:cs typeface="Calibri" panose="020F0502020204030204" pitchFamily="34" charset="0"/>
              </a:rPr>
              <a:t>Delays in the reporting made in respect of FDI/ ODI/ ECB in India would attract late submission fees (LSF). </a:t>
            </a:r>
          </a:p>
          <a:p>
            <a:pPr marL="184262" indent="-184262" algn="just">
              <a:spcBef>
                <a:spcPts val="544"/>
              </a:spcBef>
              <a:buSzPct val="100000"/>
              <a:buFont typeface="Arial"/>
              <a:buChar char="•"/>
            </a:pPr>
            <a:r>
              <a:rPr lang="en-US" sz="1200" dirty="0">
                <a:solidFill>
                  <a:srgbClr val="313131"/>
                </a:solidFill>
                <a:latin typeface="Calibri" panose="020F0502020204030204" pitchFamily="34" charset="0"/>
                <a:cs typeface="Calibri" panose="020F0502020204030204" pitchFamily="34" charset="0"/>
              </a:rPr>
              <a:t>Reporting are conditionally acknowledged subject to payment of LSF</a:t>
            </a:r>
            <a:endParaRPr lang="en-IN" sz="1200" dirty="0">
              <a:solidFill>
                <a:srgbClr val="313131"/>
              </a:solidFill>
              <a:latin typeface="Calibri" panose="020F0502020204030204" pitchFamily="34" charset="0"/>
              <a:cs typeface="Calibri" panose="020F0502020204030204" pitchFamily="34" charset="0"/>
            </a:endParaRPr>
          </a:p>
        </p:txBody>
      </p:sp>
      <p:sp>
        <p:nvSpPr>
          <p:cNvPr id="63" name="TextBox 62"/>
          <p:cNvSpPr txBox="1"/>
          <p:nvPr/>
        </p:nvSpPr>
        <p:spPr>
          <a:xfrm>
            <a:off x="7548843" y="4250497"/>
            <a:ext cx="2923044" cy="553998"/>
          </a:xfrm>
          <a:prstGeom prst="rect">
            <a:avLst/>
          </a:prstGeom>
          <a:noFill/>
        </p:spPr>
        <p:txBody>
          <a:bodyPr wrap="square" lIns="0" tIns="0" rIns="0" bIns="0" rtlCol="0">
            <a:spAutoFit/>
          </a:bodyPr>
          <a:lstStyle/>
          <a:p>
            <a:pPr marL="161542" indent="-161542">
              <a:spcBef>
                <a:spcPts val="477"/>
              </a:spcBef>
              <a:buSzPct val="100000"/>
              <a:buFont typeface="Arial"/>
              <a:buChar char="•"/>
            </a:pPr>
            <a:r>
              <a:rPr lang="en-US" sz="1200" dirty="0">
                <a:latin typeface="Calibri" panose="020F0502020204030204" pitchFamily="34" charset="0"/>
                <a:cs typeface="Calibri" panose="020F0502020204030204" pitchFamily="34" charset="0"/>
              </a:rPr>
              <a:t>Option to regularize reporting delays without undergoing the compounding procedure</a:t>
            </a:r>
            <a:endParaRPr lang="en-IN" sz="1200" dirty="0">
              <a:solidFill>
                <a:srgbClr val="313131"/>
              </a:solidFill>
              <a:latin typeface="Calibri" panose="020F0502020204030204" pitchFamily="34" charset="0"/>
              <a:cs typeface="Calibri" panose="020F0502020204030204" pitchFamily="34" charset="0"/>
            </a:endParaRPr>
          </a:p>
        </p:txBody>
      </p:sp>
      <p:sp>
        <p:nvSpPr>
          <p:cNvPr id="65" name="TextBox 64"/>
          <p:cNvSpPr txBox="1"/>
          <p:nvPr/>
        </p:nvSpPr>
        <p:spPr>
          <a:xfrm>
            <a:off x="1547719" y="3559755"/>
            <a:ext cx="2582798" cy="369332"/>
          </a:xfrm>
          <a:prstGeom prst="rect">
            <a:avLst/>
          </a:prstGeom>
          <a:noFill/>
        </p:spPr>
        <p:txBody>
          <a:bodyPr wrap="square" lIns="0" tIns="0" rIns="0" bIns="0" rtlCol="0">
            <a:spAutoFit/>
          </a:bodyPr>
          <a:lstStyle/>
          <a:p>
            <a:pPr marL="161542" indent="-161542" algn="just">
              <a:spcBef>
                <a:spcPts val="477"/>
              </a:spcBef>
              <a:buSzPct val="100000"/>
              <a:buFont typeface="Arial"/>
              <a:buChar char="•"/>
            </a:pPr>
            <a:r>
              <a:rPr lang="en-US" sz="1200" dirty="0">
                <a:latin typeface="Calibri" panose="020F0502020204030204" pitchFamily="34" charset="0"/>
                <a:cs typeface="Calibri" panose="020F0502020204030204" pitchFamily="34" charset="0"/>
              </a:rPr>
              <a:t>No claim for refund in any manner for the amount already deposited as LSF</a:t>
            </a:r>
            <a:endParaRPr lang="en-IN" sz="1200" dirty="0">
              <a:solidFill>
                <a:srgbClr val="313131"/>
              </a:solidFill>
              <a:latin typeface="Calibri" panose="020F0502020204030204" pitchFamily="34" charset="0"/>
              <a:cs typeface="Calibri" panose="020F0502020204030204" pitchFamily="34" charset="0"/>
            </a:endParaRPr>
          </a:p>
        </p:txBody>
      </p:sp>
      <p:sp>
        <p:nvSpPr>
          <p:cNvPr id="66" name="TextBox 65"/>
          <p:cNvSpPr txBox="1"/>
          <p:nvPr/>
        </p:nvSpPr>
        <p:spPr>
          <a:xfrm>
            <a:off x="1517126" y="1871673"/>
            <a:ext cx="2553348" cy="369332"/>
          </a:xfrm>
          <a:prstGeom prst="rect">
            <a:avLst/>
          </a:prstGeom>
          <a:noFill/>
        </p:spPr>
        <p:txBody>
          <a:bodyPr wrap="square" lIns="0" tIns="0" rIns="0" bIns="0" rtlCol="0">
            <a:spAutoFit/>
          </a:bodyPr>
          <a:lstStyle/>
          <a:p>
            <a:pPr marL="136301" indent="-13630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For Contraventions in case of:</a:t>
            </a:r>
          </a:p>
          <a:p>
            <a:pPr algn="just"/>
            <a:r>
              <a:rPr lang="en-US" sz="1200" dirty="0">
                <a:latin typeface="Calibri" panose="020F0502020204030204" pitchFamily="34" charset="0"/>
                <a:cs typeface="Calibri" panose="020F0502020204030204" pitchFamily="34" charset="0"/>
              </a:rPr>
              <a:t>    -  FDI/ ODI/ ECB</a:t>
            </a:r>
          </a:p>
        </p:txBody>
      </p:sp>
      <p:pic>
        <p:nvPicPr>
          <p:cNvPr id="68" name="Picture 3" descr="C:\Users\sumitahuja\Desktop\Fiv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4932" y="1543743"/>
            <a:ext cx="3363022" cy="3363022"/>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28"/>
          <p:cNvSpPr>
            <a:spLocks noEditPoints="1"/>
          </p:cNvSpPr>
          <p:nvPr/>
        </p:nvSpPr>
        <p:spPr bwMode="auto">
          <a:xfrm>
            <a:off x="5518894" y="2872127"/>
            <a:ext cx="696874" cy="687628"/>
          </a:xfrm>
          <a:custGeom>
            <a:avLst/>
            <a:gdLst>
              <a:gd name="T0" fmla="*/ 1085 w 1371"/>
              <a:gd name="T1" fmla="*/ 85 h 1085"/>
              <a:gd name="T2" fmla="*/ 285 w 1371"/>
              <a:gd name="T3" fmla="*/ 85 h 1085"/>
              <a:gd name="T4" fmla="*/ 0 w 1371"/>
              <a:gd name="T5" fmla="*/ 342 h 1085"/>
              <a:gd name="T6" fmla="*/ 57 w 1371"/>
              <a:gd name="T7" fmla="*/ 1028 h 1085"/>
              <a:gd name="T8" fmla="*/ 857 w 1371"/>
              <a:gd name="T9" fmla="*/ 1085 h 1085"/>
              <a:gd name="T10" fmla="*/ 1313 w 1371"/>
              <a:gd name="T11" fmla="*/ 428 h 1085"/>
              <a:gd name="T12" fmla="*/ 1028 w 1371"/>
              <a:gd name="T13" fmla="*/ 342 h 1085"/>
              <a:gd name="T14" fmla="*/ 171 w 1371"/>
              <a:gd name="T15" fmla="*/ 714 h 1085"/>
              <a:gd name="T16" fmla="*/ 285 w 1371"/>
              <a:gd name="T17" fmla="*/ 656 h 1085"/>
              <a:gd name="T18" fmla="*/ 285 w 1371"/>
              <a:gd name="T19" fmla="*/ 571 h 1085"/>
              <a:gd name="T20" fmla="*/ 171 w 1371"/>
              <a:gd name="T21" fmla="*/ 514 h 1085"/>
              <a:gd name="T22" fmla="*/ 285 w 1371"/>
              <a:gd name="T23" fmla="*/ 514 h 1085"/>
              <a:gd name="T24" fmla="*/ 457 w 1371"/>
              <a:gd name="T25" fmla="*/ 714 h 1085"/>
              <a:gd name="T26" fmla="*/ 571 w 1371"/>
              <a:gd name="T27" fmla="*/ 656 h 1085"/>
              <a:gd name="T28" fmla="*/ 571 w 1371"/>
              <a:gd name="T29" fmla="*/ 571 h 1085"/>
              <a:gd name="T30" fmla="*/ 457 w 1371"/>
              <a:gd name="T31" fmla="*/ 514 h 1085"/>
              <a:gd name="T32" fmla="*/ 571 w 1371"/>
              <a:gd name="T33" fmla="*/ 514 h 1085"/>
              <a:gd name="T34" fmla="*/ 457 w 1371"/>
              <a:gd name="T35" fmla="*/ 285 h 1085"/>
              <a:gd name="T36" fmla="*/ 571 w 1371"/>
              <a:gd name="T37" fmla="*/ 228 h 1085"/>
              <a:gd name="T38" fmla="*/ 571 w 1371"/>
              <a:gd name="T39" fmla="*/ 143 h 1085"/>
              <a:gd name="T40" fmla="*/ 628 w 1371"/>
              <a:gd name="T41" fmla="*/ 1028 h 1085"/>
              <a:gd name="T42" fmla="*/ 742 w 1371"/>
              <a:gd name="T43" fmla="*/ 1028 h 1085"/>
              <a:gd name="T44" fmla="*/ 628 w 1371"/>
              <a:gd name="T45" fmla="*/ 714 h 1085"/>
              <a:gd name="T46" fmla="*/ 742 w 1371"/>
              <a:gd name="T47" fmla="*/ 656 h 1085"/>
              <a:gd name="T48" fmla="*/ 742 w 1371"/>
              <a:gd name="T49" fmla="*/ 571 h 1085"/>
              <a:gd name="T50" fmla="*/ 628 w 1371"/>
              <a:gd name="T51" fmla="*/ 514 h 1085"/>
              <a:gd name="T52" fmla="*/ 742 w 1371"/>
              <a:gd name="T53" fmla="*/ 514 h 1085"/>
              <a:gd name="T54" fmla="*/ 628 w 1371"/>
              <a:gd name="T55" fmla="*/ 285 h 1085"/>
              <a:gd name="T56" fmla="*/ 742 w 1371"/>
              <a:gd name="T57" fmla="*/ 228 h 1085"/>
              <a:gd name="T58" fmla="*/ 742 w 1371"/>
              <a:gd name="T59" fmla="*/ 143 h 1085"/>
              <a:gd name="T60" fmla="*/ 799 w 1371"/>
              <a:gd name="T61" fmla="*/ 799 h 1085"/>
              <a:gd name="T62" fmla="*/ 914 w 1371"/>
              <a:gd name="T63" fmla="*/ 799 h 1085"/>
              <a:gd name="T64" fmla="*/ 799 w 1371"/>
              <a:gd name="T65" fmla="*/ 571 h 1085"/>
              <a:gd name="T66" fmla="*/ 914 w 1371"/>
              <a:gd name="T67" fmla="*/ 514 h 1085"/>
              <a:gd name="T68" fmla="*/ 914 w 1371"/>
              <a:gd name="T69" fmla="*/ 428 h 1085"/>
              <a:gd name="T70" fmla="*/ 799 w 1371"/>
              <a:gd name="T71" fmla="*/ 371 h 1085"/>
              <a:gd name="T72" fmla="*/ 914 w 1371"/>
              <a:gd name="T73" fmla="*/ 371 h 1085"/>
              <a:gd name="T74" fmla="*/ 799 w 1371"/>
              <a:gd name="T75" fmla="*/ 143 h 1085"/>
              <a:gd name="T76" fmla="*/ 1199 w 1371"/>
              <a:gd name="T77" fmla="*/ 799 h 1085"/>
              <a:gd name="T78" fmla="*/ 1199 w 1371"/>
              <a:gd name="T79" fmla="*/ 714 h 1085"/>
              <a:gd name="T80" fmla="*/ 1085 w 1371"/>
              <a:gd name="T81" fmla="*/ 656 h 1085"/>
              <a:gd name="T82" fmla="*/ 1199 w 1371"/>
              <a:gd name="T83" fmla="*/ 656 h 1085"/>
              <a:gd name="T84" fmla="*/ 1085 w 1371"/>
              <a:gd name="T85" fmla="*/ 428 h 1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71" h="1085">
                <a:moveTo>
                  <a:pt x="1028" y="342"/>
                </a:moveTo>
                <a:lnTo>
                  <a:pt x="1028" y="85"/>
                </a:lnTo>
                <a:lnTo>
                  <a:pt x="1085" y="85"/>
                </a:lnTo>
                <a:lnTo>
                  <a:pt x="1085" y="0"/>
                </a:lnTo>
                <a:lnTo>
                  <a:pt x="285" y="0"/>
                </a:lnTo>
                <a:lnTo>
                  <a:pt x="285" y="85"/>
                </a:lnTo>
                <a:lnTo>
                  <a:pt x="342" y="85"/>
                </a:lnTo>
                <a:lnTo>
                  <a:pt x="342" y="342"/>
                </a:lnTo>
                <a:lnTo>
                  <a:pt x="0" y="342"/>
                </a:lnTo>
                <a:lnTo>
                  <a:pt x="0" y="428"/>
                </a:lnTo>
                <a:lnTo>
                  <a:pt x="57" y="428"/>
                </a:lnTo>
                <a:lnTo>
                  <a:pt x="57" y="1028"/>
                </a:lnTo>
                <a:lnTo>
                  <a:pt x="514" y="1028"/>
                </a:lnTo>
                <a:lnTo>
                  <a:pt x="514" y="1085"/>
                </a:lnTo>
                <a:lnTo>
                  <a:pt x="857" y="1085"/>
                </a:lnTo>
                <a:lnTo>
                  <a:pt x="857" y="1028"/>
                </a:lnTo>
                <a:lnTo>
                  <a:pt x="1313" y="1028"/>
                </a:lnTo>
                <a:lnTo>
                  <a:pt x="1313" y="428"/>
                </a:lnTo>
                <a:lnTo>
                  <a:pt x="1371" y="428"/>
                </a:lnTo>
                <a:lnTo>
                  <a:pt x="1371" y="342"/>
                </a:lnTo>
                <a:lnTo>
                  <a:pt x="1028" y="342"/>
                </a:lnTo>
                <a:close/>
                <a:moveTo>
                  <a:pt x="285" y="799"/>
                </a:moveTo>
                <a:lnTo>
                  <a:pt x="171" y="799"/>
                </a:lnTo>
                <a:lnTo>
                  <a:pt x="171" y="714"/>
                </a:lnTo>
                <a:lnTo>
                  <a:pt x="285" y="714"/>
                </a:lnTo>
                <a:lnTo>
                  <a:pt x="285" y="799"/>
                </a:lnTo>
                <a:close/>
                <a:moveTo>
                  <a:pt x="285" y="656"/>
                </a:moveTo>
                <a:lnTo>
                  <a:pt x="171" y="656"/>
                </a:lnTo>
                <a:lnTo>
                  <a:pt x="171" y="571"/>
                </a:lnTo>
                <a:lnTo>
                  <a:pt x="285" y="571"/>
                </a:lnTo>
                <a:lnTo>
                  <a:pt x="285" y="656"/>
                </a:lnTo>
                <a:close/>
                <a:moveTo>
                  <a:pt x="285" y="514"/>
                </a:moveTo>
                <a:lnTo>
                  <a:pt x="171" y="514"/>
                </a:lnTo>
                <a:lnTo>
                  <a:pt x="171" y="428"/>
                </a:lnTo>
                <a:lnTo>
                  <a:pt x="285" y="428"/>
                </a:lnTo>
                <a:lnTo>
                  <a:pt x="285" y="514"/>
                </a:lnTo>
                <a:close/>
                <a:moveTo>
                  <a:pt x="571" y="799"/>
                </a:moveTo>
                <a:lnTo>
                  <a:pt x="457" y="799"/>
                </a:lnTo>
                <a:lnTo>
                  <a:pt x="457" y="714"/>
                </a:lnTo>
                <a:lnTo>
                  <a:pt x="571" y="714"/>
                </a:lnTo>
                <a:lnTo>
                  <a:pt x="571" y="799"/>
                </a:lnTo>
                <a:close/>
                <a:moveTo>
                  <a:pt x="571" y="656"/>
                </a:moveTo>
                <a:lnTo>
                  <a:pt x="457" y="656"/>
                </a:lnTo>
                <a:lnTo>
                  <a:pt x="457" y="571"/>
                </a:lnTo>
                <a:lnTo>
                  <a:pt x="571" y="571"/>
                </a:lnTo>
                <a:lnTo>
                  <a:pt x="571" y="656"/>
                </a:lnTo>
                <a:close/>
                <a:moveTo>
                  <a:pt x="571" y="514"/>
                </a:moveTo>
                <a:lnTo>
                  <a:pt x="457" y="514"/>
                </a:lnTo>
                <a:lnTo>
                  <a:pt x="457" y="428"/>
                </a:lnTo>
                <a:lnTo>
                  <a:pt x="571" y="428"/>
                </a:lnTo>
                <a:lnTo>
                  <a:pt x="571" y="514"/>
                </a:lnTo>
                <a:close/>
                <a:moveTo>
                  <a:pt x="571" y="371"/>
                </a:moveTo>
                <a:lnTo>
                  <a:pt x="457" y="371"/>
                </a:lnTo>
                <a:lnTo>
                  <a:pt x="457" y="285"/>
                </a:lnTo>
                <a:lnTo>
                  <a:pt x="571" y="285"/>
                </a:lnTo>
                <a:lnTo>
                  <a:pt x="571" y="371"/>
                </a:lnTo>
                <a:close/>
                <a:moveTo>
                  <a:pt x="571" y="228"/>
                </a:moveTo>
                <a:lnTo>
                  <a:pt x="457" y="228"/>
                </a:lnTo>
                <a:lnTo>
                  <a:pt x="457" y="143"/>
                </a:lnTo>
                <a:lnTo>
                  <a:pt x="571" y="143"/>
                </a:lnTo>
                <a:lnTo>
                  <a:pt x="571" y="228"/>
                </a:lnTo>
                <a:close/>
                <a:moveTo>
                  <a:pt x="742" y="1028"/>
                </a:moveTo>
                <a:lnTo>
                  <a:pt x="628" y="1028"/>
                </a:lnTo>
                <a:lnTo>
                  <a:pt x="628" y="885"/>
                </a:lnTo>
                <a:lnTo>
                  <a:pt x="742" y="885"/>
                </a:lnTo>
                <a:lnTo>
                  <a:pt x="742" y="1028"/>
                </a:lnTo>
                <a:close/>
                <a:moveTo>
                  <a:pt x="742" y="799"/>
                </a:moveTo>
                <a:lnTo>
                  <a:pt x="628" y="799"/>
                </a:lnTo>
                <a:lnTo>
                  <a:pt x="628" y="714"/>
                </a:lnTo>
                <a:lnTo>
                  <a:pt x="742" y="714"/>
                </a:lnTo>
                <a:lnTo>
                  <a:pt x="742" y="799"/>
                </a:lnTo>
                <a:close/>
                <a:moveTo>
                  <a:pt x="742" y="656"/>
                </a:moveTo>
                <a:lnTo>
                  <a:pt x="628" y="656"/>
                </a:lnTo>
                <a:lnTo>
                  <a:pt x="628" y="571"/>
                </a:lnTo>
                <a:lnTo>
                  <a:pt x="742" y="571"/>
                </a:lnTo>
                <a:lnTo>
                  <a:pt x="742" y="656"/>
                </a:lnTo>
                <a:close/>
                <a:moveTo>
                  <a:pt x="742" y="514"/>
                </a:moveTo>
                <a:lnTo>
                  <a:pt x="628" y="514"/>
                </a:lnTo>
                <a:lnTo>
                  <a:pt x="628" y="428"/>
                </a:lnTo>
                <a:lnTo>
                  <a:pt x="742" y="428"/>
                </a:lnTo>
                <a:lnTo>
                  <a:pt x="742" y="514"/>
                </a:lnTo>
                <a:close/>
                <a:moveTo>
                  <a:pt x="742" y="371"/>
                </a:moveTo>
                <a:lnTo>
                  <a:pt x="628" y="371"/>
                </a:lnTo>
                <a:lnTo>
                  <a:pt x="628" y="285"/>
                </a:lnTo>
                <a:lnTo>
                  <a:pt x="742" y="285"/>
                </a:lnTo>
                <a:lnTo>
                  <a:pt x="742" y="371"/>
                </a:lnTo>
                <a:close/>
                <a:moveTo>
                  <a:pt x="742" y="228"/>
                </a:moveTo>
                <a:lnTo>
                  <a:pt x="628" y="228"/>
                </a:lnTo>
                <a:lnTo>
                  <a:pt x="628" y="143"/>
                </a:lnTo>
                <a:lnTo>
                  <a:pt x="742" y="143"/>
                </a:lnTo>
                <a:lnTo>
                  <a:pt x="742" y="228"/>
                </a:lnTo>
                <a:close/>
                <a:moveTo>
                  <a:pt x="914" y="799"/>
                </a:moveTo>
                <a:lnTo>
                  <a:pt x="799" y="799"/>
                </a:lnTo>
                <a:lnTo>
                  <a:pt x="799" y="714"/>
                </a:lnTo>
                <a:lnTo>
                  <a:pt x="914" y="714"/>
                </a:lnTo>
                <a:lnTo>
                  <a:pt x="914" y="799"/>
                </a:lnTo>
                <a:close/>
                <a:moveTo>
                  <a:pt x="914" y="656"/>
                </a:moveTo>
                <a:lnTo>
                  <a:pt x="799" y="656"/>
                </a:lnTo>
                <a:lnTo>
                  <a:pt x="799" y="571"/>
                </a:lnTo>
                <a:lnTo>
                  <a:pt x="914" y="571"/>
                </a:lnTo>
                <a:lnTo>
                  <a:pt x="914" y="656"/>
                </a:lnTo>
                <a:close/>
                <a:moveTo>
                  <a:pt x="914" y="514"/>
                </a:moveTo>
                <a:lnTo>
                  <a:pt x="799" y="514"/>
                </a:lnTo>
                <a:lnTo>
                  <a:pt x="799" y="428"/>
                </a:lnTo>
                <a:lnTo>
                  <a:pt x="914" y="428"/>
                </a:lnTo>
                <a:lnTo>
                  <a:pt x="914" y="514"/>
                </a:lnTo>
                <a:close/>
                <a:moveTo>
                  <a:pt x="914" y="371"/>
                </a:moveTo>
                <a:lnTo>
                  <a:pt x="799" y="371"/>
                </a:lnTo>
                <a:lnTo>
                  <a:pt x="799" y="285"/>
                </a:lnTo>
                <a:lnTo>
                  <a:pt x="914" y="285"/>
                </a:lnTo>
                <a:lnTo>
                  <a:pt x="914" y="371"/>
                </a:lnTo>
                <a:close/>
                <a:moveTo>
                  <a:pt x="914" y="228"/>
                </a:moveTo>
                <a:lnTo>
                  <a:pt x="799" y="228"/>
                </a:lnTo>
                <a:lnTo>
                  <a:pt x="799" y="143"/>
                </a:lnTo>
                <a:lnTo>
                  <a:pt x="914" y="143"/>
                </a:lnTo>
                <a:lnTo>
                  <a:pt x="914" y="228"/>
                </a:lnTo>
                <a:close/>
                <a:moveTo>
                  <a:pt x="1199" y="799"/>
                </a:moveTo>
                <a:lnTo>
                  <a:pt x="1085" y="799"/>
                </a:lnTo>
                <a:lnTo>
                  <a:pt x="1085" y="714"/>
                </a:lnTo>
                <a:lnTo>
                  <a:pt x="1199" y="714"/>
                </a:lnTo>
                <a:lnTo>
                  <a:pt x="1199" y="799"/>
                </a:lnTo>
                <a:close/>
                <a:moveTo>
                  <a:pt x="1199" y="656"/>
                </a:moveTo>
                <a:lnTo>
                  <a:pt x="1085" y="656"/>
                </a:lnTo>
                <a:lnTo>
                  <a:pt x="1085" y="571"/>
                </a:lnTo>
                <a:lnTo>
                  <a:pt x="1199" y="571"/>
                </a:lnTo>
                <a:lnTo>
                  <a:pt x="1199" y="656"/>
                </a:lnTo>
                <a:close/>
                <a:moveTo>
                  <a:pt x="1199" y="514"/>
                </a:moveTo>
                <a:lnTo>
                  <a:pt x="1085" y="514"/>
                </a:lnTo>
                <a:lnTo>
                  <a:pt x="1085" y="428"/>
                </a:lnTo>
                <a:lnTo>
                  <a:pt x="1199" y="428"/>
                </a:lnTo>
                <a:lnTo>
                  <a:pt x="1199" y="514"/>
                </a:lnTo>
                <a:close/>
              </a:path>
            </a:pathLst>
          </a:custGeom>
          <a:solidFill>
            <a:srgbClr val="041E42"/>
          </a:solidFill>
          <a:ln>
            <a:noFill/>
          </a:ln>
        </p:spPr>
        <p:txBody>
          <a:bodyPr vert="horz" wrap="square" lIns="72694" tIns="36346" rIns="72694" bIns="36346" numCol="1" anchor="t" anchorCtr="0" compatLnSpc="1">
            <a:prstTxWarp prst="textNoShape">
              <a:avLst/>
            </a:prstTxWarp>
          </a:bodyPr>
          <a:lstStyle/>
          <a:p>
            <a:endParaRPr lang="en-US" sz="1200" dirty="0">
              <a:latin typeface="Calibri" panose="020F0502020204030204" pitchFamily="34" charset="0"/>
              <a:cs typeface="Calibri" panose="020F0502020204030204" pitchFamily="34" charset="0"/>
            </a:endParaRPr>
          </a:p>
        </p:txBody>
      </p:sp>
      <p:sp>
        <p:nvSpPr>
          <p:cNvPr id="14" name="Title 2"/>
          <p:cNvSpPr txBox="1">
            <a:spLocks/>
          </p:cNvSpPr>
          <p:nvPr/>
        </p:nvSpPr>
        <p:spPr bwMode="gray">
          <a:xfrm>
            <a:off x="655656" y="239096"/>
            <a:ext cx="9150669" cy="259684"/>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Late Submission Fee _ Overview</a:t>
            </a:r>
          </a:p>
        </p:txBody>
      </p:sp>
    </p:spTree>
    <p:extLst>
      <p:ext uri="{BB962C8B-B14F-4D97-AF65-F5344CB8AC3E}">
        <p14:creationId xmlns:p14="http://schemas.microsoft.com/office/powerpoint/2010/main" val="4167069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ppt_y</p:attrName>
                                        </p:attrNameLst>
                                      </p:cBhvr>
                                      <p:tavLst>
                                        <p:tav tm="0">
                                          <p:val>
                                            <p:strVal val="#ppt_y+#ppt_h*1.125000"/>
                                          </p:val>
                                        </p:tav>
                                        <p:tav tm="100000">
                                          <p:val>
                                            <p:strVal val="#ppt_y"/>
                                          </p:val>
                                        </p:tav>
                                      </p:tavLst>
                                    </p:anim>
                                    <p:animEffect transition="in" filter="wipe(up)">
                                      <p:cBhvr>
                                        <p:cTn id="8" dur="500"/>
                                        <p:tgtEl>
                                          <p:spTgt spid="66"/>
                                        </p:tgtEl>
                                      </p:cBhvr>
                                    </p:animEffect>
                                  </p:childTnLst>
                                </p:cTn>
                              </p:par>
                              <p:par>
                                <p:cTn id="9" presetID="12" presetClass="entr" presetSubtype="4"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p:tgtEl>
                                          <p:spTgt spid="56"/>
                                        </p:tgtEl>
                                        <p:attrNameLst>
                                          <p:attrName>ppt_y</p:attrName>
                                        </p:attrNameLst>
                                      </p:cBhvr>
                                      <p:tavLst>
                                        <p:tav tm="0">
                                          <p:val>
                                            <p:strVal val="#ppt_y+#ppt_h*1.125000"/>
                                          </p:val>
                                        </p:tav>
                                        <p:tav tm="100000">
                                          <p:val>
                                            <p:strVal val="#ppt_y"/>
                                          </p:val>
                                        </p:tav>
                                      </p:tavLst>
                                    </p:anim>
                                    <p:animEffect transition="in" filter="wipe(up)">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p:tgtEl>
                                          <p:spTgt spid="58"/>
                                        </p:tgtEl>
                                        <p:attrNameLst>
                                          <p:attrName>ppt_y</p:attrName>
                                        </p:attrNameLst>
                                      </p:cBhvr>
                                      <p:tavLst>
                                        <p:tav tm="0">
                                          <p:val>
                                            <p:strVal val="#ppt_y+#ppt_h*1.125000"/>
                                          </p:val>
                                        </p:tav>
                                        <p:tav tm="100000">
                                          <p:val>
                                            <p:strVal val="#ppt_y"/>
                                          </p:val>
                                        </p:tav>
                                      </p:tavLst>
                                    </p:anim>
                                    <p:animEffect transition="in" filter="wipe(up)">
                                      <p:cBhvr>
                                        <p:cTn id="18" dur="500"/>
                                        <p:tgtEl>
                                          <p:spTgt spid="58"/>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additive="base">
                                        <p:cTn id="21" dur="500"/>
                                        <p:tgtEl>
                                          <p:spTgt spid="65"/>
                                        </p:tgtEl>
                                        <p:attrNameLst>
                                          <p:attrName>ppt_y</p:attrName>
                                        </p:attrNameLst>
                                      </p:cBhvr>
                                      <p:tavLst>
                                        <p:tav tm="0">
                                          <p:val>
                                            <p:strVal val="#ppt_y+#ppt_h*1.125000"/>
                                          </p:val>
                                        </p:tav>
                                        <p:tav tm="100000">
                                          <p:val>
                                            <p:strVal val="#ppt_y"/>
                                          </p:val>
                                        </p:tav>
                                      </p:tavLst>
                                    </p:anim>
                                    <p:animEffect transition="in" filter="wipe(up)">
                                      <p:cBhvr>
                                        <p:cTn id="22" dur="500"/>
                                        <p:tgtEl>
                                          <p:spTgt spid="6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p:tgtEl>
                                          <p:spTgt spid="62"/>
                                        </p:tgtEl>
                                        <p:attrNameLst>
                                          <p:attrName>ppt_y</p:attrName>
                                        </p:attrNameLst>
                                      </p:cBhvr>
                                      <p:tavLst>
                                        <p:tav tm="0">
                                          <p:val>
                                            <p:strVal val="#ppt_y+#ppt_h*1.125000"/>
                                          </p:val>
                                        </p:tav>
                                        <p:tav tm="100000">
                                          <p:val>
                                            <p:strVal val="#ppt_y"/>
                                          </p:val>
                                        </p:tav>
                                      </p:tavLst>
                                    </p:anim>
                                    <p:animEffect transition="in" filter="wipe(up)">
                                      <p:cBhvr>
                                        <p:cTn id="28" dur="500"/>
                                        <p:tgtEl>
                                          <p:spTgt spid="62"/>
                                        </p:tgtEl>
                                      </p:cBhvr>
                                    </p:animEffect>
                                  </p:childTnLst>
                                </p:cTn>
                              </p:par>
                              <p:par>
                                <p:cTn id="29" presetID="12" presetClass="entr" presetSubtype="4"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p:tgtEl>
                                          <p:spTgt spid="55"/>
                                        </p:tgtEl>
                                        <p:attrNameLst>
                                          <p:attrName>ppt_y</p:attrName>
                                        </p:attrNameLst>
                                      </p:cBhvr>
                                      <p:tavLst>
                                        <p:tav tm="0">
                                          <p:val>
                                            <p:strVal val="#ppt_y+#ppt_h*1.125000"/>
                                          </p:val>
                                        </p:tav>
                                        <p:tav tm="100000">
                                          <p:val>
                                            <p:strVal val="#ppt_y"/>
                                          </p:val>
                                        </p:tav>
                                      </p:tavLst>
                                    </p:anim>
                                    <p:animEffect transition="in" filter="wipe(up)">
                                      <p:cBhvr>
                                        <p:cTn id="32" dur="500"/>
                                        <p:tgtEl>
                                          <p:spTgt spid="55"/>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p:tgtEl>
                                          <p:spTgt spid="60"/>
                                        </p:tgtEl>
                                        <p:attrNameLst>
                                          <p:attrName>ppt_y</p:attrName>
                                        </p:attrNameLst>
                                      </p:cBhvr>
                                      <p:tavLst>
                                        <p:tav tm="0">
                                          <p:val>
                                            <p:strVal val="#ppt_y+#ppt_h*1.125000"/>
                                          </p:val>
                                        </p:tav>
                                        <p:tav tm="100000">
                                          <p:val>
                                            <p:strVal val="#ppt_y"/>
                                          </p:val>
                                        </p:tav>
                                      </p:tavLst>
                                    </p:anim>
                                    <p:animEffect transition="in" filter="wipe(up)">
                                      <p:cBhvr>
                                        <p:cTn id="38" dur="500"/>
                                        <p:tgtEl>
                                          <p:spTgt spid="60"/>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additive="base">
                                        <p:cTn id="41" dur="500"/>
                                        <p:tgtEl>
                                          <p:spTgt spid="63"/>
                                        </p:tgtEl>
                                        <p:attrNameLst>
                                          <p:attrName>ppt_y</p:attrName>
                                        </p:attrNameLst>
                                      </p:cBhvr>
                                      <p:tavLst>
                                        <p:tav tm="0">
                                          <p:val>
                                            <p:strVal val="#ppt_y+#ppt_h*1.125000"/>
                                          </p:val>
                                        </p:tav>
                                        <p:tav tm="100000">
                                          <p:val>
                                            <p:strVal val="#ppt_y"/>
                                          </p:val>
                                        </p:tav>
                                      </p:tavLst>
                                    </p:anim>
                                    <p:animEffect transition="in" filter="wipe(up)">
                                      <p:cBhvr>
                                        <p:cTn id="4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5" grpId="0"/>
      <p:bldP spid="6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6963" y="870698"/>
            <a:ext cx="11086862" cy="5806434"/>
          </a:xfrm>
        </p:spPr>
        <p:txBody>
          <a:bodyPr/>
          <a:lstStyle/>
          <a:p>
            <a:pPr marL="155471" indent="-155471">
              <a:buFont typeface="Arial" panose="020B0604020202020204" pitchFamily="34" charset="0"/>
              <a:buChar char="•"/>
            </a:pPr>
            <a:r>
              <a:rPr lang="en-US" sz="1200" dirty="0">
                <a:latin typeface="Calibri" panose="020F0502020204030204" pitchFamily="34" charset="0"/>
                <a:cs typeface="Calibri" panose="020F0502020204030204" pitchFamily="34" charset="0"/>
              </a:rPr>
              <a:t>LSF for reporting delays shall be calculated as per the following matrix:</a:t>
            </a: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dirty="0">
                <a:latin typeface="Calibri" panose="020F0502020204030204" pitchFamily="34" charset="0"/>
                <a:cs typeface="Calibri" panose="020F0502020204030204" pitchFamily="34" charset="0"/>
              </a:rPr>
              <a:t>“A” is the amount involved in the delayed reporting;</a:t>
            </a:r>
          </a:p>
          <a:p>
            <a:pPr marL="171450" indent="-171450">
              <a:buFont typeface="Arial" panose="020B0604020202020204" pitchFamily="34" charset="0"/>
              <a:buChar char="•"/>
            </a:pPr>
            <a:r>
              <a:rPr lang="en-US" sz="1200" b="0" i="0" u="none" strike="noStrike" baseline="0" dirty="0">
                <a:solidFill>
                  <a:srgbClr val="000000"/>
                </a:solidFill>
                <a:latin typeface="Calibri" panose="020F0502020204030204" pitchFamily="34" charset="0"/>
                <a:cs typeface="Calibri" panose="020F0502020204030204" pitchFamily="34" charset="0"/>
              </a:rPr>
              <a:t>“n” is the number of years of delay in submission rounded-upwards to the nearest month and expressed up to 2 decimal points. </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Period of contravention shall be considered proportionately:</a:t>
            </a:r>
          </a:p>
          <a:p>
            <a:pPr algn="just"/>
            <a:r>
              <a:rPr lang="en-US" sz="1200" i="1" dirty="0">
                <a:latin typeface="Calibri" panose="020F0502020204030204" pitchFamily="34" charset="0"/>
                <a:cs typeface="Calibri" panose="020F0502020204030204" pitchFamily="34" charset="0"/>
              </a:rPr>
              <a:t>	(approx. rounded off to next higher month /12) * amount for 1 year</a:t>
            </a:r>
            <a:endParaRPr lang="en-US" sz="1200" dirty="0">
              <a:latin typeface="Calibri" panose="020F0502020204030204" pitchFamily="34" charset="0"/>
              <a:cs typeface="Calibri" panose="020F0502020204030204" pitchFamily="34" charset="0"/>
            </a:endParaRP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Months shall include Sundays/Holidays.</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The date of reporting to the AD bank shall be deemed to be the date of reporting to the Reserve Bank provided the prescribed documentation is complete in all respects.</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In case of incomplete reporting form, the delay will continue till such time the form is received complete in all respects.</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LSF may be paid by way of a demand draft drawn in favour of “Reserve Bank of India” and payable at the Regional Office concerned.</a:t>
            </a:r>
          </a:p>
          <a:p>
            <a:pPr marL="155471" indent="-155471"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The facility for opting LSF shall be available up to 3 years from the due date of reporting or submission. </a:t>
            </a:r>
          </a:p>
        </p:txBody>
      </p:sp>
      <p:graphicFrame>
        <p:nvGraphicFramePr>
          <p:cNvPr id="4" name="Table 3"/>
          <p:cNvGraphicFramePr>
            <a:graphicFrameLocks noGrp="1"/>
          </p:cNvGraphicFramePr>
          <p:nvPr>
            <p:extLst>
              <p:ext uri="{D42A27DB-BD31-4B8C-83A1-F6EECF244321}">
                <p14:modId xmlns:p14="http://schemas.microsoft.com/office/powerpoint/2010/main" val="765606120"/>
              </p:ext>
            </p:extLst>
          </p:nvPr>
        </p:nvGraphicFramePr>
        <p:xfrm>
          <a:off x="1143000" y="1153265"/>
          <a:ext cx="9982200" cy="2354416"/>
        </p:xfrm>
        <a:graphic>
          <a:graphicData uri="http://schemas.openxmlformats.org/drawingml/2006/table">
            <a:tbl>
              <a:tblPr firstRow="1" firstCol="1" bandRow="1">
                <a:tableStyleId>{FABFCF23-3B69-468F-B69F-88F6DE6A72F2}</a:tableStyleId>
              </a:tblPr>
              <a:tblGrid>
                <a:gridCol w="5046133">
                  <a:extLst>
                    <a:ext uri="{9D8B030D-6E8A-4147-A177-3AD203B41FA5}">
                      <a16:colId xmlns:a16="http://schemas.microsoft.com/office/drawing/2014/main" val="727513461"/>
                    </a:ext>
                  </a:extLst>
                </a:gridCol>
                <a:gridCol w="4936067">
                  <a:extLst>
                    <a:ext uri="{9D8B030D-6E8A-4147-A177-3AD203B41FA5}">
                      <a16:colId xmlns:a16="http://schemas.microsoft.com/office/drawing/2014/main" val="3561812770"/>
                    </a:ext>
                  </a:extLst>
                </a:gridCol>
              </a:tblGrid>
              <a:tr h="460540">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Type of Reporting delays</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LSF amount (INR)</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extLst>
                  <a:ext uri="{0D108BD9-81ED-4DB2-BD59-A6C34878D82A}">
                    <a16:rowId xmlns:a16="http://schemas.microsoft.com/office/drawing/2014/main" val="914908992"/>
                  </a:ext>
                </a:extLst>
              </a:tr>
              <a:tr h="651942">
                <a:tc>
                  <a:txBody>
                    <a:bodyPr/>
                    <a:lstStyle/>
                    <a:p>
                      <a:pPr marL="0" marR="0" lvl="0" indent="0" algn="just" defTabSz="914417" rtl="0" eaLnBrk="1" fontAlgn="auto" latinLnBrk="0" hangingPunct="1">
                        <a:lnSpc>
                          <a:spcPct val="107000"/>
                        </a:lnSpc>
                        <a:spcBef>
                          <a:spcPts val="0"/>
                        </a:spcBef>
                        <a:spcAft>
                          <a:spcPts val="0"/>
                        </a:spcAft>
                        <a:buClrTx/>
                        <a:buSzTx/>
                        <a:buFontTx/>
                        <a:buNone/>
                        <a:tabLst/>
                        <a:defRPr/>
                      </a:pP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Form ODI Part-II/ APR, FCGPR (B), FLA Returns, Form OPI, evidence of investment or any other return which does not capture flows or any other periodical reporting 	</a:t>
                      </a:r>
                    </a:p>
                  </a:txBody>
                  <a:tcPr marL="86373" marR="86373" marT="86373" marB="86373"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7500/-</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extLst>
                  <a:ext uri="{0D108BD9-81ED-4DB2-BD59-A6C34878D82A}">
                    <a16:rowId xmlns:a16="http://schemas.microsoft.com/office/drawing/2014/main" val="2917361739"/>
                  </a:ext>
                </a:extLst>
              </a:tr>
              <a:tr h="651942">
                <a:tc>
                  <a:txBody>
                    <a:bodyPr/>
                    <a:lstStyle/>
                    <a:p>
                      <a:pPr marL="0" marR="0" lvl="0" indent="0" algn="just" defTabSz="914417" rtl="0" eaLnBrk="1" fontAlgn="auto" latinLnBrk="0" hangingPunct="1">
                        <a:lnSpc>
                          <a:spcPct val="107000"/>
                        </a:lnSpc>
                        <a:spcBef>
                          <a:spcPts val="0"/>
                        </a:spcBef>
                        <a:spcAft>
                          <a:spcPts val="0"/>
                        </a:spcAft>
                        <a:buClrTx/>
                        <a:buSzTx/>
                        <a:buFontTx/>
                        <a:buNone/>
                        <a:tabLst/>
                        <a:defRPr/>
                      </a:pP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FC-GPR, FCTRS, Form ESOP, Form LLP(I), Form LLP(II), Form CN, Form DI, Form </a:t>
                      </a:r>
                      <a:r>
                        <a:rPr lang="en-US" sz="1200" b="0" i="0" u="none" strike="noStrike" kern="1200" baseline="0" dirty="0" err="1">
                          <a:solidFill>
                            <a:schemeClr val="dk1"/>
                          </a:solidFill>
                          <a:latin typeface="Calibri" panose="020F0502020204030204" pitchFamily="34" charset="0"/>
                          <a:ea typeface="+mn-ea"/>
                          <a:cs typeface="Calibri" panose="020F0502020204030204" pitchFamily="34" charset="0"/>
                        </a:rPr>
                        <a:t>InVi</a:t>
                      </a:r>
                      <a:r>
                        <a:rPr lang="en-US" sz="1200" b="0" i="0" u="none" strike="noStrike" kern="1200" baseline="0" dirty="0">
                          <a:solidFill>
                            <a:schemeClr val="dk1"/>
                          </a:solidFill>
                          <a:latin typeface="Calibri" panose="020F0502020204030204" pitchFamily="34" charset="0"/>
                          <a:ea typeface="+mn-ea"/>
                          <a:cs typeface="Calibri" panose="020F0502020204030204" pitchFamily="34" charset="0"/>
                        </a:rPr>
                        <a:t>, Form ODI-Part I, Form ODI-Part III, Form FC, Form ECB, Form ECB-2, Revised Form ECB or any other return which captures flows or returns which capture reporting of non-fund transactions or any other transactional reporting 	</a:t>
                      </a:r>
                    </a:p>
                  </a:txBody>
                  <a:tcPr marL="86373" marR="86373" marT="86373" marB="86373"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cs typeface="Calibri" panose="020F0502020204030204" pitchFamily="34" charset="0"/>
                        </a:rPr>
                        <a:t>[7500 + (0.025% x A x n)]</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86373" marR="86373" marT="86373" marB="86373" anchor="ctr"/>
                </a:tc>
                <a:extLst>
                  <a:ext uri="{0D108BD9-81ED-4DB2-BD59-A6C34878D82A}">
                    <a16:rowId xmlns:a16="http://schemas.microsoft.com/office/drawing/2014/main" val="1262882239"/>
                  </a:ext>
                </a:extLst>
              </a:tr>
            </a:tbl>
          </a:graphicData>
        </a:graphic>
      </p:graphicFrame>
      <p:sp>
        <p:nvSpPr>
          <p:cNvPr id="5" name="Title 2"/>
          <p:cNvSpPr txBox="1">
            <a:spLocks/>
          </p:cNvSpPr>
          <p:nvPr/>
        </p:nvSpPr>
        <p:spPr bwMode="gray">
          <a:xfrm>
            <a:off x="466963" y="190532"/>
            <a:ext cx="11086862" cy="525055"/>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LSF Calculation- FDI</a:t>
            </a:r>
          </a:p>
        </p:txBody>
      </p:sp>
    </p:spTree>
    <p:extLst>
      <p:ext uri="{BB962C8B-B14F-4D97-AF65-F5344CB8AC3E}">
        <p14:creationId xmlns:p14="http://schemas.microsoft.com/office/powerpoint/2010/main" val="6903695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Placeholder 5"/>
          <p:cNvSpPr txBox="1">
            <a:spLocks/>
          </p:cNvSpPr>
          <p:nvPr>
            <p:custDataLst>
              <p:tags r:id="rId1"/>
            </p:custDataLst>
          </p:nvPr>
        </p:nvSpPr>
        <p:spPr>
          <a:xfrm>
            <a:off x="1190625" y="1118768"/>
            <a:ext cx="4861089" cy="4475912"/>
          </a:xfrm>
          <a:prstGeom prst="homePlate">
            <a:avLst>
              <a:gd name="adj" fmla="val 5644"/>
            </a:avLst>
          </a:prstGeom>
          <a:solidFill>
            <a:schemeClr val="bg1"/>
          </a:solidFill>
          <a:ln w="12700">
            <a:solidFill>
              <a:srgbClr val="B4B4B4"/>
            </a:solidFill>
          </a:ln>
        </p:spPr>
        <p:txBody>
          <a:bodyPr wrap="square" lIns="182880" tIns="137160" rIns="274320" bIns="36000"/>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a:spcBef>
                <a:spcPts val="600"/>
              </a:spcBef>
            </a:pPr>
            <a:r>
              <a:rPr lang="en-US" sz="1100" b="1" u="sng" dirty="0">
                <a:solidFill>
                  <a:schemeClr val="tx1"/>
                </a:solidFill>
                <a:latin typeface="Calibri" panose="020F0502020204030204" pitchFamily="34" charset="0"/>
                <a:cs typeface="Calibri" panose="020F0502020204030204" pitchFamily="34" charset="0"/>
              </a:rPr>
              <a:t>Regional Office of RBI</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reporting inward remittance received for issue of shares.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filing form FC(GPR) after issue of shares.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filing the Annual Return on Foreign Liabilities and Assets (FLA).</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issue of shares/refund of share application money beyond 60/180 days, mode of receipt of funds, etc.</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Violation of pricing guidelines for issue/transfer of shares.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Issue of ineligible instruments.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Issue of shares without approval of RBI/FIPB or Government, wherever required.</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submission of form FC-TRS </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Taking on record transfer of shares by investee company.</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reporting the downstream investment to Secretariat for Industrial Assistance, DPIIT.</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Delay in reporting receipt of amount of consideration for capital contribution and acquisition of profit shares by Limited Liability Partnerships (LLPs)/ delay in reporting disinvestment/transfer of capital contribution or profit share between a resident and a non-resident (or vice-versa) in case of LLPs.</a:t>
            </a:r>
          </a:p>
          <a:p>
            <a:pPr marL="155471" indent="-155471" algn="just">
              <a:buFont typeface="Arial" panose="020B0604020202020204" pitchFamily="34" charset="0"/>
              <a:buChar char="•"/>
            </a:pPr>
            <a:r>
              <a:rPr lang="en-US" sz="1100" dirty="0">
                <a:solidFill>
                  <a:schemeClr val="tx1"/>
                </a:solidFill>
                <a:latin typeface="Calibri" panose="020F0502020204030204" pitchFamily="34" charset="0"/>
                <a:cs typeface="Calibri" panose="020F0502020204030204" pitchFamily="34" charset="0"/>
              </a:rPr>
              <a:t>Gift of capital instruments by a person resident in India to a person resident outside India without seeking prior approval of the Reserve Bank of India.</a:t>
            </a:r>
          </a:p>
          <a:p>
            <a:pPr>
              <a:spcBef>
                <a:spcPts val="600"/>
              </a:spcBef>
            </a:pPr>
            <a:endParaRPr lang="en-US" sz="1100" b="1" u="sng" dirty="0">
              <a:solidFill>
                <a:schemeClr val="tx1"/>
              </a:solidFill>
              <a:latin typeface="Calibri" panose="020F0502020204030204" pitchFamily="34" charset="0"/>
              <a:cs typeface="Calibri" panose="020F0502020204030204" pitchFamily="34" charset="0"/>
            </a:endParaRPr>
          </a:p>
          <a:p>
            <a:pPr>
              <a:spcBef>
                <a:spcPts val="600"/>
              </a:spcBef>
            </a:pPr>
            <a:endParaRPr lang="en-US" sz="1100" b="1" u="sng" dirty="0">
              <a:solidFill>
                <a:schemeClr val="tx1"/>
              </a:solidFill>
              <a:latin typeface="Calibri" panose="020F0502020204030204" pitchFamily="34" charset="0"/>
              <a:cs typeface="Calibri" panose="020F0502020204030204" pitchFamily="34" charset="0"/>
            </a:endParaRPr>
          </a:p>
        </p:txBody>
      </p:sp>
      <p:sp>
        <p:nvSpPr>
          <p:cNvPr id="40" name="Text Placeholder 5"/>
          <p:cNvSpPr txBox="1">
            <a:spLocks/>
          </p:cNvSpPr>
          <p:nvPr/>
        </p:nvSpPr>
        <p:spPr>
          <a:xfrm flipH="1">
            <a:off x="6936183" y="1118768"/>
            <a:ext cx="4065191" cy="4475913"/>
          </a:xfrm>
          <a:prstGeom prst="homePlate">
            <a:avLst>
              <a:gd name="adj" fmla="val 8173"/>
            </a:avLst>
          </a:prstGeom>
          <a:solidFill>
            <a:schemeClr val="bg1"/>
          </a:solidFill>
          <a:ln w="12700">
            <a:solidFill>
              <a:srgbClr val="B4B4B4"/>
            </a:solidFill>
          </a:ln>
        </p:spPr>
        <p:txBody>
          <a:bodyPr wrap="square" lIns="274320" tIns="137160" rIns="274320" bIns="36000"/>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a:spcBef>
                <a:spcPts val="600"/>
              </a:spcBef>
            </a:pPr>
            <a:r>
              <a:rPr lang="en-US" sz="1150" b="1" u="sng" dirty="0">
                <a:solidFill>
                  <a:schemeClr val="tx1"/>
                </a:solidFill>
                <a:latin typeface="Calibri" panose="020F0502020204030204" pitchFamily="34" charset="0"/>
                <a:cs typeface="Calibri" panose="020F0502020204030204" pitchFamily="34" charset="0"/>
              </a:rPr>
              <a:t>FED CO Cell, New Delhi</a:t>
            </a: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relating to acquisition and transfer of immovable property outside India;</a:t>
            </a:r>
          </a:p>
          <a:p>
            <a:endParaRPr lang="en-US" sz="1150" dirty="0">
              <a:solidFill>
                <a:schemeClr val="tx1"/>
              </a:solidFill>
              <a:latin typeface="Calibri" panose="020F0502020204030204" pitchFamily="34" charset="0"/>
              <a:cs typeface="Calibri" panose="020F0502020204030204" pitchFamily="34" charset="0"/>
            </a:endParaRP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relating to acquisition and transfer of immovable property in India;</a:t>
            </a:r>
          </a:p>
          <a:p>
            <a:endParaRPr lang="en-US" sz="1150" dirty="0">
              <a:solidFill>
                <a:schemeClr val="tx1"/>
              </a:solidFill>
              <a:latin typeface="Calibri" panose="020F0502020204030204" pitchFamily="34" charset="0"/>
              <a:cs typeface="Calibri" panose="020F0502020204030204" pitchFamily="34" charset="0"/>
            </a:endParaRP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relating to establishment in India of Branch office, Liaison Office or project office;</a:t>
            </a:r>
          </a:p>
          <a:p>
            <a:endParaRPr lang="en-US" sz="1150" dirty="0">
              <a:solidFill>
                <a:schemeClr val="tx1"/>
              </a:solidFill>
              <a:latin typeface="Calibri" panose="020F0502020204030204" pitchFamily="34" charset="0"/>
              <a:cs typeface="Calibri" panose="020F0502020204030204" pitchFamily="34" charset="0"/>
            </a:endParaRPr>
          </a:p>
          <a:p>
            <a:pPr marL="155471" indent="-155471">
              <a:buFont typeface="Arial" panose="020B0604020202020204" pitchFamily="34" charset="0"/>
              <a:buChar char="•"/>
            </a:pPr>
            <a:r>
              <a:rPr lang="en-US" sz="1150" dirty="0">
                <a:solidFill>
                  <a:schemeClr val="tx1"/>
                </a:solidFill>
                <a:latin typeface="Calibri" panose="020F0502020204030204" pitchFamily="34" charset="0"/>
                <a:cs typeface="Calibri" panose="020F0502020204030204" pitchFamily="34" charset="0"/>
              </a:rPr>
              <a:t>Contraventions falling under Foreign Exchange Management (Deposit) Regulations , 2000</a:t>
            </a:r>
          </a:p>
          <a:p>
            <a:pPr>
              <a:spcBef>
                <a:spcPts val="600"/>
              </a:spcBef>
            </a:pPr>
            <a:endParaRPr lang="en-US" sz="1150" b="1" u="sng" dirty="0">
              <a:solidFill>
                <a:schemeClr val="tx1"/>
              </a:solidFill>
              <a:latin typeface="Calibri" panose="020F0502020204030204" pitchFamily="34" charset="0"/>
              <a:cs typeface="Calibri" panose="020F0502020204030204" pitchFamily="34" charset="0"/>
            </a:endParaRPr>
          </a:p>
          <a:p>
            <a:pPr>
              <a:spcBef>
                <a:spcPts val="600"/>
              </a:spcBef>
            </a:pPr>
            <a:endParaRPr lang="en-US" sz="1150" b="1" u="sng" dirty="0">
              <a:solidFill>
                <a:schemeClr val="tx1"/>
              </a:solidFill>
              <a:latin typeface="Calibri" panose="020F0502020204030204" pitchFamily="34" charset="0"/>
              <a:cs typeface="Calibri" panose="020F0502020204030204" pitchFamily="34" charset="0"/>
            </a:endParaRPr>
          </a:p>
        </p:txBody>
      </p:sp>
      <p:sp>
        <p:nvSpPr>
          <p:cNvPr id="41" name="Oval 40"/>
          <p:cNvSpPr>
            <a:spLocks noChangeArrowheads="1"/>
          </p:cNvSpPr>
          <p:nvPr>
            <p:custDataLst>
              <p:tags r:id="rId2"/>
            </p:custDataLst>
          </p:nvPr>
        </p:nvSpPr>
        <p:spPr bwMode="auto">
          <a:xfrm>
            <a:off x="5811445" y="2926397"/>
            <a:ext cx="1608767" cy="1548000"/>
          </a:xfrm>
          <a:prstGeom prst="ellipse">
            <a:avLst/>
          </a:prstGeom>
          <a:solidFill>
            <a:srgbClr val="00ABAB"/>
          </a:solidFill>
          <a:ln w="6350" algn="ctr">
            <a:solidFill>
              <a:schemeClr val="bg1"/>
            </a:solidFill>
            <a:round/>
            <a:headEnd/>
            <a:tailEnd/>
          </a:ln>
        </p:spPr>
        <p:txBody>
          <a:bodyPr lIns="36000" tIns="36000" rIns="36000" bIns="36000" anchor="ctr"/>
          <a:lstStyle/>
          <a:p>
            <a:pPr algn="ctr">
              <a:defRPr/>
            </a:pPr>
            <a:r>
              <a:rPr lang="en-US" sz="1200" b="1" dirty="0">
                <a:solidFill>
                  <a:schemeClr val="bg1"/>
                </a:solidFill>
                <a:latin typeface="Calibri" panose="020F0502020204030204" pitchFamily="34" charset="0"/>
                <a:ea typeface="ＭＳ Ｐゴシック" pitchFamily="50" charset="-128"/>
                <a:cs typeface="Calibri" panose="020F0502020204030204" pitchFamily="34" charset="0"/>
              </a:rPr>
              <a:t>Compounding of Contraventions</a:t>
            </a:r>
          </a:p>
        </p:txBody>
      </p:sp>
      <p:sp>
        <p:nvSpPr>
          <p:cNvPr id="4" name="Rectangle 3"/>
          <p:cNvSpPr/>
          <p:nvPr/>
        </p:nvSpPr>
        <p:spPr>
          <a:xfrm>
            <a:off x="1912148" y="691707"/>
            <a:ext cx="8464352" cy="321105"/>
          </a:xfrm>
          <a:prstGeom prst="rect">
            <a:avLst/>
          </a:prstGeom>
          <a:solidFill>
            <a:srgbClr val="00AB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 Power of the Reserve Bank of India to compound contravention under FEMA</a:t>
            </a:r>
            <a:endParaRPr lang="en-US" sz="1200" b="1" i="1" dirty="0">
              <a:solidFill>
                <a:schemeClr val="bg1"/>
              </a:solidFill>
              <a:latin typeface="Calibri" panose="020F0502020204030204" pitchFamily="34" charset="0"/>
              <a:cs typeface="Calibri" panose="020F0502020204030204" pitchFamily="34" charset="0"/>
            </a:endParaRPr>
          </a:p>
        </p:txBody>
      </p:sp>
      <p:sp>
        <p:nvSpPr>
          <p:cNvPr id="5" name="Down Arrow 4"/>
          <p:cNvSpPr/>
          <p:nvPr/>
        </p:nvSpPr>
        <p:spPr>
          <a:xfrm>
            <a:off x="6401935" y="1243526"/>
            <a:ext cx="228600" cy="152400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53" dirty="0"/>
          </a:p>
        </p:txBody>
      </p:sp>
      <p:sp>
        <p:nvSpPr>
          <p:cNvPr id="9" name="Title 2"/>
          <p:cNvSpPr txBox="1">
            <a:spLocks/>
          </p:cNvSpPr>
          <p:nvPr/>
        </p:nvSpPr>
        <p:spPr bwMode="gray">
          <a:xfrm>
            <a:off x="450801" y="165053"/>
            <a:ext cx="10912524" cy="526654"/>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dirty="0">
                <a:latin typeface="Calibri" panose="020F0502020204030204" pitchFamily="34" charset="0"/>
                <a:cs typeface="Calibri" panose="020F0502020204030204" pitchFamily="34" charset="0"/>
              </a:rPr>
              <a:t>Compounding</a:t>
            </a:r>
          </a:p>
        </p:txBody>
      </p:sp>
      <p:sp>
        <p:nvSpPr>
          <p:cNvPr id="3" name="TextBox 2"/>
          <p:cNvSpPr txBox="1"/>
          <p:nvPr/>
        </p:nvSpPr>
        <p:spPr>
          <a:xfrm>
            <a:off x="450801" y="5877822"/>
            <a:ext cx="10912523" cy="553998"/>
          </a:xfrm>
          <a:prstGeom prst="rect">
            <a:avLst/>
          </a:prstGeom>
          <a:noFill/>
        </p:spPr>
        <p:txBody>
          <a:bodyPr wrap="square" lIns="0" tIns="0" rIns="0" bIns="0" rtlCol="0">
            <a:spAutoFit/>
          </a:bodyPr>
          <a:lstStyle/>
          <a:p>
            <a:pPr lvl="0" algn="just"/>
            <a:r>
              <a:rPr lang="en-US" sz="1200" b="1" i="1" dirty="0">
                <a:solidFill>
                  <a:srgbClr val="313131"/>
                </a:solidFill>
                <a:latin typeface="Calibri" panose="020F0502020204030204" pitchFamily="34" charset="0"/>
                <a:cs typeface="Calibri" panose="020F0502020204030204" pitchFamily="34" charset="0"/>
              </a:rPr>
              <a:t>Note: </a:t>
            </a:r>
          </a:p>
          <a:p>
            <a:pPr lvl="0" algn="just"/>
            <a:r>
              <a:rPr lang="en-US" sz="1200" i="1" dirty="0">
                <a:latin typeface="Calibri" panose="020F0502020204030204" pitchFamily="34" charset="0"/>
                <a:cs typeface="Calibri" panose="020F0502020204030204" pitchFamily="34" charset="0"/>
              </a:rPr>
              <a:t>Kochi and Panaji Regional offices can compound the contraventions for an amount of below INR 1,00,00,000/-. The contraventions for amounts of INR 1,00,00,000/- or more under the jurisdiction of Panaji and Kochi Regional Offices shall be compounded at Mumbai RO and Thiruvananthapuram RO respectively.</a:t>
            </a:r>
            <a:endParaRPr lang="en-IN" sz="1200" i="1" dirty="0">
              <a:solidFill>
                <a:srgbClr val="31313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64755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3"/>
          <p:cNvSpPr>
            <a:spLocks noGrp="1"/>
          </p:cNvSpPr>
          <p:nvPr>
            <p:ph type="title"/>
          </p:nvPr>
        </p:nvSpPr>
        <p:spPr/>
        <p:txBody>
          <a:bodyPr/>
          <a:lstStyle/>
          <a:p>
            <a:r>
              <a:rPr lang="en-US" sz="2100" dirty="0">
                <a:latin typeface="Calibri" panose="020F0502020204030204" pitchFamily="34" charset="0"/>
                <a:cs typeface="Calibri" panose="020F0502020204030204" pitchFamily="34" charset="0"/>
              </a:rPr>
              <a:t>Pre-requisite for Compounding Process and Indicative Factors for CA</a:t>
            </a:r>
            <a:endParaRPr lang="en-IN" sz="2100" dirty="0">
              <a:latin typeface="Calibri" panose="020F0502020204030204" pitchFamily="34" charset="0"/>
              <a:cs typeface="Calibri" panose="020F0502020204030204" pitchFamily="34" charset="0"/>
            </a:endParaRPr>
          </a:p>
        </p:txBody>
      </p:sp>
      <p:sp>
        <p:nvSpPr>
          <p:cNvPr id="23" name="Rounded Rectangle 22"/>
          <p:cNvSpPr/>
          <p:nvPr/>
        </p:nvSpPr>
        <p:spPr bwMode="gray">
          <a:xfrm>
            <a:off x="2156496" y="1516730"/>
            <a:ext cx="3423656" cy="4813622"/>
          </a:xfrm>
          <a:prstGeom prst="roundRect">
            <a:avLst>
              <a:gd name="adj" fmla="val 0"/>
            </a:avLst>
          </a:prstGeom>
          <a:solidFill>
            <a:srgbClr val="F0F0F0"/>
          </a:solidFill>
          <a:ln w="19050" algn="ctr">
            <a:noFill/>
            <a:miter lim="800000"/>
            <a:headEnd/>
            <a:tailEnd/>
          </a:ln>
        </p:spPr>
        <p:txBody>
          <a:bodyPr wrap="square" lIns="171717" tIns="400673" rIns="85859" bIns="70674" rtlCol="0" anchor="t"/>
          <a:lstStyle/>
          <a:p>
            <a:pPr marL="155471" indent="-155471" algn="just">
              <a:spcBef>
                <a:spcPts val="150"/>
              </a:spcBef>
              <a:buFont typeface="Arial" panose="020B0604020202020204" pitchFamily="34" charset="0"/>
              <a:buChar char="•"/>
            </a:pPr>
            <a:r>
              <a:rPr lang="en-GB" altLang="ja-JP" sz="1200" dirty="0">
                <a:latin typeface="Calibri" panose="020F0502020204030204" pitchFamily="34" charset="0"/>
                <a:ea typeface="Verdana" panose="020B0604030504040204" pitchFamily="34" charset="0"/>
                <a:cs typeface="Calibri" panose="020F0502020204030204" pitchFamily="34" charset="0"/>
              </a:rPr>
              <a:t>No compounding for similar contravention before expiry of 3 years;</a:t>
            </a:r>
          </a:p>
          <a:p>
            <a:pPr marL="155471" indent="-155471" algn="just">
              <a:spcBef>
                <a:spcPts val="150"/>
              </a:spcBef>
              <a:buFont typeface="Arial" panose="020B0604020202020204" pitchFamily="34" charset="0"/>
              <a:buChar char="•"/>
            </a:pPr>
            <a:endParaRPr lang="en-GB" altLang="ja-JP" sz="1200" dirty="0">
              <a:latin typeface="Calibri" panose="020F0502020204030204" pitchFamily="34" charset="0"/>
              <a:ea typeface="Verdana" panose="020B0604030504040204" pitchFamily="34" charset="0"/>
              <a:cs typeface="Calibri" panose="020F0502020204030204" pitchFamily="34" charset="0"/>
            </a:endParaRPr>
          </a:p>
          <a:p>
            <a:pPr marL="155471" indent="-155471" algn="just">
              <a:spcBef>
                <a:spcPts val="150"/>
              </a:spcBef>
              <a:buFont typeface="Arial" panose="020B0604020202020204" pitchFamily="34" charset="0"/>
              <a:buChar char="•"/>
            </a:pPr>
            <a:r>
              <a:rPr lang="en-GB" altLang="ja-JP" sz="1200" dirty="0">
                <a:latin typeface="Calibri" panose="020F0502020204030204" pitchFamily="34" charset="0"/>
                <a:ea typeface="Verdana" panose="020B0604030504040204" pitchFamily="34" charset="0"/>
                <a:cs typeface="Calibri" panose="020F0502020204030204" pitchFamily="34" charset="0"/>
              </a:rPr>
              <a:t>Post facto approval from RBI/GOI/Concerned authority or unwinding of transaction is must before considering compounding;</a:t>
            </a:r>
          </a:p>
          <a:p>
            <a:pPr marL="155471" indent="-155471" algn="just">
              <a:spcBef>
                <a:spcPts val="150"/>
              </a:spcBef>
              <a:buFont typeface="Arial" panose="020B0604020202020204" pitchFamily="34" charset="0"/>
              <a:buChar char="•"/>
            </a:pPr>
            <a:endParaRPr lang="en-GB" altLang="ja-JP" sz="1200" dirty="0">
              <a:latin typeface="Calibri" panose="020F0502020204030204" pitchFamily="34" charset="0"/>
              <a:ea typeface="Verdana" panose="020B0604030504040204" pitchFamily="34" charset="0"/>
              <a:cs typeface="Calibri" panose="020F0502020204030204" pitchFamily="34" charset="0"/>
            </a:endParaRPr>
          </a:p>
          <a:p>
            <a:pPr marL="155471" indent="-155471" algn="just">
              <a:spcBef>
                <a:spcPts val="150"/>
              </a:spcBef>
              <a:buFont typeface="Arial" panose="020B0604020202020204" pitchFamily="34" charset="0"/>
              <a:buChar char="•"/>
            </a:pPr>
            <a:r>
              <a:rPr lang="en-GB" altLang="ja-JP" sz="1200" dirty="0">
                <a:latin typeface="Calibri" panose="020F0502020204030204" pitchFamily="34" charset="0"/>
                <a:ea typeface="Verdana" panose="020B0604030504040204" pitchFamily="34" charset="0"/>
                <a:cs typeface="Calibri" panose="020F0502020204030204" pitchFamily="34" charset="0"/>
              </a:rPr>
              <a:t>DOE to compounding relating to: a. Suspected Money Laundering, b. Terror financing, </a:t>
            </a:r>
            <a:r>
              <a:rPr lang="en-US" altLang="ja-JP" sz="1200" dirty="0">
                <a:latin typeface="Calibri" panose="020F0502020204030204" pitchFamily="34" charset="0"/>
                <a:ea typeface="Verdana" panose="020B0604030504040204" pitchFamily="34" charset="0"/>
                <a:cs typeface="Calibri" panose="020F0502020204030204" pitchFamily="34" charset="0"/>
              </a:rPr>
              <a:t>affecting </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sovereignty and integrity of the </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nation; and</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c. non-payment of compounding </a:t>
            </a:r>
          </a:p>
          <a:p>
            <a:pPr algn="just">
              <a:spcBef>
                <a:spcPts val="150"/>
              </a:spcBef>
            </a:pPr>
            <a:r>
              <a:rPr lang="en-US" altLang="ja-JP" sz="1200" dirty="0">
                <a:latin typeface="Calibri" panose="020F0502020204030204" pitchFamily="34" charset="0"/>
                <a:ea typeface="Verdana" panose="020B0604030504040204" pitchFamily="34" charset="0"/>
                <a:cs typeface="Calibri" panose="020F0502020204030204" pitchFamily="34" charset="0"/>
              </a:rPr>
              <a:t>      sum within time limit</a:t>
            </a:r>
            <a:r>
              <a:rPr lang="en-GB" altLang="ja-JP" sz="1200" dirty="0">
                <a:latin typeface="Calibri" panose="020F0502020204030204" pitchFamily="34" charset="0"/>
                <a:ea typeface="Verdana" panose="020B0604030504040204" pitchFamily="34" charset="0"/>
                <a:cs typeface="Calibri" panose="020F0502020204030204" pitchFamily="34" charset="0"/>
              </a:rPr>
              <a:t>, </a:t>
            </a:r>
          </a:p>
          <a:p>
            <a:pPr marL="155471" indent="-155471" algn="just">
              <a:spcBef>
                <a:spcPts val="150"/>
              </a:spcBef>
              <a:buFont typeface="Arial" panose="020B0604020202020204" pitchFamily="34" charset="0"/>
              <a:buChar char="•"/>
            </a:pPr>
            <a:endParaRPr lang="en-GB" altLang="ja-JP" sz="1200" dirty="0">
              <a:latin typeface="Calibri" panose="020F0502020204030204" pitchFamily="34" charset="0"/>
              <a:ea typeface="Verdana" panose="020B0604030504040204" pitchFamily="34" charset="0"/>
              <a:cs typeface="Calibri" panose="020F0502020204030204" pitchFamily="34" charset="0"/>
            </a:endParaRPr>
          </a:p>
          <a:p>
            <a:pPr>
              <a:spcAft>
                <a:spcPts val="954"/>
              </a:spcAft>
            </a:pP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
        <p:nvSpPr>
          <p:cNvPr id="24" name="Oval 23"/>
          <p:cNvSpPr/>
          <p:nvPr/>
        </p:nvSpPr>
        <p:spPr bwMode="gray">
          <a:xfrm>
            <a:off x="1766665" y="968131"/>
            <a:ext cx="652192" cy="652192"/>
          </a:xfrm>
          <a:prstGeom prst="ellipse">
            <a:avLst/>
          </a:prstGeom>
          <a:solidFill>
            <a:schemeClr val="accent5"/>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25" name="Round Same Side Corner Rectangle 24"/>
          <p:cNvSpPr/>
          <p:nvPr/>
        </p:nvSpPr>
        <p:spPr bwMode="gray">
          <a:xfrm>
            <a:off x="2113698" y="1071725"/>
            <a:ext cx="2940967" cy="445005"/>
          </a:xfrm>
          <a:prstGeom prst="round2SameRect">
            <a:avLst>
              <a:gd name="adj1" fmla="val 50000"/>
              <a:gd name="adj2" fmla="val 50000"/>
            </a:avLst>
          </a:prstGeom>
          <a:solidFill>
            <a:schemeClr val="bg1"/>
          </a:solidFill>
          <a:ln w="19050" algn="ctr">
            <a:solidFill>
              <a:schemeClr val="accent5"/>
            </a:solidFill>
            <a:miter lim="800000"/>
            <a:headEnd/>
            <a:tailEnd/>
          </a:ln>
        </p:spPr>
        <p:txBody>
          <a:bodyPr wrap="square" lIns="515151" tIns="70674" rIns="70674" bIns="70674" rtlCol="0" anchor="ctr"/>
          <a:lstStyle/>
          <a:p>
            <a:pPr>
              <a:spcBef>
                <a:spcPts val="477"/>
              </a:spcBef>
              <a:buSzPct val="100000"/>
            </a:pPr>
            <a:r>
              <a:rPr lang="en-GB" sz="1400" b="1" dirty="0">
                <a:latin typeface="Calibri" panose="020F0502020204030204" pitchFamily="34" charset="0"/>
                <a:ea typeface="Verdana" panose="020B0604030504040204" pitchFamily="34" charset="0"/>
                <a:cs typeface="Calibri" panose="020F0502020204030204" pitchFamily="34" charset="0"/>
              </a:rPr>
              <a:t>Pre-Requisite</a:t>
            </a:r>
            <a:endParaRPr lang="en-US" sz="1400" b="1" dirty="0">
              <a:latin typeface="Calibri" panose="020F0502020204030204" pitchFamily="34" charset="0"/>
              <a:cs typeface="Calibri" panose="020F0502020204030204" pitchFamily="34" charset="0"/>
            </a:endParaRPr>
          </a:p>
        </p:txBody>
      </p:sp>
      <p:sp>
        <p:nvSpPr>
          <p:cNvPr id="26" name="Oval 25"/>
          <p:cNvSpPr/>
          <p:nvPr/>
        </p:nvSpPr>
        <p:spPr bwMode="gray">
          <a:xfrm>
            <a:off x="1842061" y="1038945"/>
            <a:ext cx="494285" cy="494285"/>
          </a:xfrm>
          <a:prstGeom prst="ellipse">
            <a:avLst/>
          </a:prstGeom>
          <a:solidFill>
            <a:schemeClr val="bg1"/>
          </a:solidFill>
          <a:ln w="19050" algn="ctr">
            <a:solidFill>
              <a:schemeClr val="accent5"/>
            </a:solid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27" name="Round Same Side Corner Rectangle 26"/>
          <p:cNvSpPr/>
          <p:nvPr/>
        </p:nvSpPr>
        <p:spPr bwMode="gray">
          <a:xfrm>
            <a:off x="2134650" y="6301345"/>
            <a:ext cx="2862868" cy="44633"/>
          </a:xfrm>
          <a:prstGeom prst="round2SameRect">
            <a:avLst>
              <a:gd name="adj1" fmla="val 50000"/>
              <a:gd name="adj2" fmla="val 50000"/>
            </a:avLst>
          </a:prstGeom>
          <a:solidFill>
            <a:schemeClr val="accent5"/>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28" name="Rounded Rectangle 27"/>
          <p:cNvSpPr/>
          <p:nvPr/>
        </p:nvSpPr>
        <p:spPr bwMode="gray">
          <a:xfrm>
            <a:off x="6029217" y="1528062"/>
            <a:ext cx="3415962" cy="4802290"/>
          </a:xfrm>
          <a:prstGeom prst="roundRect">
            <a:avLst>
              <a:gd name="adj" fmla="val 0"/>
            </a:avLst>
          </a:prstGeom>
          <a:solidFill>
            <a:srgbClr val="F0F0F0"/>
          </a:solidFill>
          <a:ln w="19050" algn="ctr">
            <a:noFill/>
            <a:miter lim="800000"/>
            <a:headEnd/>
            <a:tailEnd/>
          </a:ln>
        </p:spPr>
        <p:txBody>
          <a:bodyPr wrap="square" lIns="171717" tIns="400673" rIns="85859" bIns="70674" rtlCol="0" anchor="t"/>
          <a:lstStyle/>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Gain/ unfair advantage, wherever quantifiable, made as a result of the contravention; </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Loss caused to any authority/ agency/ exchequer as a result of the contravention;</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Economic benefits accruing to the contravener from delayed compliance or compliance  avoided; </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the repetitive nature of the contravention, the track record and/or history of non-compliance of the contravener;</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Contravener’s conduct in undertaking the transaction and  in disclosure of full facts in the application and submissions made during the personal hearing; and</a:t>
            </a:r>
          </a:p>
          <a:p>
            <a:pPr marL="128591" indent="-128591" algn="just">
              <a:spcBef>
                <a:spcPts val="150"/>
              </a:spcBef>
              <a:buFont typeface="Arial" panose="020B0604020202020204" pitchFamily="34" charset="0"/>
              <a:buChar char="•"/>
            </a:pPr>
            <a:r>
              <a:rPr lang="en-US" altLang="ja-JP" sz="1200" dirty="0">
                <a:latin typeface="Calibri" panose="020F0502020204030204" pitchFamily="34" charset="0"/>
                <a:ea typeface="Verdana" panose="020B0604030504040204" pitchFamily="34" charset="0"/>
                <a:cs typeface="Calibri" panose="020F0502020204030204" pitchFamily="34" charset="0"/>
              </a:rPr>
              <a:t> any other factor as considered relevant and appropriate</a:t>
            </a: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
        <p:nvSpPr>
          <p:cNvPr id="29" name="Oval 28"/>
          <p:cNvSpPr/>
          <p:nvPr/>
        </p:nvSpPr>
        <p:spPr bwMode="gray">
          <a:xfrm>
            <a:off x="6397453" y="985284"/>
            <a:ext cx="652192" cy="652192"/>
          </a:xfrm>
          <a:prstGeom prst="ellipse">
            <a:avLst/>
          </a:prstGeom>
          <a:solidFill>
            <a:srgbClr val="4CB87C"/>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30" name="Round Same Side Corner Rectangle 29"/>
          <p:cNvSpPr/>
          <p:nvPr/>
        </p:nvSpPr>
        <p:spPr bwMode="gray">
          <a:xfrm>
            <a:off x="6552730" y="1088879"/>
            <a:ext cx="2947808" cy="445005"/>
          </a:xfrm>
          <a:prstGeom prst="round2SameRect">
            <a:avLst>
              <a:gd name="adj1" fmla="val 50000"/>
              <a:gd name="adj2" fmla="val 50000"/>
            </a:avLst>
          </a:prstGeom>
          <a:solidFill>
            <a:schemeClr val="bg1"/>
          </a:solidFill>
          <a:ln w="19050" algn="ctr">
            <a:solidFill>
              <a:srgbClr val="4CB87C"/>
            </a:solidFill>
            <a:miter lim="800000"/>
            <a:headEnd/>
            <a:tailEnd/>
          </a:ln>
        </p:spPr>
        <p:txBody>
          <a:bodyPr wrap="square" lIns="515151" tIns="70674" rIns="70674" bIns="70674" rtlCol="0" anchor="ctr"/>
          <a:lstStyle/>
          <a:p>
            <a:pPr>
              <a:spcBef>
                <a:spcPts val="477"/>
              </a:spcBef>
              <a:buSzPct val="100000"/>
            </a:pPr>
            <a:r>
              <a:rPr lang="en-GB" altLang="ja-JP" sz="1400" b="1" dirty="0">
                <a:latin typeface="Calibri" panose="020F0502020204030204" pitchFamily="34" charset="0"/>
                <a:ea typeface="Verdana" panose="020B0604030504040204" pitchFamily="34" charset="0"/>
                <a:cs typeface="Calibri" panose="020F0502020204030204" pitchFamily="34" charset="0"/>
              </a:rPr>
              <a:t>Indicative Factors</a:t>
            </a:r>
            <a:endParaRPr lang="en-US" sz="1400" b="1" dirty="0">
              <a:latin typeface="Calibri" panose="020F0502020204030204" pitchFamily="34" charset="0"/>
              <a:cs typeface="Calibri" panose="020F0502020204030204" pitchFamily="34" charset="0"/>
            </a:endParaRPr>
          </a:p>
        </p:txBody>
      </p:sp>
      <p:sp>
        <p:nvSpPr>
          <p:cNvPr id="31" name="Oval 30"/>
          <p:cNvSpPr/>
          <p:nvPr/>
        </p:nvSpPr>
        <p:spPr bwMode="gray">
          <a:xfrm>
            <a:off x="6476405" y="1061694"/>
            <a:ext cx="494285" cy="494285"/>
          </a:xfrm>
          <a:prstGeom prst="ellipse">
            <a:avLst/>
          </a:prstGeom>
          <a:solidFill>
            <a:schemeClr val="bg1"/>
          </a:solidFill>
          <a:ln w="19050" algn="ctr">
            <a:solidFill>
              <a:srgbClr val="4CB87C"/>
            </a:solid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32" name="Round Same Side Corner Rectangle 31"/>
          <p:cNvSpPr/>
          <p:nvPr/>
        </p:nvSpPr>
        <p:spPr bwMode="gray">
          <a:xfrm>
            <a:off x="6611850" y="6332430"/>
            <a:ext cx="2890569" cy="44633"/>
          </a:xfrm>
          <a:prstGeom prst="round2SameRect">
            <a:avLst>
              <a:gd name="adj1" fmla="val 50000"/>
              <a:gd name="adj2" fmla="val 50000"/>
            </a:avLst>
          </a:prstGeom>
          <a:solidFill>
            <a:srgbClr val="4CB87C"/>
          </a:solidFill>
          <a:ln w="19050" algn="ctr">
            <a:noFill/>
            <a:miter lim="800000"/>
            <a:headEnd/>
            <a:tailEnd/>
          </a:ln>
        </p:spPr>
        <p:txBody>
          <a:bodyPr wrap="square" lIns="70674" tIns="70674" rIns="70674" bIns="70674"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grpSp>
        <p:nvGrpSpPr>
          <p:cNvPr id="33" name="Group 432"/>
          <p:cNvGrpSpPr>
            <a:grpSpLocks noChangeAspect="1"/>
          </p:cNvGrpSpPr>
          <p:nvPr/>
        </p:nvGrpSpPr>
        <p:grpSpPr bwMode="auto">
          <a:xfrm>
            <a:off x="1902827" y="1095015"/>
            <a:ext cx="389250" cy="390393"/>
            <a:chOff x="3505" y="1546"/>
            <a:chExt cx="340" cy="341"/>
          </a:xfrm>
          <a:solidFill>
            <a:schemeClr val="accent5"/>
          </a:solidFill>
        </p:grpSpPr>
        <p:sp>
          <p:nvSpPr>
            <p:cNvPr id="34" name="Freeform 433"/>
            <p:cNvSpPr>
              <a:spLocks noEditPoints="1"/>
            </p:cNvSpPr>
            <p:nvPr/>
          </p:nvSpPr>
          <p:spPr bwMode="auto">
            <a:xfrm>
              <a:off x="3569" y="1610"/>
              <a:ext cx="212" cy="213"/>
            </a:xfrm>
            <a:custGeom>
              <a:avLst/>
              <a:gdLst>
                <a:gd name="T0" fmla="*/ 309 w 320"/>
                <a:gd name="T1" fmla="*/ 149 h 320"/>
                <a:gd name="T2" fmla="*/ 287 w 320"/>
                <a:gd name="T3" fmla="*/ 149 h 320"/>
                <a:gd name="T4" fmla="*/ 170 w 320"/>
                <a:gd name="T5" fmla="*/ 32 h 320"/>
                <a:gd name="T6" fmla="*/ 170 w 320"/>
                <a:gd name="T7" fmla="*/ 10 h 320"/>
                <a:gd name="T8" fmla="*/ 160 w 320"/>
                <a:gd name="T9" fmla="*/ 0 h 320"/>
                <a:gd name="T10" fmla="*/ 149 w 320"/>
                <a:gd name="T11" fmla="*/ 10 h 320"/>
                <a:gd name="T12" fmla="*/ 149 w 320"/>
                <a:gd name="T13" fmla="*/ 32 h 320"/>
                <a:gd name="T14" fmla="*/ 32 w 320"/>
                <a:gd name="T15" fmla="*/ 149 h 320"/>
                <a:gd name="T16" fmla="*/ 10 w 320"/>
                <a:gd name="T17" fmla="*/ 149 h 320"/>
                <a:gd name="T18" fmla="*/ 0 w 320"/>
                <a:gd name="T19" fmla="*/ 160 h 320"/>
                <a:gd name="T20" fmla="*/ 10 w 320"/>
                <a:gd name="T21" fmla="*/ 170 h 320"/>
                <a:gd name="T22" fmla="*/ 32 w 320"/>
                <a:gd name="T23" fmla="*/ 170 h 320"/>
                <a:gd name="T24" fmla="*/ 149 w 320"/>
                <a:gd name="T25" fmla="*/ 287 h 320"/>
                <a:gd name="T26" fmla="*/ 149 w 320"/>
                <a:gd name="T27" fmla="*/ 309 h 320"/>
                <a:gd name="T28" fmla="*/ 160 w 320"/>
                <a:gd name="T29" fmla="*/ 320 h 320"/>
                <a:gd name="T30" fmla="*/ 170 w 320"/>
                <a:gd name="T31" fmla="*/ 309 h 320"/>
                <a:gd name="T32" fmla="*/ 170 w 320"/>
                <a:gd name="T33" fmla="*/ 287 h 320"/>
                <a:gd name="T34" fmla="*/ 287 w 320"/>
                <a:gd name="T35" fmla="*/ 170 h 320"/>
                <a:gd name="T36" fmla="*/ 309 w 320"/>
                <a:gd name="T37" fmla="*/ 170 h 320"/>
                <a:gd name="T38" fmla="*/ 320 w 320"/>
                <a:gd name="T39" fmla="*/ 160 h 320"/>
                <a:gd name="T40" fmla="*/ 309 w 320"/>
                <a:gd name="T41" fmla="*/ 149 h 320"/>
                <a:gd name="T42" fmla="*/ 266 w 320"/>
                <a:gd name="T43" fmla="*/ 149 h 320"/>
                <a:gd name="T44" fmla="*/ 233 w 320"/>
                <a:gd name="T45" fmla="*/ 149 h 320"/>
                <a:gd name="T46" fmla="*/ 170 w 320"/>
                <a:gd name="T47" fmla="*/ 86 h 320"/>
                <a:gd name="T48" fmla="*/ 170 w 320"/>
                <a:gd name="T49" fmla="*/ 54 h 320"/>
                <a:gd name="T50" fmla="*/ 266 w 320"/>
                <a:gd name="T51" fmla="*/ 149 h 320"/>
                <a:gd name="T52" fmla="*/ 149 w 320"/>
                <a:gd name="T53" fmla="*/ 149 h 320"/>
                <a:gd name="T54" fmla="*/ 107 w 320"/>
                <a:gd name="T55" fmla="*/ 149 h 320"/>
                <a:gd name="T56" fmla="*/ 149 w 320"/>
                <a:gd name="T57" fmla="*/ 107 h 320"/>
                <a:gd name="T58" fmla="*/ 149 w 320"/>
                <a:gd name="T59" fmla="*/ 149 h 320"/>
                <a:gd name="T60" fmla="*/ 149 w 320"/>
                <a:gd name="T61" fmla="*/ 170 h 320"/>
                <a:gd name="T62" fmla="*/ 149 w 320"/>
                <a:gd name="T63" fmla="*/ 212 h 320"/>
                <a:gd name="T64" fmla="*/ 107 w 320"/>
                <a:gd name="T65" fmla="*/ 170 h 320"/>
                <a:gd name="T66" fmla="*/ 149 w 320"/>
                <a:gd name="T67" fmla="*/ 170 h 320"/>
                <a:gd name="T68" fmla="*/ 170 w 320"/>
                <a:gd name="T69" fmla="*/ 170 h 320"/>
                <a:gd name="T70" fmla="*/ 212 w 320"/>
                <a:gd name="T71" fmla="*/ 170 h 320"/>
                <a:gd name="T72" fmla="*/ 170 w 320"/>
                <a:gd name="T73" fmla="*/ 212 h 320"/>
                <a:gd name="T74" fmla="*/ 170 w 320"/>
                <a:gd name="T75" fmla="*/ 170 h 320"/>
                <a:gd name="T76" fmla="*/ 170 w 320"/>
                <a:gd name="T77" fmla="*/ 149 h 320"/>
                <a:gd name="T78" fmla="*/ 170 w 320"/>
                <a:gd name="T79" fmla="*/ 107 h 320"/>
                <a:gd name="T80" fmla="*/ 212 w 320"/>
                <a:gd name="T81" fmla="*/ 149 h 320"/>
                <a:gd name="T82" fmla="*/ 170 w 320"/>
                <a:gd name="T83" fmla="*/ 149 h 320"/>
                <a:gd name="T84" fmla="*/ 149 w 320"/>
                <a:gd name="T85" fmla="*/ 54 h 320"/>
                <a:gd name="T86" fmla="*/ 149 w 320"/>
                <a:gd name="T87" fmla="*/ 86 h 320"/>
                <a:gd name="T88" fmla="*/ 86 w 320"/>
                <a:gd name="T89" fmla="*/ 149 h 320"/>
                <a:gd name="T90" fmla="*/ 54 w 320"/>
                <a:gd name="T91" fmla="*/ 149 h 320"/>
                <a:gd name="T92" fmla="*/ 149 w 320"/>
                <a:gd name="T93" fmla="*/ 54 h 320"/>
                <a:gd name="T94" fmla="*/ 54 w 320"/>
                <a:gd name="T95" fmla="*/ 170 h 320"/>
                <a:gd name="T96" fmla="*/ 86 w 320"/>
                <a:gd name="T97" fmla="*/ 170 h 320"/>
                <a:gd name="T98" fmla="*/ 149 w 320"/>
                <a:gd name="T99" fmla="*/ 233 h 320"/>
                <a:gd name="T100" fmla="*/ 149 w 320"/>
                <a:gd name="T101" fmla="*/ 266 h 320"/>
                <a:gd name="T102" fmla="*/ 54 w 320"/>
                <a:gd name="T103" fmla="*/ 170 h 320"/>
                <a:gd name="T104" fmla="*/ 170 w 320"/>
                <a:gd name="T105" fmla="*/ 266 h 320"/>
                <a:gd name="T106" fmla="*/ 170 w 320"/>
                <a:gd name="T107" fmla="*/ 233 h 320"/>
                <a:gd name="T108" fmla="*/ 233 w 320"/>
                <a:gd name="T109" fmla="*/ 170 h 320"/>
                <a:gd name="T110" fmla="*/ 266 w 320"/>
                <a:gd name="T111" fmla="*/ 170 h 320"/>
                <a:gd name="T112" fmla="*/ 170 w 320"/>
                <a:gd name="T113" fmla="*/ 26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 h="320">
                  <a:moveTo>
                    <a:pt x="309" y="149"/>
                  </a:moveTo>
                  <a:cubicBezTo>
                    <a:pt x="287" y="149"/>
                    <a:pt x="287" y="149"/>
                    <a:pt x="287" y="149"/>
                  </a:cubicBezTo>
                  <a:cubicBezTo>
                    <a:pt x="282" y="87"/>
                    <a:pt x="232" y="37"/>
                    <a:pt x="170" y="32"/>
                  </a:cubicBezTo>
                  <a:cubicBezTo>
                    <a:pt x="170" y="10"/>
                    <a:pt x="170" y="10"/>
                    <a:pt x="170" y="10"/>
                  </a:cubicBezTo>
                  <a:cubicBezTo>
                    <a:pt x="170" y="4"/>
                    <a:pt x="166" y="0"/>
                    <a:pt x="160" y="0"/>
                  </a:cubicBezTo>
                  <a:cubicBezTo>
                    <a:pt x="154" y="0"/>
                    <a:pt x="149" y="4"/>
                    <a:pt x="149" y="10"/>
                  </a:cubicBezTo>
                  <a:cubicBezTo>
                    <a:pt x="149" y="32"/>
                    <a:pt x="149" y="32"/>
                    <a:pt x="149" y="32"/>
                  </a:cubicBezTo>
                  <a:cubicBezTo>
                    <a:pt x="87" y="37"/>
                    <a:pt x="37" y="87"/>
                    <a:pt x="32" y="149"/>
                  </a:cubicBezTo>
                  <a:cubicBezTo>
                    <a:pt x="10" y="149"/>
                    <a:pt x="10" y="149"/>
                    <a:pt x="10" y="149"/>
                  </a:cubicBezTo>
                  <a:cubicBezTo>
                    <a:pt x="4" y="149"/>
                    <a:pt x="0" y="154"/>
                    <a:pt x="0" y="160"/>
                  </a:cubicBezTo>
                  <a:cubicBezTo>
                    <a:pt x="0" y="166"/>
                    <a:pt x="4" y="170"/>
                    <a:pt x="10" y="170"/>
                  </a:cubicBezTo>
                  <a:cubicBezTo>
                    <a:pt x="32" y="170"/>
                    <a:pt x="32" y="170"/>
                    <a:pt x="32" y="170"/>
                  </a:cubicBezTo>
                  <a:cubicBezTo>
                    <a:pt x="37" y="232"/>
                    <a:pt x="87" y="282"/>
                    <a:pt x="149" y="287"/>
                  </a:cubicBezTo>
                  <a:cubicBezTo>
                    <a:pt x="149" y="309"/>
                    <a:pt x="149" y="309"/>
                    <a:pt x="149" y="309"/>
                  </a:cubicBezTo>
                  <a:cubicBezTo>
                    <a:pt x="149" y="315"/>
                    <a:pt x="154" y="320"/>
                    <a:pt x="160" y="320"/>
                  </a:cubicBezTo>
                  <a:cubicBezTo>
                    <a:pt x="166" y="320"/>
                    <a:pt x="170" y="315"/>
                    <a:pt x="170" y="309"/>
                  </a:cubicBezTo>
                  <a:cubicBezTo>
                    <a:pt x="170" y="287"/>
                    <a:pt x="170" y="287"/>
                    <a:pt x="170" y="287"/>
                  </a:cubicBezTo>
                  <a:cubicBezTo>
                    <a:pt x="232" y="282"/>
                    <a:pt x="282" y="232"/>
                    <a:pt x="287" y="170"/>
                  </a:cubicBezTo>
                  <a:cubicBezTo>
                    <a:pt x="309" y="170"/>
                    <a:pt x="309" y="170"/>
                    <a:pt x="309" y="170"/>
                  </a:cubicBezTo>
                  <a:cubicBezTo>
                    <a:pt x="315" y="170"/>
                    <a:pt x="320" y="166"/>
                    <a:pt x="320" y="160"/>
                  </a:cubicBezTo>
                  <a:cubicBezTo>
                    <a:pt x="320" y="154"/>
                    <a:pt x="315" y="149"/>
                    <a:pt x="309" y="149"/>
                  </a:cubicBezTo>
                  <a:close/>
                  <a:moveTo>
                    <a:pt x="266" y="149"/>
                  </a:moveTo>
                  <a:cubicBezTo>
                    <a:pt x="233" y="149"/>
                    <a:pt x="233" y="149"/>
                    <a:pt x="233" y="149"/>
                  </a:cubicBezTo>
                  <a:cubicBezTo>
                    <a:pt x="229" y="116"/>
                    <a:pt x="203" y="91"/>
                    <a:pt x="170" y="86"/>
                  </a:cubicBezTo>
                  <a:cubicBezTo>
                    <a:pt x="170" y="54"/>
                    <a:pt x="170" y="54"/>
                    <a:pt x="170" y="54"/>
                  </a:cubicBezTo>
                  <a:cubicBezTo>
                    <a:pt x="221" y="59"/>
                    <a:pt x="261" y="99"/>
                    <a:pt x="266" y="149"/>
                  </a:cubicBezTo>
                  <a:close/>
                  <a:moveTo>
                    <a:pt x="149" y="149"/>
                  </a:moveTo>
                  <a:cubicBezTo>
                    <a:pt x="107" y="149"/>
                    <a:pt x="107" y="149"/>
                    <a:pt x="107" y="149"/>
                  </a:cubicBezTo>
                  <a:cubicBezTo>
                    <a:pt x="112" y="128"/>
                    <a:pt x="128" y="112"/>
                    <a:pt x="149" y="107"/>
                  </a:cubicBezTo>
                  <a:lnTo>
                    <a:pt x="149" y="149"/>
                  </a:lnTo>
                  <a:close/>
                  <a:moveTo>
                    <a:pt x="149" y="170"/>
                  </a:moveTo>
                  <a:cubicBezTo>
                    <a:pt x="149" y="212"/>
                    <a:pt x="149" y="212"/>
                    <a:pt x="149" y="212"/>
                  </a:cubicBezTo>
                  <a:cubicBezTo>
                    <a:pt x="128" y="208"/>
                    <a:pt x="112" y="191"/>
                    <a:pt x="107" y="170"/>
                  </a:cubicBezTo>
                  <a:lnTo>
                    <a:pt x="149" y="170"/>
                  </a:lnTo>
                  <a:close/>
                  <a:moveTo>
                    <a:pt x="170" y="170"/>
                  </a:moveTo>
                  <a:cubicBezTo>
                    <a:pt x="212" y="170"/>
                    <a:pt x="212" y="170"/>
                    <a:pt x="212" y="170"/>
                  </a:cubicBezTo>
                  <a:cubicBezTo>
                    <a:pt x="208" y="191"/>
                    <a:pt x="191" y="208"/>
                    <a:pt x="170" y="212"/>
                  </a:cubicBezTo>
                  <a:lnTo>
                    <a:pt x="170" y="170"/>
                  </a:lnTo>
                  <a:close/>
                  <a:moveTo>
                    <a:pt x="170" y="149"/>
                  </a:moveTo>
                  <a:cubicBezTo>
                    <a:pt x="170" y="107"/>
                    <a:pt x="170" y="107"/>
                    <a:pt x="170" y="107"/>
                  </a:cubicBezTo>
                  <a:cubicBezTo>
                    <a:pt x="191" y="112"/>
                    <a:pt x="208" y="128"/>
                    <a:pt x="212" y="149"/>
                  </a:cubicBezTo>
                  <a:lnTo>
                    <a:pt x="170" y="149"/>
                  </a:lnTo>
                  <a:close/>
                  <a:moveTo>
                    <a:pt x="149" y="54"/>
                  </a:moveTo>
                  <a:cubicBezTo>
                    <a:pt x="149" y="86"/>
                    <a:pt x="149" y="86"/>
                    <a:pt x="149" y="86"/>
                  </a:cubicBezTo>
                  <a:cubicBezTo>
                    <a:pt x="116" y="91"/>
                    <a:pt x="91" y="116"/>
                    <a:pt x="86" y="149"/>
                  </a:cubicBezTo>
                  <a:cubicBezTo>
                    <a:pt x="54" y="149"/>
                    <a:pt x="54" y="149"/>
                    <a:pt x="54" y="149"/>
                  </a:cubicBezTo>
                  <a:cubicBezTo>
                    <a:pt x="59" y="99"/>
                    <a:pt x="99" y="59"/>
                    <a:pt x="149" y="54"/>
                  </a:cubicBezTo>
                  <a:close/>
                  <a:moveTo>
                    <a:pt x="54" y="170"/>
                  </a:moveTo>
                  <a:cubicBezTo>
                    <a:pt x="86" y="170"/>
                    <a:pt x="86" y="170"/>
                    <a:pt x="86" y="170"/>
                  </a:cubicBezTo>
                  <a:cubicBezTo>
                    <a:pt x="91" y="203"/>
                    <a:pt x="116" y="229"/>
                    <a:pt x="149" y="233"/>
                  </a:cubicBezTo>
                  <a:cubicBezTo>
                    <a:pt x="149" y="266"/>
                    <a:pt x="149" y="266"/>
                    <a:pt x="149" y="266"/>
                  </a:cubicBezTo>
                  <a:cubicBezTo>
                    <a:pt x="99" y="261"/>
                    <a:pt x="59" y="221"/>
                    <a:pt x="54" y="170"/>
                  </a:cubicBezTo>
                  <a:close/>
                  <a:moveTo>
                    <a:pt x="170" y="266"/>
                  </a:moveTo>
                  <a:cubicBezTo>
                    <a:pt x="170" y="233"/>
                    <a:pt x="170" y="233"/>
                    <a:pt x="170" y="233"/>
                  </a:cubicBezTo>
                  <a:cubicBezTo>
                    <a:pt x="203" y="229"/>
                    <a:pt x="229" y="203"/>
                    <a:pt x="233" y="170"/>
                  </a:cubicBezTo>
                  <a:cubicBezTo>
                    <a:pt x="266" y="170"/>
                    <a:pt x="266" y="170"/>
                    <a:pt x="266" y="170"/>
                  </a:cubicBezTo>
                  <a:cubicBezTo>
                    <a:pt x="261" y="221"/>
                    <a:pt x="221" y="261"/>
                    <a:pt x="170" y="26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endParaRPr lang="en-GB" sz="1200">
                <a:latin typeface="Calibri" panose="020F0502020204030204" pitchFamily="34" charset="0"/>
                <a:cs typeface="Calibri" panose="020F0502020204030204" pitchFamily="34" charset="0"/>
              </a:endParaRPr>
            </a:p>
          </p:txBody>
        </p:sp>
        <p:sp>
          <p:nvSpPr>
            <p:cNvPr id="35" name="Freeform 434"/>
            <p:cNvSpPr>
              <a:spLocks noEditPoints="1"/>
            </p:cNvSpPr>
            <p:nvPr/>
          </p:nvSpPr>
          <p:spPr bwMode="auto">
            <a:xfrm>
              <a:off x="3505" y="1546"/>
              <a:ext cx="340"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72694" tIns="36346" rIns="72694" bIns="36346" numCol="1" anchor="t" anchorCtr="0" compatLnSpc="1">
              <a:prstTxWarp prst="textNoShape">
                <a:avLst/>
              </a:prstTxWarp>
            </a:bodyPr>
            <a:lstStyle/>
            <a:p>
              <a:endParaRPr lang="en-GB" sz="1200">
                <a:latin typeface="Calibri" panose="020F0502020204030204" pitchFamily="34" charset="0"/>
                <a:cs typeface="Calibri" panose="020F0502020204030204" pitchFamily="34" charset="0"/>
              </a:endParaRPr>
            </a:p>
          </p:txBody>
        </p:sp>
      </p:grpSp>
      <p:sp>
        <p:nvSpPr>
          <p:cNvPr id="36" name="Freeform 963"/>
          <p:cNvSpPr>
            <a:spLocks noChangeAspect="1" noEditPoints="1"/>
          </p:cNvSpPr>
          <p:nvPr/>
        </p:nvSpPr>
        <p:spPr bwMode="auto">
          <a:xfrm>
            <a:off x="6528351" y="1113274"/>
            <a:ext cx="390393" cy="390393"/>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 name="T20" fmla="*/ 202 w 512"/>
              <a:gd name="T21" fmla="*/ 117 h 512"/>
              <a:gd name="T22" fmla="*/ 128 w 512"/>
              <a:gd name="T23" fmla="*/ 117 h 512"/>
              <a:gd name="T24" fmla="*/ 117 w 512"/>
              <a:gd name="T25" fmla="*/ 128 h 512"/>
              <a:gd name="T26" fmla="*/ 117 w 512"/>
              <a:gd name="T27" fmla="*/ 202 h 512"/>
              <a:gd name="T28" fmla="*/ 128 w 512"/>
              <a:gd name="T29" fmla="*/ 213 h 512"/>
              <a:gd name="T30" fmla="*/ 138 w 512"/>
              <a:gd name="T31" fmla="*/ 202 h 512"/>
              <a:gd name="T32" fmla="*/ 138 w 512"/>
              <a:gd name="T33" fmla="*/ 138 h 512"/>
              <a:gd name="T34" fmla="*/ 202 w 512"/>
              <a:gd name="T35" fmla="*/ 138 h 512"/>
              <a:gd name="T36" fmla="*/ 213 w 512"/>
              <a:gd name="T37" fmla="*/ 128 h 512"/>
              <a:gd name="T38" fmla="*/ 202 w 512"/>
              <a:gd name="T39" fmla="*/ 117 h 512"/>
              <a:gd name="T40" fmla="*/ 202 w 512"/>
              <a:gd name="T41" fmla="*/ 373 h 512"/>
              <a:gd name="T42" fmla="*/ 138 w 512"/>
              <a:gd name="T43" fmla="*/ 373 h 512"/>
              <a:gd name="T44" fmla="*/ 138 w 512"/>
              <a:gd name="T45" fmla="*/ 309 h 512"/>
              <a:gd name="T46" fmla="*/ 128 w 512"/>
              <a:gd name="T47" fmla="*/ 298 h 512"/>
              <a:gd name="T48" fmla="*/ 117 w 512"/>
              <a:gd name="T49" fmla="*/ 309 h 512"/>
              <a:gd name="T50" fmla="*/ 117 w 512"/>
              <a:gd name="T51" fmla="*/ 384 h 512"/>
              <a:gd name="T52" fmla="*/ 128 w 512"/>
              <a:gd name="T53" fmla="*/ 394 h 512"/>
              <a:gd name="T54" fmla="*/ 202 w 512"/>
              <a:gd name="T55" fmla="*/ 394 h 512"/>
              <a:gd name="T56" fmla="*/ 213 w 512"/>
              <a:gd name="T57" fmla="*/ 384 h 512"/>
              <a:gd name="T58" fmla="*/ 202 w 512"/>
              <a:gd name="T59" fmla="*/ 373 h 512"/>
              <a:gd name="T60" fmla="*/ 384 w 512"/>
              <a:gd name="T61" fmla="*/ 298 h 512"/>
              <a:gd name="T62" fmla="*/ 373 w 512"/>
              <a:gd name="T63" fmla="*/ 309 h 512"/>
              <a:gd name="T64" fmla="*/ 373 w 512"/>
              <a:gd name="T65" fmla="*/ 373 h 512"/>
              <a:gd name="T66" fmla="*/ 309 w 512"/>
              <a:gd name="T67" fmla="*/ 373 h 512"/>
              <a:gd name="T68" fmla="*/ 298 w 512"/>
              <a:gd name="T69" fmla="*/ 384 h 512"/>
              <a:gd name="T70" fmla="*/ 309 w 512"/>
              <a:gd name="T71" fmla="*/ 394 h 512"/>
              <a:gd name="T72" fmla="*/ 384 w 512"/>
              <a:gd name="T73" fmla="*/ 394 h 512"/>
              <a:gd name="T74" fmla="*/ 394 w 512"/>
              <a:gd name="T75" fmla="*/ 384 h 512"/>
              <a:gd name="T76" fmla="*/ 394 w 512"/>
              <a:gd name="T77" fmla="*/ 309 h 512"/>
              <a:gd name="T78" fmla="*/ 384 w 512"/>
              <a:gd name="T79" fmla="*/ 298 h 512"/>
              <a:gd name="T80" fmla="*/ 384 w 512"/>
              <a:gd name="T81" fmla="*/ 117 h 512"/>
              <a:gd name="T82" fmla="*/ 309 w 512"/>
              <a:gd name="T83" fmla="*/ 117 h 512"/>
              <a:gd name="T84" fmla="*/ 298 w 512"/>
              <a:gd name="T85" fmla="*/ 128 h 512"/>
              <a:gd name="T86" fmla="*/ 309 w 512"/>
              <a:gd name="T87" fmla="*/ 138 h 512"/>
              <a:gd name="T88" fmla="*/ 373 w 512"/>
              <a:gd name="T89" fmla="*/ 138 h 512"/>
              <a:gd name="T90" fmla="*/ 373 w 512"/>
              <a:gd name="T91" fmla="*/ 202 h 512"/>
              <a:gd name="T92" fmla="*/ 384 w 512"/>
              <a:gd name="T93" fmla="*/ 213 h 512"/>
              <a:gd name="T94" fmla="*/ 394 w 512"/>
              <a:gd name="T95" fmla="*/ 202 h 512"/>
              <a:gd name="T96" fmla="*/ 394 w 512"/>
              <a:gd name="T97" fmla="*/ 128 h 512"/>
              <a:gd name="T98" fmla="*/ 384 w 512"/>
              <a:gd name="T99" fmla="*/ 11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02" y="117"/>
                </a:moveTo>
                <a:cubicBezTo>
                  <a:pt x="128" y="117"/>
                  <a:pt x="128" y="117"/>
                  <a:pt x="128" y="117"/>
                </a:cubicBezTo>
                <a:cubicBezTo>
                  <a:pt x="122" y="117"/>
                  <a:pt x="117" y="122"/>
                  <a:pt x="117" y="128"/>
                </a:cubicBezTo>
                <a:cubicBezTo>
                  <a:pt x="117" y="202"/>
                  <a:pt x="117" y="202"/>
                  <a:pt x="117" y="202"/>
                </a:cubicBezTo>
                <a:cubicBezTo>
                  <a:pt x="117" y="208"/>
                  <a:pt x="122" y="213"/>
                  <a:pt x="128" y="213"/>
                </a:cubicBezTo>
                <a:cubicBezTo>
                  <a:pt x="134" y="213"/>
                  <a:pt x="138" y="208"/>
                  <a:pt x="138" y="202"/>
                </a:cubicBezTo>
                <a:cubicBezTo>
                  <a:pt x="138" y="138"/>
                  <a:pt x="138" y="138"/>
                  <a:pt x="138" y="138"/>
                </a:cubicBezTo>
                <a:cubicBezTo>
                  <a:pt x="202" y="138"/>
                  <a:pt x="202" y="138"/>
                  <a:pt x="202" y="138"/>
                </a:cubicBezTo>
                <a:cubicBezTo>
                  <a:pt x="208" y="138"/>
                  <a:pt x="213" y="134"/>
                  <a:pt x="213" y="128"/>
                </a:cubicBezTo>
                <a:cubicBezTo>
                  <a:pt x="213" y="122"/>
                  <a:pt x="208" y="117"/>
                  <a:pt x="202" y="117"/>
                </a:cubicBezTo>
                <a:close/>
                <a:moveTo>
                  <a:pt x="202" y="373"/>
                </a:moveTo>
                <a:cubicBezTo>
                  <a:pt x="138" y="373"/>
                  <a:pt x="138" y="373"/>
                  <a:pt x="138" y="373"/>
                </a:cubicBezTo>
                <a:cubicBezTo>
                  <a:pt x="138" y="309"/>
                  <a:pt x="138" y="309"/>
                  <a:pt x="138" y="309"/>
                </a:cubicBezTo>
                <a:cubicBezTo>
                  <a:pt x="138" y="303"/>
                  <a:pt x="134" y="298"/>
                  <a:pt x="128" y="298"/>
                </a:cubicBezTo>
                <a:cubicBezTo>
                  <a:pt x="122" y="298"/>
                  <a:pt x="117" y="303"/>
                  <a:pt x="117" y="309"/>
                </a:cubicBezTo>
                <a:cubicBezTo>
                  <a:pt x="117" y="384"/>
                  <a:pt x="117" y="384"/>
                  <a:pt x="117" y="384"/>
                </a:cubicBezTo>
                <a:cubicBezTo>
                  <a:pt x="117" y="390"/>
                  <a:pt x="122" y="394"/>
                  <a:pt x="128" y="394"/>
                </a:cubicBezTo>
                <a:cubicBezTo>
                  <a:pt x="202" y="394"/>
                  <a:pt x="202" y="394"/>
                  <a:pt x="202" y="394"/>
                </a:cubicBezTo>
                <a:cubicBezTo>
                  <a:pt x="208" y="394"/>
                  <a:pt x="213" y="390"/>
                  <a:pt x="213" y="384"/>
                </a:cubicBezTo>
                <a:cubicBezTo>
                  <a:pt x="213" y="378"/>
                  <a:pt x="208" y="373"/>
                  <a:pt x="202" y="373"/>
                </a:cubicBezTo>
                <a:close/>
                <a:moveTo>
                  <a:pt x="384" y="298"/>
                </a:moveTo>
                <a:cubicBezTo>
                  <a:pt x="378" y="298"/>
                  <a:pt x="373" y="303"/>
                  <a:pt x="373" y="309"/>
                </a:cubicBezTo>
                <a:cubicBezTo>
                  <a:pt x="373" y="373"/>
                  <a:pt x="373" y="373"/>
                  <a:pt x="373" y="373"/>
                </a:cubicBezTo>
                <a:cubicBezTo>
                  <a:pt x="309" y="373"/>
                  <a:pt x="309" y="373"/>
                  <a:pt x="309" y="373"/>
                </a:cubicBezTo>
                <a:cubicBezTo>
                  <a:pt x="303" y="373"/>
                  <a:pt x="298" y="378"/>
                  <a:pt x="298" y="384"/>
                </a:cubicBezTo>
                <a:cubicBezTo>
                  <a:pt x="298" y="390"/>
                  <a:pt x="303" y="394"/>
                  <a:pt x="309" y="394"/>
                </a:cubicBezTo>
                <a:cubicBezTo>
                  <a:pt x="384" y="394"/>
                  <a:pt x="384" y="394"/>
                  <a:pt x="384" y="394"/>
                </a:cubicBezTo>
                <a:cubicBezTo>
                  <a:pt x="390" y="394"/>
                  <a:pt x="394" y="390"/>
                  <a:pt x="394" y="384"/>
                </a:cubicBezTo>
                <a:cubicBezTo>
                  <a:pt x="394" y="309"/>
                  <a:pt x="394" y="309"/>
                  <a:pt x="394" y="309"/>
                </a:cubicBezTo>
                <a:cubicBezTo>
                  <a:pt x="394" y="303"/>
                  <a:pt x="390" y="298"/>
                  <a:pt x="384" y="298"/>
                </a:cubicBezTo>
                <a:close/>
                <a:moveTo>
                  <a:pt x="384" y="117"/>
                </a:moveTo>
                <a:cubicBezTo>
                  <a:pt x="309" y="117"/>
                  <a:pt x="309" y="117"/>
                  <a:pt x="309" y="117"/>
                </a:cubicBezTo>
                <a:cubicBezTo>
                  <a:pt x="303" y="117"/>
                  <a:pt x="298" y="122"/>
                  <a:pt x="298" y="128"/>
                </a:cubicBezTo>
                <a:cubicBezTo>
                  <a:pt x="298" y="134"/>
                  <a:pt x="303" y="138"/>
                  <a:pt x="309" y="138"/>
                </a:cubicBezTo>
                <a:cubicBezTo>
                  <a:pt x="373" y="138"/>
                  <a:pt x="373" y="138"/>
                  <a:pt x="373" y="138"/>
                </a:cubicBezTo>
                <a:cubicBezTo>
                  <a:pt x="373" y="202"/>
                  <a:pt x="373" y="202"/>
                  <a:pt x="373" y="202"/>
                </a:cubicBezTo>
                <a:cubicBezTo>
                  <a:pt x="373" y="208"/>
                  <a:pt x="378" y="213"/>
                  <a:pt x="384" y="213"/>
                </a:cubicBezTo>
                <a:cubicBezTo>
                  <a:pt x="390" y="213"/>
                  <a:pt x="394" y="208"/>
                  <a:pt x="394" y="202"/>
                </a:cubicBezTo>
                <a:cubicBezTo>
                  <a:pt x="394" y="128"/>
                  <a:pt x="394" y="128"/>
                  <a:pt x="394" y="128"/>
                </a:cubicBezTo>
                <a:cubicBezTo>
                  <a:pt x="394" y="122"/>
                  <a:pt x="390" y="117"/>
                  <a:pt x="384" y="117"/>
                </a:cubicBezTo>
                <a:close/>
              </a:path>
            </a:pathLst>
          </a:custGeom>
          <a:solidFill>
            <a:srgbClr val="4CB87C"/>
          </a:solidFill>
          <a:ln>
            <a:noFill/>
          </a:ln>
        </p:spPr>
        <p:txBody>
          <a:bodyPr vert="horz" wrap="square" lIns="72694" tIns="36346" rIns="72694" bIns="36346" numCol="1" anchor="t" anchorCtr="0" compatLnSpc="1">
            <a:prstTxWarp prst="textNoShape">
              <a:avLst/>
            </a:prstTxWarp>
          </a:bodyPr>
          <a:lstStyle/>
          <a:p>
            <a:endParaRPr lang="en-GB" sz="1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960920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951234652"/>
              </p:ext>
            </p:extLst>
          </p:nvPr>
        </p:nvGraphicFramePr>
        <p:xfrm>
          <a:off x="704851" y="813993"/>
          <a:ext cx="10782297" cy="15482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468413091"/>
              </p:ext>
            </p:extLst>
          </p:nvPr>
        </p:nvGraphicFramePr>
        <p:xfrm>
          <a:off x="638174" y="2254155"/>
          <a:ext cx="10848975" cy="4294354"/>
        </p:xfrm>
        <a:graphic>
          <a:graphicData uri="http://schemas.openxmlformats.org/drawingml/2006/table">
            <a:tbl>
              <a:tblPr bandRow="1">
                <a:tableStyleId>{69012ECD-51FC-41F1-AA8D-1B2483CD663E}</a:tableStyleId>
              </a:tblPr>
              <a:tblGrid>
                <a:gridCol w="2161821">
                  <a:extLst>
                    <a:ext uri="{9D8B030D-6E8A-4147-A177-3AD203B41FA5}">
                      <a16:colId xmlns:a16="http://schemas.microsoft.com/office/drawing/2014/main" val="3261644211"/>
                    </a:ext>
                  </a:extLst>
                </a:gridCol>
                <a:gridCol w="2158289">
                  <a:extLst>
                    <a:ext uri="{9D8B030D-6E8A-4147-A177-3AD203B41FA5}">
                      <a16:colId xmlns:a16="http://schemas.microsoft.com/office/drawing/2014/main" val="1540339058"/>
                    </a:ext>
                  </a:extLst>
                </a:gridCol>
                <a:gridCol w="2189275">
                  <a:extLst>
                    <a:ext uri="{9D8B030D-6E8A-4147-A177-3AD203B41FA5}">
                      <a16:colId xmlns:a16="http://schemas.microsoft.com/office/drawing/2014/main" val="1842786683"/>
                    </a:ext>
                  </a:extLst>
                </a:gridCol>
                <a:gridCol w="2293411">
                  <a:extLst>
                    <a:ext uri="{9D8B030D-6E8A-4147-A177-3AD203B41FA5}">
                      <a16:colId xmlns:a16="http://schemas.microsoft.com/office/drawing/2014/main" val="586433888"/>
                    </a:ext>
                  </a:extLst>
                </a:gridCol>
                <a:gridCol w="2046179">
                  <a:extLst>
                    <a:ext uri="{9D8B030D-6E8A-4147-A177-3AD203B41FA5}">
                      <a16:colId xmlns:a16="http://schemas.microsoft.com/office/drawing/2014/main" val="2299580079"/>
                    </a:ext>
                  </a:extLst>
                </a:gridCol>
              </a:tblGrid>
              <a:tr h="3874697">
                <a:tc>
                  <a:txBody>
                    <a:bodyPr/>
                    <a:lstStyle/>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Identification of contravention suo-moto by the defaulter or by AD Bank/RBI.</a:t>
                      </a:r>
                    </a:p>
                    <a:p>
                      <a:pPr marL="171450" lvl="0" indent="-171450" algn="just">
                        <a:buFont typeface="Arial" panose="020B0604020202020204" pitchFamily="34" charset="0"/>
                        <a:buChar char="•"/>
                      </a:pPr>
                      <a:endParaRPr lang="en-US" sz="1200" baseline="0" dirty="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Fee of INR </a:t>
                      </a:r>
                      <a:r>
                        <a:rPr lang="en-US" sz="1200" dirty="0">
                          <a:latin typeface="Calibri" panose="020F0502020204030204" pitchFamily="34" charset="0"/>
                          <a:cs typeface="Calibri" panose="020F0502020204030204" pitchFamily="34" charset="0"/>
                        </a:rPr>
                        <a:t>5000;</a:t>
                      </a:r>
                      <a:r>
                        <a:rPr lang="en-US" sz="1200" baseline="0" dirty="0">
                          <a:latin typeface="Calibri" panose="020F0502020204030204" pitchFamily="34" charset="0"/>
                          <a:cs typeface="Calibri" panose="020F0502020204030204" pitchFamily="34" charset="0"/>
                        </a:rPr>
                        <a:t> </a:t>
                      </a:r>
                    </a:p>
                    <a:p>
                      <a:pPr marL="171450" lvl="0" indent="-171450" algn="just">
                        <a:buFont typeface="Arial" panose="020B0604020202020204" pitchFamily="34" charset="0"/>
                        <a:buChar char="•"/>
                      </a:pPr>
                      <a:endParaRPr lang="en-US" sz="1200" baseline="0" dirty="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Application as per the format prescribed by RBI;</a:t>
                      </a:r>
                    </a:p>
                    <a:p>
                      <a:pPr marL="171450" lvl="0" indent="-171450" algn="just">
                        <a:buFont typeface="Arial" panose="020B0604020202020204" pitchFamily="34" charset="0"/>
                        <a:buChar char="•"/>
                      </a:pPr>
                      <a:endParaRPr lang="en-US" sz="1200" b="1" baseline="0" dirty="0">
                        <a:latin typeface="Calibri" panose="020F0502020204030204" pitchFamily="34" charset="0"/>
                        <a:cs typeface="Calibri" panose="020F0502020204030204" pitchFamily="34" charset="0"/>
                      </a:endParaRPr>
                    </a:p>
                    <a:p>
                      <a:pPr marL="0" lvl="0" indent="0" algn="just">
                        <a:buFont typeface="Arial" panose="020B0604020202020204" pitchFamily="34" charset="0"/>
                        <a:buNone/>
                      </a:pPr>
                      <a:r>
                        <a:rPr lang="en-US" sz="1200" b="1" baseline="0" dirty="0">
                          <a:latin typeface="Calibri" panose="020F0502020204030204" pitchFamily="34" charset="0"/>
                          <a:cs typeface="Calibri" panose="020F0502020204030204" pitchFamily="34" charset="0"/>
                        </a:rPr>
                        <a:t>Mandatory enclosures: </a:t>
                      </a:r>
                    </a:p>
                    <a:p>
                      <a:pPr marL="171450" lvl="0" indent="-171450" algn="just">
                        <a:buFont typeface="Arial" panose="020B0604020202020204" pitchFamily="34" charset="0"/>
                        <a:buChar char="•"/>
                      </a:pPr>
                      <a:endParaRPr lang="en-US" sz="1200" b="1" baseline="0" dirty="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MOA;</a:t>
                      </a: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Latest audited B/S;  Undertaking as per prescribed format confirming no pending enquiry/ investigation/ adjudication before DOE/CBI etc.; </a:t>
                      </a: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ECS mandate; </a:t>
                      </a:r>
                    </a:p>
                    <a:p>
                      <a:pPr marL="171450" lvl="0" indent="-171450"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Other details as per Annex II of Master Directions. </a:t>
                      </a:r>
                    </a:p>
                    <a:p>
                      <a:pPr marL="171450" lvl="0" indent="-171450" algn="just">
                        <a:buFont typeface="Arial" panose="020B0604020202020204" pitchFamily="34" charset="0"/>
                        <a:buChar char="•"/>
                      </a:pPr>
                      <a:endParaRPr lang="en-US" sz="1200" dirty="0">
                        <a:latin typeface="Calibri" panose="020F0502020204030204" pitchFamily="34" charset="0"/>
                        <a:cs typeface="Calibri" panose="020F0502020204030204" pitchFamily="34" charset="0"/>
                      </a:endParaRP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RBI shall examine the application and assess whether contravention is quantifiable and, if so, the amount of contravention.</a:t>
                      </a:r>
                    </a:p>
                    <a:p>
                      <a:pPr marL="171450" lvl="0" indent="-171450" algn="just">
                        <a:buFont typeface="Arial" panose="020B0604020202020204" pitchFamily="34" charset="0"/>
                        <a:buChar char="•"/>
                      </a:pPr>
                      <a:endParaRPr lang="en-US" sz="1200" dirty="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RBI</a:t>
                      </a:r>
                      <a:r>
                        <a:rPr lang="en-US" sz="1200" baseline="0" dirty="0">
                          <a:latin typeface="Calibri" panose="020F0502020204030204" pitchFamily="34" charset="0"/>
                          <a:cs typeface="Calibri" panose="020F0502020204030204" pitchFamily="34" charset="0"/>
                        </a:rPr>
                        <a:t> may call for additional </a:t>
                      </a:r>
                      <a:r>
                        <a:rPr lang="en-US" sz="1200" dirty="0">
                          <a:latin typeface="Calibri" panose="020F0502020204030204" pitchFamily="34" charset="0"/>
                          <a:cs typeface="Calibri" panose="020F0502020204030204" pitchFamily="34" charset="0"/>
                        </a:rPr>
                        <a:t>information, record or any other documents. </a:t>
                      </a: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Replying to the queries as received from RBI. </a:t>
                      </a:r>
                    </a:p>
                    <a:p>
                      <a:pPr marL="171450" lvl="0" indent="-171450" algn="just">
                        <a:buFont typeface="Arial" panose="020B0604020202020204" pitchFamily="34" charset="0"/>
                        <a:buChar char="•"/>
                      </a:pPr>
                      <a:endParaRPr lang="en-US" sz="1200" dirty="0">
                        <a:latin typeface="Calibri" panose="020F0502020204030204" pitchFamily="34" charset="0"/>
                        <a:cs typeface="Calibri" panose="020F0502020204030204" pitchFamily="34" charset="0"/>
                      </a:endParaRPr>
                    </a:p>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In case of failure to submit  the additional information/documents called for within the specified period, the application for compounding will be liable for rejection.</a:t>
                      </a: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90488" indent="-90488"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Optional;</a:t>
                      </a:r>
                    </a:p>
                    <a:p>
                      <a:pPr marL="285750" indent="-285750" algn="just">
                        <a:buFont typeface="Arial" panose="020B0604020202020204" pitchFamily="34" charset="0"/>
                        <a:buChar char="•"/>
                      </a:pPr>
                      <a:endParaRPr lang="en-US" sz="1200" dirty="0">
                        <a:latin typeface="Calibri" panose="020F0502020204030204" pitchFamily="34" charset="0"/>
                        <a:cs typeface="Calibri" panose="020F0502020204030204" pitchFamily="34" charset="0"/>
                      </a:endParaRPr>
                    </a:p>
                    <a:p>
                      <a:pPr marL="90488" indent="-90488"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Based on the examination of the application along with the relevant documents and the replies submitted,</a:t>
                      </a:r>
                      <a:r>
                        <a:rPr lang="en-US" sz="1200" baseline="0" dirty="0">
                          <a:latin typeface="Calibri" panose="020F0502020204030204" pitchFamily="34" charset="0"/>
                          <a:cs typeface="Calibri" panose="020F0502020204030204" pitchFamily="34" charset="0"/>
                        </a:rPr>
                        <a:t> RBI may fix a date of hearing in order hear the party and accordingly assess the compounding fee;</a:t>
                      </a:r>
                    </a:p>
                    <a:p>
                      <a:pPr marL="285750" indent="-285750" algn="just">
                        <a:buFont typeface="Arial" panose="020B0604020202020204" pitchFamily="34" charset="0"/>
                        <a:buChar char="•"/>
                      </a:pPr>
                      <a:endParaRPr lang="en-US" sz="1200" baseline="0" dirty="0">
                        <a:latin typeface="Calibri" panose="020F0502020204030204" pitchFamily="34" charset="0"/>
                        <a:cs typeface="Calibri" panose="020F0502020204030204" pitchFamily="34" charset="0"/>
                      </a:endParaRPr>
                    </a:p>
                    <a:p>
                      <a:pPr marL="90488" indent="-90488" algn="just">
                        <a:buFont typeface="Arial" panose="020B0604020202020204" pitchFamily="34" charset="0"/>
                        <a:buChar char="•"/>
                      </a:pPr>
                      <a:r>
                        <a:rPr lang="en-US" sz="1200" baseline="0" dirty="0">
                          <a:latin typeface="Calibri" panose="020F0502020204030204" pitchFamily="34" charset="0"/>
                          <a:cs typeface="Calibri" panose="020F0502020204030204" pitchFamily="34" charset="0"/>
                        </a:rPr>
                        <a:t>Compounding fee shall be calculated in accordance with the matrix as provided by RBI, which is only an indicative method</a:t>
                      </a:r>
                    </a:p>
                    <a:p>
                      <a:pPr marL="285750" indent="-285750" algn="just">
                        <a:buFont typeface="Arial" panose="020B0604020202020204" pitchFamily="34" charset="0"/>
                        <a:buChar char="•"/>
                      </a:pPr>
                      <a:endParaRPr lang="en-IN" sz="1200" dirty="0">
                        <a:latin typeface="Calibri" panose="020F0502020204030204" pitchFamily="34" charset="0"/>
                        <a:cs typeface="Calibri" panose="020F0502020204030204" pitchFamily="34" charset="0"/>
                      </a:endParaRP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Compounding order shall be passed</a:t>
                      </a:r>
                      <a:r>
                        <a:rPr lang="en-US" sz="1200" baseline="0" dirty="0">
                          <a:latin typeface="Calibri" panose="020F0502020204030204" pitchFamily="34" charset="0"/>
                          <a:cs typeface="Calibri" panose="020F0502020204030204" pitchFamily="34" charset="0"/>
                        </a:rPr>
                        <a:t> within a period of </a:t>
                      </a:r>
                      <a:r>
                        <a:rPr lang="en-US" sz="1200" dirty="0">
                          <a:latin typeface="Calibri" panose="020F0502020204030204" pitchFamily="34" charset="0"/>
                          <a:cs typeface="Calibri" panose="020F0502020204030204" pitchFamily="34" charset="0"/>
                        </a:rPr>
                        <a:t>180 days from the date of application;</a:t>
                      </a:r>
                    </a:p>
                    <a:p>
                      <a:pPr marL="171450" lvl="0" indent="-171450" algn="just">
                        <a:buFont typeface="Arial" panose="020B0604020202020204" pitchFamily="34" charset="0"/>
                        <a:buChar char="•"/>
                      </a:pPr>
                      <a:r>
                        <a:rPr lang="en-US" sz="1200" dirty="0">
                          <a:latin typeface="Calibri" panose="020F0502020204030204" pitchFamily="34" charset="0"/>
                          <a:cs typeface="Calibri" panose="020F0502020204030204" pitchFamily="34" charset="0"/>
                        </a:rPr>
                        <a:t>Amount imposed can be up to 3 times of the amount involved in the contravention;</a:t>
                      </a:r>
                    </a:p>
                    <a:p>
                      <a:pPr marL="171450" lvl="0" indent="-171450" algn="just">
                        <a:buFont typeface="Arial" panose="020B0604020202020204" pitchFamily="34" charset="0"/>
                        <a:buChar char="•"/>
                      </a:pPr>
                      <a:r>
                        <a:rPr lang="en-US" sz="1200" b="0" i="0" dirty="0">
                          <a:latin typeface="Calibri" panose="020F0502020204030204" pitchFamily="34" charset="0"/>
                          <a:cs typeface="Calibri" panose="020F0502020204030204" pitchFamily="34" charset="0"/>
                        </a:rPr>
                        <a:t>Compounding</a:t>
                      </a:r>
                      <a:r>
                        <a:rPr lang="en-US" sz="1200" b="0" i="0" baseline="0" dirty="0">
                          <a:latin typeface="Calibri" panose="020F0502020204030204" pitchFamily="34" charset="0"/>
                          <a:cs typeface="Calibri" panose="020F0502020204030204" pitchFamily="34" charset="0"/>
                        </a:rPr>
                        <a:t> fee to be paid </a:t>
                      </a:r>
                      <a:r>
                        <a:rPr lang="en-US" sz="1200" b="0" i="0" dirty="0">
                          <a:latin typeface="Calibri" panose="020F0502020204030204" pitchFamily="34" charset="0"/>
                          <a:cs typeface="Calibri" panose="020F0502020204030204" pitchFamily="34" charset="0"/>
                        </a:rPr>
                        <a:t>by way of DD in favour of the “Reserve Bank of India” within 15 days of compounding order.</a:t>
                      </a:r>
                    </a:p>
                    <a:p>
                      <a:pPr marL="171450" lvl="0" indent="-171450" algn="just">
                        <a:buFont typeface="Arial" panose="020B0604020202020204" pitchFamily="34" charset="0"/>
                        <a:buChar char="•"/>
                      </a:pPr>
                      <a:r>
                        <a:rPr lang="en-US" sz="1200" b="0" i="0" dirty="0">
                          <a:latin typeface="Calibri" panose="020F0502020204030204" pitchFamily="34" charset="0"/>
                          <a:cs typeface="Calibri" panose="020F0502020204030204" pitchFamily="34" charset="0"/>
                        </a:rPr>
                        <a:t>In case of failure to pay compounding</a:t>
                      </a:r>
                      <a:r>
                        <a:rPr lang="en-US" sz="1200" b="0" i="0" baseline="0" dirty="0">
                          <a:latin typeface="Calibri" panose="020F0502020204030204" pitchFamily="34" charset="0"/>
                          <a:cs typeface="Calibri" panose="020F0502020204030204" pitchFamily="34" charset="0"/>
                        </a:rPr>
                        <a:t> fee</a:t>
                      </a:r>
                      <a:r>
                        <a:rPr lang="en-US" sz="1200" b="0" i="0" dirty="0">
                          <a:latin typeface="Calibri" panose="020F0502020204030204" pitchFamily="34" charset="0"/>
                          <a:cs typeface="Calibri" panose="020F0502020204030204" pitchFamily="34" charset="0"/>
                        </a:rPr>
                        <a:t> within the time specified, it shall be deemed that the contravener had never made an application for compounding of any contravention.</a:t>
                      </a:r>
                      <a:endParaRPr lang="en-US" sz="1200" dirty="0">
                        <a:latin typeface="Calibri" panose="020F0502020204030204" pitchFamily="34" charset="0"/>
                        <a:cs typeface="Calibri" panose="020F0502020204030204" pitchFamily="34" charset="0"/>
                      </a:endParaRPr>
                    </a:p>
                    <a:p>
                      <a:pPr lvl="0" algn="just"/>
                      <a:endParaRPr lang="en-US" sz="1200" dirty="0">
                        <a:latin typeface="Calibri" panose="020F0502020204030204" pitchFamily="34" charset="0"/>
                        <a:cs typeface="Calibri" panose="020F0502020204030204" pitchFamily="34" charset="0"/>
                      </a:endParaRPr>
                    </a:p>
                  </a:txBody>
                  <a:tcPr marL="88113" marR="88113" marT="44057" marB="440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22450188"/>
                  </a:ext>
                </a:extLst>
              </a:tr>
            </a:tbl>
          </a:graphicData>
        </a:graphic>
      </p:graphicFrame>
      <p:sp>
        <p:nvSpPr>
          <p:cNvPr id="5" name="Down Arrow 4"/>
          <p:cNvSpPr/>
          <p:nvPr/>
        </p:nvSpPr>
        <p:spPr bwMode="gray">
          <a:xfrm>
            <a:off x="1444799" y="2036817"/>
            <a:ext cx="293711" cy="182097"/>
          </a:xfrm>
          <a:prstGeom prst="downArrow">
            <a:avLst/>
          </a:prstGeom>
          <a:solidFill>
            <a:schemeClr val="accent2"/>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8" name="Down Arrow 7"/>
          <p:cNvSpPr/>
          <p:nvPr/>
        </p:nvSpPr>
        <p:spPr bwMode="gray">
          <a:xfrm>
            <a:off x="3813893" y="2036817"/>
            <a:ext cx="293711" cy="182097"/>
          </a:xfrm>
          <a:prstGeom prst="downArrow">
            <a:avLst/>
          </a:prstGeom>
          <a:solidFill>
            <a:schemeClr val="accent3"/>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9" name="Down Arrow 8"/>
          <p:cNvSpPr/>
          <p:nvPr/>
        </p:nvSpPr>
        <p:spPr bwMode="gray">
          <a:xfrm>
            <a:off x="8165201" y="2033869"/>
            <a:ext cx="293711" cy="182097"/>
          </a:xfrm>
          <a:prstGeom prst="downArrow">
            <a:avLst/>
          </a:prstGeom>
          <a:solidFill>
            <a:schemeClr val="accent5"/>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10" name="Down Arrow 9"/>
          <p:cNvSpPr/>
          <p:nvPr/>
        </p:nvSpPr>
        <p:spPr bwMode="gray">
          <a:xfrm>
            <a:off x="10447143" y="2039739"/>
            <a:ext cx="234968" cy="158604"/>
          </a:xfrm>
          <a:prstGeom prst="downArrow">
            <a:avLst/>
          </a:prstGeom>
          <a:solidFill>
            <a:schemeClr val="accent6"/>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11" name="Down Arrow 10"/>
          <p:cNvSpPr/>
          <p:nvPr/>
        </p:nvSpPr>
        <p:spPr bwMode="gray">
          <a:xfrm>
            <a:off x="5895367" y="2036810"/>
            <a:ext cx="293711" cy="182097"/>
          </a:xfrm>
          <a:prstGeom prst="downArrow">
            <a:avLst/>
          </a:prstGeom>
          <a:solidFill>
            <a:schemeClr val="accent4"/>
          </a:solidFill>
          <a:ln w="19050" algn="ctr">
            <a:noFill/>
            <a:miter lim="800000"/>
            <a:headEnd/>
            <a:tailEnd/>
          </a:ln>
        </p:spPr>
        <p:txBody>
          <a:bodyPr wrap="square" lIns="85665" tIns="85665" rIns="85665" bIns="85665" rtlCol="0" anchor="ctr"/>
          <a:lstStyle/>
          <a:p>
            <a:pPr algn="ctr">
              <a:lnSpc>
                <a:spcPct val="106000"/>
              </a:lnSpc>
              <a:buFont typeface="Wingdings 2" pitchFamily="18" charset="2"/>
              <a:buNone/>
            </a:pPr>
            <a:endParaRPr lang="en-IN" sz="1200" b="1" dirty="0">
              <a:solidFill>
                <a:schemeClr val="bg1"/>
              </a:solidFill>
              <a:latin typeface="Calibri" panose="020F0502020204030204" pitchFamily="34" charset="0"/>
              <a:cs typeface="Calibri" panose="020F0502020204030204" pitchFamily="34" charset="0"/>
            </a:endParaRPr>
          </a:p>
        </p:txBody>
      </p:sp>
      <p:sp>
        <p:nvSpPr>
          <p:cNvPr id="14" name="Title 2"/>
          <p:cNvSpPr txBox="1">
            <a:spLocks/>
          </p:cNvSpPr>
          <p:nvPr/>
        </p:nvSpPr>
        <p:spPr bwMode="gray">
          <a:xfrm>
            <a:off x="638174" y="332659"/>
            <a:ext cx="10304060" cy="481334"/>
          </a:xfrm>
          <a:prstGeom prst="rect">
            <a:avLst/>
          </a:prstGeom>
          <a:solidFill>
            <a:schemeClr val="bg1"/>
          </a:solidFill>
          <a:ln>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vert="horz" lIns="0" tIns="0" rIns="0" bIns="0" rtlCol="0" anchor="t" anchorCtr="0">
            <a:noAutofit/>
          </a:bodyPr>
          <a:lstStyle>
            <a:lvl1pPr algn="l" defTabSz="1008400" rtl="0" eaLnBrk="1" latinLnBrk="0" hangingPunct="1">
              <a:spcBef>
                <a:spcPct val="0"/>
              </a:spcBef>
              <a:buNone/>
              <a:defRPr sz="2000" kern="1200">
                <a:solidFill>
                  <a:schemeClr val="tx1"/>
                </a:solidFill>
                <a:latin typeface="+mj-lt"/>
                <a:ea typeface="+mj-ea"/>
                <a:cs typeface="+mj-cs"/>
              </a:defRPr>
            </a:lvl1pPr>
          </a:lstStyle>
          <a:p>
            <a:r>
              <a:rPr lang="en-US" sz="2100" spc="-5" dirty="0">
                <a:latin typeface="Calibri" panose="020F0502020204030204" pitchFamily="34" charset="0"/>
                <a:cs typeface="Calibri" panose="020F0502020204030204" pitchFamily="34" charset="0"/>
              </a:rPr>
              <a:t>Compounding Process</a:t>
            </a:r>
            <a:endParaRPr lang="en-US" sz="2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89570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567030B2-84C2-44C7-82FF-1BE92F88B373}"/>
              </a:ext>
            </a:extLst>
          </p:cNvPr>
          <p:cNvSpPr/>
          <p:nvPr/>
        </p:nvSpPr>
        <p:spPr>
          <a:xfrm>
            <a:off x="3737510" y="2701832"/>
            <a:ext cx="8446540" cy="4156168"/>
          </a:xfrm>
          <a:custGeom>
            <a:avLst/>
            <a:gdLst>
              <a:gd name="connsiteX0" fmla="*/ 6447961 w 8446540"/>
              <a:gd name="connsiteY0" fmla="*/ 0 h 4248448"/>
              <a:gd name="connsiteX1" fmla="*/ 8381870 w 8446540"/>
              <a:gd name="connsiteY1" fmla="*/ 457521 h 4248448"/>
              <a:gd name="connsiteX2" fmla="*/ 8446540 w 8446540"/>
              <a:gd name="connsiteY2" fmla="*/ 492681 h 4248448"/>
              <a:gd name="connsiteX3" fmla="*/ 8446540 w 8446540"/>
              <a:gd name="connsiteY3" fmla="*/ 4248448 h 4248448"/>
              <a:gd name="connsiteX4" fmla="*/ 0 w 8446540"/>
              <a:gd name="connsiteY4" fmla="*/ 4248448 h 4248448"/>
              <a:gd name="connsiteX5" fmla="*/ 3759061 w 8446540"/>
              <a:gd name="connsiteY5" fmla="*/ 967977 h 4248448"/>
              <a:gd name="connsiteX6" fmla="*/ 6447961 w 8446540"/>
              <a:gd name="connsiteY6" fmla="*/ 0 h 42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6540" h="4248448">
                <a:moveTo>
                  <a:pt x="6447961" y="0"/>
                </a:moveTo>
                <a:cubicBezTo>
                  <a:pt x="7118079" y="0"/>
                  <a:pt x="7788198" y="152507"/>
                  <a:pt x="8381870" y="457521"/>
                </a:cubicBezTo>
                <a:lnTo>
                  <a:pt x="8446540" y="492681"/>
                </a:lnTo>
                <a:lnTo>
                  <a:pt x="8446540" y="4248448"/>
                </a:lnTo>
                <a:lnTo>
                  <a:pt x="0" y="4248448"/>
                </a:lnTo>
                <a:lnTo>
                  <a:pt x="3759061" y="967977"/>
                </a:lnTo>
                <a:cubicBezTo>
                  <a:pt x="4498526" y="322659"/>
                  <a:pt x="5473243" y="0"/>
                  <a:pt x="6447961" y="0"/>
                </a:cubicBezTo>
                <a:close/>
              </a:path>
            </a:pathLst>
          </a:custGeom>
          <a:solidFill>
            <a:srgbClr val="00ABAB">
              <a:alpha val="70000"/>
            </a:srgbClr>
          </a:solidFill>
          <a:ln w="13856"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FB51B61-5AAE-4BDA-A9F9-40313167BBC3}"/>
              </a:ext>
            </a:extLst>
          </p:cNvPr>
          <p:cNvSpPr/>
          <p:nvPr/>
        </p:nvSpPr>
        <p:spPr>
          <a:xfrm>
            <a:off x="3455260" y="2714721"/>
            <a:ext cx="7818341" cy="4413631"/>
          </a:xfrm>
          <a:custGeom>
            <a:avLst/>
            <a:gdLst>
              <a:gd name="connsiteX0" fmla="*/ 6637171 w 7818341"/>
              <a:gd name="connsiteY0" fmla="*/ 0 h 4413631"/>
              <a:gd name="connsiteX1" fmla="*/ 7721322 w 7818341"/>
              <a:gd name="connsiteY1" fmla="*/ 136122 h 4413631"/>
              <a:gd name="connsiteX2" fmla="*/ 7818341 w 7818341"/>
              <a:gd name="connsiteY2" fmla="*/ 163301 h 4413631"/>
              <a:gd name="connsiteX3" fmla="*/ 7818341 w 7818341"/>
              <a:gd name="connsiteY3" fmla="*/ 4413631 h 4413631"/>
              <a:gd name="connsiteX4" fmla="*/ 0 w 7818341"/>
              <a:gd name="connsiteY4" fmla="*/ 4413631 h 4413631"/>
              <a:gd name="connsiteX5" fmla="*/ 3948270 w 7818341"/>
              <a:gd name="connsiteY5" fmla="*/ 967977 h 4413631"/>
              <a:gd name="connsiteX6" fmla="*/ 6637171 w 7818341"/>
              <a:gd name="connsiteY6" fmla="*/ 0 h 4413631"/>
              <a:gd name="connsiteX0" fmla="*/ 7818341 w 7909781"/>
              <a:gd name="connsiteY0" fmla="*/ 4413631 h 4505071"/>
              <a:gd name="connsiteX1" fmla="*/ 0 w 7909781"/>
              <a:gd name="connsiteY1" fmla="*/ 4413631 h 4505071"/>
              <a:gd name="connsiteX2" fmla="*/ 3948270 w 7909781"/>
              <a:gd name="connsiteY2" fmla="*/ 967977 h 4505071"/>
              <a:gd name="connsiteX3" fmla="*/ 6637171 w 7909781"/>
              <a:gd name="connsiteY3" fmla="*/ 0 h 4505071"/>
              <a:gd name="connsiteX4" fmla="*/ 7721322 w 7909781"/>
              <a:gd name="connsiteY4" fmla="*/ 136122 h 4505071"/>
              <a:gd name="connsiteX5" fmla="*/ 7818341 w 7909781"/>
              <a:gd name="connsiteY5" fmla="*/ 163301 h 4505071"/>
              <a:gd name="connsiteX6" fmla="*/ 7909781 w 7909781"/>
              <a:gd name="connsiteY6" fmla="*/ 4505071 h 4505071"/>
              <a:gd name="connsiteX0" fmla="*/ 7818341 w 7818341"/>
              <a:gd name="connsiteY0" fmla="*/ 4413631 h 4413631"/>
              <a:gd name="connsiteX1" fmla="*/ 0 w 7818341"/>
              <a:gd name="connsiteY1" fmla="*/ 4413631 h 4413631"/>
              <a:gd name="connsiteX2" fmla="*/ 3948270 w 7818341"/>
              <a:gd name="connsiteY2" fmla="*/ 967977 h 4413631"/>
              <a:gd name="connsiteX3" fmla="*/ 6637171 w 7818341"/>
              <a:gd name="connsiteY3" fmla="*/ 0 h 4413631"/>
              <a:gd name="connsiteX4" fmla="*/ 7721322 w 7818341"/>
              <a:gd name="connsiteY4" fmla="*/ 136122 h 4413631"/>
              <a:gd name="connsiteX5" fmla="*/ 7818341 w 7818341"/>
              <a:gd name="connsiteY5" fmla="*/ 163301 h 4413631"/>
              <a:gd name="connsiteX0" fmla="*/ 0 w 7818341"/>
              <a:gd name="connsiteY0" fmla="*/ 4413631 h 4413631"/>
              <a:gd name="connsiteX1" fmla="*/ 3948270 w 7818341"/>
              <a:gd name="connsiteY1" fmla="*/ 967977 h 4413631"/>
              <a:gd name="connsiteX2" fmla="*/ 6637171 w 7818341"/>
              <a:gd name="connsiteY2" fmla="*/ 0 h 4413631"/>
              <a:gd name="connsiteX3" fmla="*/ 7721322 w 7818341"/>
              <a:gd name="connsiteY3" fmla="*/ 136122 h 4413631"/>
              <a:gd name="connsiteX4" fmla="*/ 7818341 w 7818341"/>
              <a:gd name="connsiteY4" fmla="*/ 163301 h 441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8341" h="4413631">
                <a:moveTo>
                  <a:pt x="0" y="4413631"/>
                </a:moveTo>
                <a:lnTo>
                  <a:pt x="3948270" y="967977"/>
                </a:lnTo>
                <a:cubicBezTo>
                  <a:pt x="4687735" y="322659"/>
                  <a:pt x="5662453" y="0"/>
                  <a:pt x="6637171" y="0"/>
                </a:cubicBezTo>
                <a:cubicBezTo>
                  <a:pt x="7002690" y="0"/>
                  <a:pt x="7368209" y="45374"/>
                  <a:pt x="7721322" y="136122"/>
                </a:cubicBezTo>
                <a:lnTo>
                  <a:pt x="7818341" y="163301"/>
                </a:lnTo>
              </a:path>
            </a:pathLst>
          </a:custGeom>
          <a:noFill/>
          <a:ln w="38100" cap="flat">
            <a:solidFill>
              <a:srgbClr val="DDE9D2"/>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91BFDBB9-C5FF-4377-96B4-BB397D5B0B1F}"/>
              </a:ext>
            </a:extLst>
          </p:cNvPr>
          <p:cNvSpPr/>
          <p:nvPr/>
        </p:nvSpPr>
        <p:spPr>
          <a:xfrm>
            <a:off x="2881022" y="5326506"/>
            <a:ext cx="2726476" cy="1531494"/>
          </a:xfrm>
          <a:custGeom>
            <a:avLst/>
            <a:gdLst>
              <a:gd name="connsiteX0" fmla="*/ 2019401 w 2726476"/>
              <a:gd name="connsiteY0" fmla="*/ 1 h 1531494"/>
              <a:gd name="connsiteX1" fmla="*/ 2519352 w 2726476"/>
              <a:gd name="connsiteY1" fmla="*/ 180753 h 1531494"/>
              <a:gd name="connsiteX2" fmla="*/ 2519352 w 2726476"/>
              <a:gd name="connsiteY2" fmla="*/ 1053352 h 1531494"/>
              <a:gd name="connsiteX3" fmla="*/ 1971454 w 2726476"/>
              <a:gd name="connsiteY3" fmla="*/ 1531494 h 1531494"/>
              <a:gd name="connsiteX4" fmla="*/ 0 w 2726476"/>
              <a:gd name="connsiteY4" fmla="*/ 1531494 h 1531494"/>
              <a:gd name="connsiteX5" fmla="*/ 8934 w 2726476"/>
              <a:gd name="connsiteY5" fmla="*/ 1516681 h 1531494"/>
              <a:gd name="connsiteX6" fmla="*/ 99550 w 2726476"/>
              <a:gd name="connsiteY6" fmla="*/ 1419877 h 1531494"/>
              <a:gd name="connsiteX7" fmla="*/ 1519451 w 2726476"/>
              <a:gd name="connsiteY7" fmla="*/ 180753 h 1531494"/>
              <a:gd name="connsiteX8" fmla="*/ 2019401 w 2726476"/>
              <a:gd name="connsiteY8" fmla="*/ 1 h 15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6476" h="1531494">
                <a:moveTo>
                  <a:pt x="2019401" y="1"/>
                </a:moveTo>
                <a:cubicBezTo>
                  <a:pt x="2200336" y="0"/>
                  <a:pt x="2381270" y="60251"/>
                  <a:pt x="2519352" y="180753"/>
                </a:cubicBezTo>
                <a:cubicBezTo>
                  <a:pt x="2795518" y="421758"/>
                  <a:pt x="2795518" y="812347"/>
                  <a:pt x="2519352" y="1053352"/>
                </a:cubicBezTo>
                <a:lnTo>
                  <a:pt x="1971454" y="1531494"/>
                </a:lnTo>
                <a:lnTo>
                  <a:pt x="0" y="1531494"/>
                </a:lnTo>
                <a:lnTo>
                  <a:pt x="8934" y="1516681"/>
                </a:lnTo>
                <a:cubicBezTo>
                  <a:pt x="34824" y="1482466"/>
                  <a:pt x="65030" y="1450003"/>
                  <a:pt x="99550" y="1419877"/>
                </a:cubicBezTo>
                <a:lnTo>
                  <a:pt x="1519451" y="180753"/>
                </a:lnTo>
                <a:cubicBezTo>
                  <a:pt x="1657533" y="60251"/>
                  <a:pt x="1838467" y="0"/>
                  <a:pt x="2019401" y="1"/>
                </a:cubicBezTo>
                <a:close/>
              </a:path>
            </a:pathLst>
          </a:custGeom>
          <a:gradFill>
            <a:gsLst>
              <a:gs pos="26944">
                <a:schemeClr val="accent6"/>
              </a:gs>
              <a:gs pos="0">
                <a:srgbClr val="005587"/>
              </a:gs>
              <a:gs pos="64000">
                <a:srgbClr val="00ABAB"/>
              </a:gs>
              <a:gs pos="100000">
                <a:srgbClr val="00ABAB"/>
              </a:gs>
            </a:gsLst>
            <a:lin ang="10800000" scaled="1"/>
          </a:gradFill>
          <a:ln w="13856" cap="flat">
            <a:noFill/>
            <a:prstDash val="solid"/>
            <a:miter/>
          </a:ln>
        </p:spPr>
        <p:txBody>
          <a:bodyPr rtlCol="0" anchor="ctr"/>
          <a:lstStyle/>
          <a:p>
            <a:endParaRPr lang="en-US"/>
          </a:p>
        </p:txBody>
      </p:sp>
      <p:sp>
        <p:nvSpPr>
          <p:cNvPr id="24" name="TextBox 23">
            <a:extLst>
              <a:ext uri="{FF2B5EF4-FFF2-40B4-BE49-F238E27FC236}">
                <a16:creationId xmlns:a16="http://schemas.microsoft.com/office/drawing/2014/main" id="{364CCB59-8A7E-4126-A56A-61FF7CBB44DB}"/>
              </a:ext>
            </a:extLst>
          </p:cNvPr>
          <p:cNvSpPr txBox="1"/>
          <p:nvPr/>
        </p:nvSpPr>
        <p:spPr>
          <a:xfrm>
            <a:off x="7469204" y="4733777"/>
            <a:ext cx="4227496" cy="646331"/>
          </a:xfrm>
          <a:prstGeom prst="rect">
            <a:avLst/>
          </a:prstGeom>
          <a:noFill/>
        </p:spPr>
        <p:txBody>
          <a:bodyPr wrap="square" anchor="ctr">
            <a:spAutoFit/>
          </a:bodyPr>
          <a:lstStyle/>
          <a:p>
            <a:pPr algn="r"/>
            <a:r>
              <a:rPr lang="en-US" sz="3600" b="1">
                <a:solidFill>
                  <a:schemeClr val="bg1"/>
                </a:solidFill>
              </a:rPr>
              <a:t>Legal Framework </a:t>
            </a:r>
          </a:p>
        </p:txBody>
      </p:sp>
      <p:sp>
        <p:nvSpPr>
          <p:cNvPr id="25" name="Oval 24">
            <a:extLst>
              <a:ext uri="{FF2B5EF4-FFF2-40B4-BE49-F238E27FC236}">
                <a16:creationId xmlns:a16="http://schemas.microsoft.com/office/drawing/2014/main" id="{04E67327-0E42-4AE1-BAFF-7B9ADFCFF241}"/>
              </a:ext>
            </a:extLst>
          </p:cNvPr>
          <p:cNvSpPr/>
          <p:nvPr/>
        </p:nvSpPr>
        <p:spPr>
          <a:xfrm>
            <a:off x="4567334" y="5550536"/>
            <a:ext cx="821871" cy="822960"/>
          </a:xfrm>
          <a:prstGeom prst="ellipse">
            <a:avLst/>
          </a:prstGeom>
          <a:solidFill>
            <a:schemeClr val="tx1"/>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60" tIns="10160" rIns="10160" bIns="10160" numCol="1" spcCol="1270" rtlCol="0" anchor="ctr" anchorCtr="0">
            <a:noAutofit/>
          </a:bodyPr>
          <a:lstStyle/>
          <a:p>
            <a:pPr marL="0" indent="0" algn="ctr" defTabSz="355600">
              <a:lnSpc>
                <a:spcPct val="90000"/>
              </a:lnSpc>
              <a:spcBef>
                <a:spcPct val="0"/>
              </a:spcBef>
              <a:spcAft>
                <a:spcPct val="35000"/>
              </a:spcAft>
              <a:buNone/>
            </a:pPr>
            <a:endParaRPr lang="en-US" sz="800" kern="1200"/>
          </a:p>
        </p:txBody>
      </p:sp>
      <p:grpSp>
        <p:nvGrpSpPr>
          <p:cNvPr id="7" name="Graphic 4">
            <a:extLst>
              <a:ext uri="{FF2B5EF4-FFF2-40B4-BE49-F238E27FC236}">
                <a16:creationId xmlns:a16="http://schemas.microsoft.com/office/drawing/2014/main" id="{EF6783F5-5F59-CBBF-1834-DE4B273BB549}"/>
              </a:ext>
            </a:extLst>
          </p:cNvPr>
          <p:cNvGrpSpPr>
            <a:grpSpLocks noChangeAspect="1"/>
          </p:cNvGrpSpPr>
          <p:nvPr/>
        </p:nvGrpSpPr>
        <p:grpSpPr>
          <a:xfrm>
            <a:off x="4640358" y="5623825"/>
            <a:ext cx="675822" cy="676382"/>
            <a:chOff x="1952125" y="1885990"/>
            <a:chExt cx="362313" cy="361971"/>
          </a:xfrm>
          <a:solidFill>
            <a:schemeClr val="bg1"/>
          </a:solidFill>
        </p:grpSpPr>
        <p:sp>
          <p:nvSpPr>
            <p:cNvPr id="8" name="Graphic 4">
              <a:extLst>
                <a:ext uri="{FF2B5EF4-FFF2-40B4-BE49-F238E27FC236}">
                  <a16:creationId xmlns:a16="http://schemas.microsoft.com/office/drawing/2014/main" id="{240614E3-DC2F-9BBC-7853-3E209887A964}"/>
                </a:ext>
              </a:extLst>
            </p:cNvPr>
            <p:cNvSpPr/>
            <p:nvPr/>
          </p:nvSpPr>
          <p:spPr>
            <a:xfrm>
              <a:off x="2100372" y="2000902"/>
              <a:ext cx="122686" cy="142362"/>
            </a:xfrm>
            <a:custGeom>
              <a:avLst/>
              <a:gdLst>
                <a:gd name="connsiteX0" fmla="*/ 15975 w 122686"/>
                <a:gd name="connsiteY0" fmla="*/ 110443 h 142362"/>
                <a:gd name="connsiteX1" fmla="*/ 37701 w 122686"/>
                <a:gd name="connsiteY1" fmla="*/ 142363 h 142362"/>
                <a:gd name="connsiteX2" fmla="*/ 122687 w 122686"/>
                <a:gd name="connsiteY2" fmla="*/ 0 h 142362"/>
                <a:gd name="connsiteX3" fmla="*/ 0 w 122686"/>
                <a:gd name="connsiteY3" fmla="*/ 84907 h 142362"/>
              </a:gdLst>
              <a:ahLst/>
              <a:cxnLst>
                <a:cxn ang="0">
                  <a:pos x="connsiteX0" y="connsiteY0"/>
                </a:cxn>
                <a:cxn ang="0">
                  <a:pos x="connsiteX1" y="connsiteY1"/>
                </a:cxn>
                <a:cxn ang="0">
                  <a:pos x="connsiteX2" y="connsiteY2"/>
                </a:cxn>
                <a:cxn ang="0">
                  <a:pos x="connsiteX3" y="connsiteY3"/>
                </a:cxn>
              </a:cxnLst>
              <a:rect l="l" t="t" r="r" b="b"/>
              <a:pathLst>
                <a:path w="122686" h="142362">
                  <a:moveTo>
                    <a:pt x="15975" y="110443"/>
                  </a:moveTo>
                  <a:lnTo>
                    <a:pt x="37701" y="142363"/>
                  </a:lnTo>
                  <a:lnTo>
                    <a:pt x="122687" y="0"/>
                  </a:lnTo>
                  <a:lnTo>
                    <a:pt x="0" y="84907"/>
                  </a:lnTo>
                  <a:close/>
                </a:path>
              </a:pathLst>
            </a:custGeom>
            <a:grpFill/>
            <a:ln w="6390" cap="flat">
              <a:noFill/>
              <a:prstDash val="solid"/>
              <a:miter/>
            </a:ln>
          </p:spPr>
          <p:txBody>
            <a:bodyPr rtlCol="0" anchor="ctr"/>
            <a:lstStyle/>
            <a:p>
              <a:endParaRPr lang="en-US"/>
            </a:p>
          </p:txBody>
        </p:sp>
        <p:sp>
          <p:nvSpPr>
            <p:cNvPr id="9" name="Graphic 4">
              <a:extLst>
                <a:ext uri="{FF2B5EF4-FFF2-40B4-BE49-F238E27FC236}">
                  <a16:creationId xmlns:a16="http://schemas.microsoft.com/office/drawing/2014/main" id="{9783CC3C-7A47-E221-F86C-173B59F739FC}"/>
                </a:ext>
              </a:extLst>
            </p:cNvPr>
            <p:cNvSpPr/>
            <p:nvPr/>
          </p:nvSpPr>
          <p:spPr>
            <a:xfrm>
              <a:off x="2038389" y="1993880"/>
              <a:ext cx="171889" cy="83630"/>
            </a:xfrm>
            <a:custGeom>
              <a:avLst/>
              <a:gdLst>
                <a:gd name="connsiteX0" fmla="*/ 171889 w 171889"/>
                <a:gd name="connsiteY0" fmla="*/ 0 h 83630"/>
                <a:gd name="connsiteX1" fmla="*/ 0 w 171889"/>
                <a:gd name="connsiteY1" fmla="*/ 47880 h 83630"/>
                <a:gd name="connsiteX2" fmla="*/ 51759 w 171889"/>
                <a:gd name="connsiteY2" fmla="*/ 83630 h 83630"/>
              </a:gdLst>
              <a:ahLst/>
              <a:cxnLst>
                <a:cxn ang="0">
                  <a:pos x="connsiteX0" y="connsiteY0"/>
                </a:cxn>
                <a:cxn ang="0">
                  <a:pos x="connsiteX1" y="connsiteY1"/>
                </a:cxn>
                <a:cxn ang="0">
                  <a:pos x="connsiteX2" y="connsiteY2"/>
                </a:cxn>
              </a:cxnLst>
              <a:rect l="l" t="t" r="r" b="b"/>
              <a:pathLst>
                <a:path w="171889" h="83630">
                  <a:moveTo>
                    <a:pt x="171889" y="0"/>
                  </a:moveTo>
                  <a:lnTo>
                    <a:pt x="0" y="47880"/>
                  </a:lnTo>
                  <a:lnTo>
                    <a:pt x="51759" y="83630"/>
                  </a:lnTo>
                  <a:close/>
                </a:path>
              </a:pathLst>
            </a:custGeom>
            <a:grpFill/>
            <a:ln w="6390" cap="flat">
              <a:noFill/>
              <a:prstDash val="solid"/>
              <a:miter/>
            </a:ln>
          </p:spPr>
          <p:txBody>
            <a:bodyPr rtlCol="0" anchor="ctr"/>
            <a:lstStyle/>
            <a:p>
              <a:endParaRPr lang="en-US"/>
            </a:p>
          </p:txBody>
        </p:sp>
        <p:sp>
          <p:nvSpPr>
            <p:cNvPr id="10" name="Graphic 4">
              <a:extLst>
                <a:ext uri="{FF2B5EF4-FFF2-40B4-BE49-F238E27FC236}">
                  <a16:creationId xmlns:a16="http://schemas.microsoft.com/office/drawing/2014/main" id="{2262CAAF-1CC1-3B95-8133-6DF030CFB34F}"/>
                </a:ext>
              </a:extLst>
            </p:cNvPr>
            <p:cNvSpPr/>
            <p:nvPr/>
          </p:nvSpPr>
          <p:spPr>
            <a:xfrm>
              <a:off x="2080563" y="2097300"/>
              <a:ext cx="22364" cy="34473"/>
            </a:xfrm>
            <a:custGeom>
              <a:avLst/>
              <a:gdLst>
                <a:gd name="connsiteX0" fmla="*/ 12141 w 22364"/>
                <a:gd name="connsiteY0" fmla="*/ 0 h 34473"/>
                <a:gd name="connsiteX1" fmla="*/ 0 w 22364"/>
                <a:gd name="connsiteY1" fmla="*/ 34473 h 34473"/>
                <a:gd name="connsiteX2" fmla="*/ 22365 w 22364"/>
                <a:gd name="connsiteY2" fmla="*/ 15960 h 34473"/>
              </a:gdLst>
              <a:ahLst/>
              <a:cxnLst>
                <a:cxn ang="0">
                  <a:pos x="connsiteX0" y="connsiteY0"/>
                </a:cxn>
                <a:cxn ang="0">
                  <a:pos x="connsiteX1" y="connsiteY1"/>
                </a:cxn>
                <a:cxn ang="0">
                  <a:pos x="connsiteX2" y="connsiteY2"/>
                </a:cxn>
              </a:cxnLst>
              <a:rect l="l" t="t" r="r" b="b"/>
              <a:pathLst>
                <a:path w="22364" h="34473">
                  <a:moveTo>
                    <a:pt x="12141" y="0"/>
                  </a:moveTo>
                  <a:lnTo>
                    <a:pt x="0" y="34473"/>
                  </a:lnTo>
                  <a:lnTo>
                    <a:pt x="22365" y="15960"/>
                  </a:lnTo>
                  <a:close/>
                </a:path>
              </a:pathLst>
            </a:custGeom>
            <a:grpFill/>
            <a:ln w="6390" cap="flat">
              <a:noFill/>
              <a:prstDash val="solid"/>
              <a:miter/>
            </a:ln>
          </p:spPr>
          <p:txBody>
            <a:bodyPr rtlCol="0" anchor="ctr"/>
            <a:lstStyle/>
            <a:p>
              <a:endParaRPr lang="en-US"/>
            </a:p>
          </p:txBody>
        </p:sp>
        <p:sp>
          <p:nvSpPr>
            <p:cNvPr id="11" name="Graphic 4">
              <a:extLst>
                <a:ext uri="{FF2B5EF4-FFF2-40B4-BE49-F238E27FC236}">
                  <a16:creationId xmlns:a16="http://schemas.microsoft.com/office/drawing/2014/main" id="{E10A67C7-70FD-0F19-1AD9-B56C5A8709C9}"/>
                </a:ext>
              </a:extLst>
            </p:cNvPr>
            <p:cNvSpPr/>
            <p:nvPr/>
          </p:nvSpPr>
          <p:spPr>
            <a:xfrm>
              <a:off x="1952125" y="1885990"/>
              <a:ext cx="362313" cy="361971"/>
            </a:xfrm>
            <a:custGeom>
              <a:avLst/>
              <a:gdLst>
                <a:gd name="connsiteX0" fmla="*/ 181474 w 362313"/>
                <a:gd name="connsiteY0" fmla="*/ 0 h 361971"/>
                <a:gd name="connsiteX1" fmla="*/ 0 w 362313"/>
                <a:gd name="connsiteY1" fmla="*/ 180667 h 361971"/>
                <a:gd name="connsiteX2" fmla="*/ 180835 w 362313"/>
                <a:gd name="connsiteY2" fmla="*/ 361972 h 361971"/>
                <a:gd name="connsiteX3" fmla="*/ 362310 w 362313"/>
                <a:gd name="connsiteY3" fmla="*/ 181305 h 361971"/>
                <a:gd name="connsiteX4" fmla="*/ 362310 w 362313"/>
                <a:gd name="connsiteY4" fmla="*/ 181305 h 361971"/>
                <a:gd name="connsiteX5" fmla="*/ 181474 w 362313"/>
                <a:gd name="connsiteY5" fmla="*/ 0 h 361971"/>
                <a:gd name="connsiteX6" fmla="*/ 295854 w 362313"/>
                <a:gd name="connsiteY6" fmla="*/ 97037 h 361971"/>
                <a:gd name="connsiteX7" fmla="*/ 295854 w 362313"/>
                <a:gd name="connsiteY7" fmla="*/ 97037 h 361971"/>
                <a:gd name="connsiteX8" fmla="*/ 191698 w 362313"/>
                <a:gd name="connsiteY8" fmla="*/ 272596 h 361971"/>
                <a:gd name="connsiteX9" fmla="*/ 186586 w 362313"/>
                <a:gd name="connsiteY9" fmla="*/ 275788 h 361971"/>
                <a:gd name="connsiteX10" fmla="*/ 186586 w 362313"/>
                <a:gd name="connsiteY10" fmla="*/ 275788 h 361971"/>
                <a:gd name="connsiteX11" fmla="*/ 181474 w 362313"/>
                <a:gd name="connsiteY11" fmla="*/ 273235 h 361971"/>
                <a:gd name="connsiteX12" fmla="*/ 157832 w 362313"/>
                <a:gd name="connsiteY12" fmla="*/ 238123 h 361971"/>
                <a:gd name="connsiteX13" fmla="*/ 119492 w 362313"/>
                <a:gd name="connsiteY13" fmla="*/ 270043 h 361971"/>
                <a:gd name="connsiteX14" fmla="*/ 111824 w 362313"/>
                <a:gd name="connsiteY14" fmla="*/ 270681 h 361971"/>
                <a:gd name="connsiteX15" fmla="*/ 109268 w 362313"/>
                <a:gd name="connsiteY15" fmla="*/ 263659 h 361971"/>
                <a:gd name="connsiteX16" fmla="*/ 130355 w 362313"/>
                <a:gd name="connsiteY16" fmla="*/ 202372 h 361971"/>
                <a:gd name="connsiteX17" fmla="*/ 67733 w 362313"/>
                <a:gd name="connsiteY17" fmla="*/ 158961 h 361971"/>
                <a:gd name="connsiteX18" fmla="*/ 65177 w 362313"/>
                <a:gd name="connsiteY18" fmla="*/ 152577 h 361971"/>
                <a:gd name="connsiteX19" fmla="*/ 69650 w 362313"/>
                <a:gd name="connsiteY19" fmla="*/ 147470 h 361971"/>
                <a:gd name="connsiteX20" fmla="*/ 290742 w 362313"/>
                <a:gd name="connsiteY20" fmla="*/ 86822 h 361971"/>
                <a:gd name="connsiteX21" fmla="*/ 298410 w 362313"/>
                <a:gd name="connsiteY21" fmla="*/ 91291 h 361971"/>
                <a:gd name="connsiteX22" fmla="*/ 295854 w 362313"/>
                <a:gd name="connsiteY22" fmla="*/ 97037 h 361971"/>
                <a:gd name="connsiteX23" fmla="*/ 295854 w 362313"/>
                <a:gd name="connsiteY23" fmla="*/ 97037 h 361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2313" h="361971">
                  <a:moveTo>
                    <a:pt x="181474" y="0"/>
                  </a:moveTo>
                  <a:cubicBezTo>
                    <a:pt x="81152" y="0"/>
                    <a:pt x="0" y="81077"/>
                    <a:pt x="0" y="180667"/>
                  </a:cubicBezTo>
                  <a:cubicBezTo>
                    <a:pt x="0" y="280895"/>
                    <a:pt x="81152" y="361972"/>
                    <a:pt x="180835" y="361972"/>
                  </a:cubicBezTo>
                  <a:cubicBezTo>
                    <a:pt x="281157" y="361972"/>
                    <a:pt x="362310" y="280895"/>
                    <a:pt x="362310" y="181305"/>
                  </a:cubicBezTo>
                  <a:cubicBezTo>
                    <a:pt x="362310" y="181305"/>
                    <a:pt x="362310" y="181305"/>
                    <a:pt x="362310" y="181305"/>
                  </a:cubicBezTo>
                  <a:cubicBezTo>
                    <a:pt x="362948" y="80438"/>
                    <a:pt x="281796" y="0"/>
                    <a:pt x="181474" y="0"/>
                  </a:cubicBezTo>
                  <a:close/>
                  <a:moveTo>
                    <a:pt x="295854" y="97037"/>
                  </a:moveTo>
                  <a:lnTo>
                    <a:pt x="295854" y="97037"/>
                  </a:lnTo>
                  <a:lnTo>
                    <a:pt x="191698" y="272596"/>
                  </a:lnTo>
                  <a:cubicBezTo>
                    <a:pt x="190420" y="274511"/>
                    <a:pt x="188503" y="275788"/>
                    <a:pt x="186586" y="275788"/>
                  </a:cubicBezTo>
                  <a:lnTo>
                    <a:pt x="186586" y="275788"/>
                  </a:lnTo>
                  <a:cubicBezTo>
                    <a:pt x="184669" y="275788"/>
                    <a:pt x="182752" y="274511"/>
                    <a:pt x="181474" y="273235"/>
                  </a:cubicBezTo>
                  <a:lnTo>
                    <a:pt x="157832" y="238123"/>
                  </a:lnTo>
                  <a:lnTo>
                    <a:pt x="119492" y="270043"/>
                  </a:lnTo>
                  <a:cubicBezTo>
                    <a:pt x="117575" y="271958"/>
                    <a:pt x="114380" y="271958"/>
                    <a:pt x="111824" y="270681"/>
                  </a:cubicBezTo>
                  <a:cubicBezTo>
                    <a:pt x="109268" y="268766"/>
                    <a:pt x="108629" y="266212"/>
                    <a:pt x="109268" y="263659"/>
                  </a:cubicBezTo>
                  <a:lnTo>
                    <a:pt x="130355" y="202372"/>
                  </a:lnTo>
                  <a:lnTo>
                    <a:pt x="67733" y="158961"/>
                  </a:lnTo>
                  <a:cubicBezTo>
                    <a:pt x="65816" y="157684"/>
                    <a:pt x="64538" y="155131"/>
                    <a:pt x="65177" y="152577"/>
                  </a:cubicBezTo>
                  <a:cubicBezTo>
                    <a:pt x="65816" y="150024"/>
                    <a:pt x="67094" y="148108"/>
                    <a:pt x="69650" y="147470"/>
                  </a:cubicBezTo>
                  <a:lnTo>
                    <a:pt x="290742" y="86822"/>
                  </a:lnTo>
                  <a:cubicBezTo>
                    <a:pt x="293937" y="86184"/>
                    <a:pt x="297771" y="88099"/>
                    <a:pt x="298410" y="91291"/>
                  </a:cubicBezTo>
                  <a:cubicBezTo>
                    <a:pt x="299049" y="92568"/>
                    <a:pt x="298410" y="95760"/>
                    <a:pt x="295854" y="97037"/>
                  </a:cubicBezTo>
                  <a:lnTo>
                    <a:pt x="295854" y="97037"/>
                  </a:lnTo>
                  <a:close/>
                </a:path>
              </a:pathLst>
            </a:custGeom>
            <a:grpFill/>
            <a:ln w="6390" cap="flat">
              <a:noFill/>
              <a:prstDash val="solid"/>
              <a:miter/>
            </a:ln>
          </p:spPr>
          <p:txBody>
            <a:bodyPr rtlCol="0" anchor="ctr"/>
            <a:lstStyle/>
            <a:p>
              <a:endParaRPr lang="en-US"/>
            </a:p>
          </p:txBody>
        </p:sp>
      </p:grpSp>
    </p:spTree>
    <p:extLst>
      <p:ext uri="{BB962C8B-B14F-4D97-AF65-F5344CB8AC3E}">
        <p14:creationId xmlns:p14="http://schemas.microsoft.com/office/powerpoint/2010/main" val="413233628"/>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sz="2100" dirty="0">
                <a:latin typeface="Calibri" panose="020F0502020204030204" pitchFamily="34" charset="0"/>
                <a:cs typeface="Calibri" panose="020F0502020204030204" pitchFamily="34" charset="0"/>
              </a:rPr>
              <a:t>Effect of Compounding Order</a:t>
            </a:r>
          </a:p>
        </p:txBody>
      </p:sp>
      <p:grpSp>
        <p:nvGrpSpPr>
          <p:cNvPr id="5" name="Group 4"/>
          <p:cNvGrpSpPr/>
          <p:nvPr/>
        </p:nvGrpSpPr>
        <p:grpSpPr>
          <a:xfrm>
            <a:off x="1534576" y="1962684"/>
            <a:ext cx="6007910" cy="2878388"/>
            <a:chOff x="1716505" y="2864416"/>
            <a:chExt cx="6625390" cy="3174222"/>
          </a:xfrm>
          <a:effectLst>
            <a:outerShdw blurRad="50800" dist="38100" dir="2700000" algn="tl" rotWithShape="0">
              <a:prstClr val="black">
                <a:alpha val="40000"/>
              </a:prstClr>
            </a:outerShdw>
          </a:effectLst>
        </p:grpSpPr>
        <p:sp>
          <p:nvSpPr>
            <p:cNvPr id="6" name="Freeform 217"/>
            <p:cNvSpPr>
              <a:spLocks noEditPoints="1"/>
            </p:cNvSpPr>
            <p:nvPr/>
          </p:nvSpPr>
          <p:spPr bwMode="auto">
            <a:xfrm>
              <a:off x="1716505" y="2864416"/>
              <a:ext cx="6625390" cy="3174222"/>
            </a:xfrm>
            <a:custGeom>
              <a:avLst/>
              <a:gdLst>
                <a:gd name="T0" fmla="*/ 221 w 240"/>
                <a:gd name="T1" fmla="*/ 39 h 115"/>
                <a:gd name="T2" fmla="*/ 221 w 240"/>
                <a:gd name="T3" fmla="*/ 39 h 115"/>
                <a:gd name="T4" fmla="*/ 107 w 240"/>
                <a:gd name="T5" fmla="*/ 39 h 115"/>
                <a:gd name="T6" fmla="*/ 95 w 240"/>
                <a:gd name="T7" fmla="*/ 20 h 115"/>
                <a:gd name="T8" fmla="*/ 21 w 240"/>
                <a:gd name="T9" fmla="*/ 20 h 115"/>
                <a:gd name="T10" fmla="*/ 21 w 240"/>
                <a:gd name="T11" fmla="*/ 95 h 115"/>
                <a:gd name="T12" fmla="*/ 95 w 240"/>
                <a:gd name="T13" fmla="*/ 95 h 115"/>
                <a:gd name="T14" fmla="*/ 110 w 240"/>
                <a:gd name="T15" fmla="*/ 68 h 115"/>
                <a:gd name="T16" fmla="*/ 134 w 240"/>
                <a:gd name="T17" fmla="*/ 68 h 115"/>
                <a:gd name="T18" fmla="*/ 146 w 240"/>
                <a:gd name="T19" fmla="*/ 80 h 115"/>
                <a:gd name="T20" fmla="*/ 159 w 240"/>
                <a:gd name="T21" fmla="*/ 68 h 115"/>
                <a:gd name="T22" fmla="*/ 171 w 240"/>
                <a:gd name="T23" fmla="*/ 80 h 115"/>
                <a:gd name="T24" fmla="*/ 183 w 240"/>
                <a:gd name="T25" fmla="*/ 68 h 115"/>
                <a:gd name="T26" fmla="*/ 195 w 240"/>
                <a:gd name="T27" fmla="*/ 80 h 115"/>
                <a:gd name="T28" fmla="*/ 207 w 240"/>
                <a:gd name="T29" fmla="*/ 68 h 115"/>
                <a:gd name="T30" fmla="*/ 219 w 240"/>
                <a:gd name="T31" fmla="*/ 80 h 115"/>
                <a:gd name="T32" fmla="*/ 231 w 240"/>
                <a:gd name="T33" fmla="*/ 68 h 115"/>
                <a:gd name="T34" fmla="*/ 236 w 240"/>
                <a:gd name="T35" fmla="*/ 64 h 115"/>
                <a:gd name="T36" fmla="*/ 240 w 240"/>
                <a:gd name="T37" fmla="*/ 59 h 115"/>
                <a:gd name="T38" fmla="*/ 221 w 240"/>
                <a:gd name="T39" fmla="*/ 39 h 115"/>
                <a:gd name="T40" fmla="*/ 42 w 240"/>
                <a:gd name="T41" fmla="*/ 66 h 115"/>
                <a:gd name="T42" fmla="*/ 25 w 240"/>
                <a:gd name="T43" fmla="*/ 66 h 115"/>
                <a:gd name="T44" fmla="*/ 25 w 240"/>
                <a:gd name="T45" fmla="*/ 49 h 115"/>
                <a:gd name="T46" fmla="*/ 42 w 240"/>
                <a:gd name="T47" fmla="*/ 49 h 115"/>
                <a:gd name="T48" fmla="*/ 42 w 240"/>
                <a:gd name="T49" fmla="*/ 6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0" h="115">
                  <a:moveTo>
                    <a:pt x="221" y="39"/>
                  </a:moveTo>
                  <a:cubicBezTo>
                    <a:pt x="221" y="39"/>
                    <a:pt x="221" y="39"/>
                    <a:pt x="221" y="39"/>
                  </a:cubicBezTo>
                  <a:cubicBezTo>
                    <a:pt x="107" y="39"/>
                    <a:pt x="107" y="39"/>
                    <a:pt x="107" y="39"/>
                  </a:cubicBezTo>
                  <a:cubicBezTo>
                    <a:pt x="105" y="32"/>
                    <a:pt x="101" y="26"/>
                    <a:pt x="95" y="20"/>
                  </a:cubicBezTo>
                  <a:cubicBezTo>
                    <a:pt x="75" y="0"/>
                    <a:pt x="41" y="0"/>
                    <a:pt x="21" y="20"/>
                  </a:cubicBezTo>
                  <a:cubicBezTo>
                    <a:pt x="0" y="41"/>
                    <a:pt x="0" y="74"/>
                    <a:pt x="21" y="95"/>
                  </a:cubicBezTo>
                  <a:cubicBezTo>
                    <a:pt x="41" y="115"/>
                    <a:pt x="75" y="115"/>
                    <a:pt x="95" y="95"/>
                  </a:cubicBezTo>
                  <a:cubicBezTo>
                    <a:pt x="103" y="87"/>
                    <a:pt x="108" y="78"/>
                    <a:pt x="110" y="68"/>
                  </a:cubicBezTo>
                  <a:cubicBezTo>
                    <a:pt x="134" y="68"/>
                    <a:pt x="134" y="68"/>
                    <a:pt x="134" y="68"/>
                  </a:cubicBezTo>
                  <a:cubicBezTo>
                    <a:pt x="146" y="80"/>
                    <a:pt x="146" y="80"/>
                    <a:pt x="146" y="80"/>
                  </a:cubicBezTo>
                  <a:cubicBezTo>
                    <a:pt x="159" y="68"/>
                    <a:pt x="159" y="68"/>
                    <a:pt x="159" y="68"/>
                  </a:cubicBezTo>
                  <a:cubicBezTo>
                    <a:pt x="171" y="80"/>
                    <a:pt x="171" y="80"/>
                    <a:pt x="171" y="80"/>
                  </a:cubicBezTo>
                  <a:cubicBezTo>
                    <a:pt x="183" y="68"/>
                    <a:pt x="183" y="68"/>
                    <a:pt x="183" y="68"/>
                  </a:cubicBezTo>
                  <a:cubicBezTo>
                    <a:pt x="195" y="80"/>
                    <a:pt x="195" y="80"/>
                    <a:pt x="195" y="80"/>
                  </a:cubicBezTo>
                  <a:cubicBezTo>
                    <a:pt x="207" y="68"/>
                    <a:pt x="207" y="68"/>
                    <a:pt x="207" y="68"/>
                  </a:cubicBezTo>
                  <a:cubicBezTo>
                    <a:pt x="219" y="80"/>
                    <a:pt x="219" y="80"/>
                    <a:pt x="219" y="80"/>
                  </a:cubicBezTo>
                  <a:cubicBezTo>
                    <a:pt x="231" y="68"/>
                    <a:pt x="231" y="68"/>
                    <a:pt x="231" y="68"/>
                  </a:cubicBezTo>
                  <a:cubicBezTo>
                    <a:pt x="236" y="64"/>
                    <a:pt x="236" y="64"/>
                    <a:pt x="236" y="64"/>
                  </a:cubicBezTo>
                  <a:cubicBezTo>
                    <a:pt x="240" y="59"/>
                    <a:pt x="240" y="59"/>
                    <a:pt x="240" y="59"/>
                  </a:cubicBezTo>
                  <a:lnTo>
                    <a:pt x="221" y="39"/>
                  </a:lnTo>
                  <a:close/>
                  <a:moveTo>
                    <a:pt x="42" y="66"/>
                  </a:moveTo>
                  <a:cubicBezTo>
                    <a:pt x="37" y="71"/>
                    <a:pt x="29" y="71"/>
                    <a:pt x="25" y="66"/>
                  </a:cubicBezTo>
                  <a:cubicBezTo>
                    <a:pt x="20" y="61"/>
                    <a:pt x="20" y="54"/>
                    <a:pt x="25" y="49"/>
                  </a:cubicBezTo>
                  <a:cubicBezTo>
                    <a:pt x="29" y="44"/>
                    <a:pt x="37" y="44"/>
                    <a:pt x="42" y="49"/>
                  </a:cubicBezTo>
                  <a:cubicBezTo>
                    <a:pt x="47" y="54"/>
                    <a:pt x="47" y="61"/>
                    <a:pt x="42" y="66"/>
                  </a:cubicBezTo>
                  <a:close/>
                </a:path>
              </a:pathLst>
            </a:custGeom>
            <a:solidFill>
              <a:schemeClr val="accent3"/>
            </a:solidFill>
            <a:ln w="38100">
              <a:solidFill>
                <a:schemeClr val="accent3"/>
              </a:solidFill>
            </a:ln>
          </p:spPr>
          <p:txBody>
            <a:bodyPr vert="horz" wrap="square" lIns="82918" tIns="41459" rIns="82918" bIns="41459" numCol="1" anchor="t" anchorCtr="0" compatLnSpc="1">
              <a:prstTxWarp prst="textNoShape">
                <a:avLst/>
              </a:prstTxWarp>
            </a:bodyPr>
            <a:lstStyle/>
            <a:p>
              <a:endParaRPr lang="en-US" sz="1632" dirty="0"/>
            </a:p>
          </p:txBody>
        </p:sp>
        <p:sp>
          <p:nvSpPr>
            <p:cNvPr id="7" name="Isosceles Triangle 6"/>
            <p:cNvSpPr/>
            <p:nvPr/>
          </p:nvSpPr>
          <p:spPr>
            <a:xfrm>
              <a:off x="5783580" y="3636974"/>
              <a:ext cx="681037" cy="323850"/>
            </a:xfrm>
            <a:prstGeom prst="triangle">
              <a:avLst>
                <a:gd name="adj" fmla="val 4860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p>
          </p:txBody>
        </p:sp>
        <p:sp>
          <p:nvSpPr>
            <p:cNvPr id="8" name="Isosceles Triangle 7"/>
            <p:cNvSpPr/>
            <p:nvPr/>
          </p:nvSpPr>
          <p:spPr>
            <a:xfrm>
              <a:off x="6865620" y="3636974"/>
              <a:ext cx="681037" cy="323850"/>
            </a:xfrm>
            <a:prstGeom prst="triangle">
              <a:avLst>
                <a:gd name="adj" fmla="val 4860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p>
          </p:txBody>
        </p:sp>
      </p:grpSp>
      <p:sp>
        <p:nvSpPr>
          <p:cNvPr id="9" name="Rectangle 8"/>
          <p:cNvSpPr/>
          <p:nvPr/>
        </p:nvSpPr>
        <p:spPr>
          <a:xfrm>
            <a:off x="3833958" y="975441"/>
            <a:ext cx="2321701" cy="1326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spcAft>
                <a:spcPts val="272"/>
              </a:spcAft>
            </a:pPr>
            <a:r>
              <a:rPr lang="en-US" sz="1200" dirty="0">
                <a:solidFill>
                  <a:schemeClr val="tx1"/>
                </a:solidFill>
                <a:latin typeface="Calibri" panose="020F0502020204030204" pitchFamily="34" charset="0"/>
                <a:cs typeface="Calibri" panose="020F0502020204030204" pitchFamily="34" charset="0"/>
              </a:rPr>
              <a:t>Time Bound completion (Within 180 days)</a:t>
            </a:r>
          </a:p>
        </p:txBody>
      </p:sp>
      <p:sp>
        <p:nvSpPr>
          <p:cNvPr id="10" name="Rectangle 9"/>
          <p:cNvSpPr/>
          <p:nvPr/>
        </p:nvSpPr>
        <p:spPr>
          <a:xfrm>
            <a:off x="6246211" y="1007212"/>
            <a:ext cx="2321701" cy="8570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spcAft>
                <a:spcPts val="272"/>
              </a:spcAft>
            </a:pPr>
            <a:r>
              <a:rPr lang="en-IN" sz="1200" dirty="0">
                <a:solidFill>
                  <a:schemeClr val="tx1"/>
                </a:solidFill>
                <a:latin typeface="Calibri" panose="020F0502020204030204" pitchFamily="34" charset="0"/>
                <a:cs typeface="Calibri" panose="020F0502020204030204" pitchFamily="34" charset="0"/>
              </a:rPr>
              <a:t>No </a:t>
            </a:r>
            <a:r>
              <a:rPr lang="en-IN" sz="1200" dirty="0" err="1">
                <a:solidFill>
                  <a:schemeClr val="tx1"/>
                </a:solidFill>
                <a:latin typeface="Calibri" panose="020F0502020204030204" pitchFamily="34" charset="0"/>
                <a:cs typeface="Calibri" panose="020F0502020204030204" pitchFamily="34" charset="0"/>
              </a:rPr>
              <a:t>suo</a:t>
            </a:r>
            <a:r>
              <a:rPr lang="en-IN" sz="1200" dirty="0">
                <a:solidFill>
                  <a:schemeClr val="tx1"/>
                </a:solidFill>
                <a:latin typeface="Calibri" panose="020F0502020204030204" pitchFamily="34" charset="0"/>
                <a:cs typeface="Calibri" panose="020F0502020204030204" pitchFamily="34" charset="0"/>
              </a:rPr>
              <a:t>-motto investigation </a:t>
            </a:r>
          </a:p>
        </p:txBody>
      </p:sp>
      <p:cxnSp>
        <p:nvCxnSpPr>
          <p:cNvPr id="11" name="Elbow Connector 10"/>
          <p:cNvCxnSpPr>
            <a:endCxn id="9" idx="0"/>
          </p:cNvCxnSpPr>
          <p:nvPr/>
        </p:nvCxnSpPr>
        <p:spPr>
          <a:xfrm rot="16200000" flipV="1">
            <a:off x="4513981" y="1684064"/>
            <a:ext cx="1726027" cy="308782"/>
          </a:xfrm>
          <a:prstGeom prst="bentConnector5">
            <a:avLst>
              <a:gd name="adj1" fmla="val 11568"/>
              <a:gd name="adj2" fmla="val 543078"/>
              <a:gd name="adj3" fmla="val 112010"/>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8" idx="0"/>
            <a:endCxn id="10" idx="0"/>
          </p:cNvCxnSpPr>
          <p:nvPr/>
        </p:nvCxnSpPr>
        <p:spPr>
          <a:xfrm rot="5400000" flipH="1" flipV="1">
            <a:off x="6196108" y="1315046"/>
            <a:ext cx="1656029" cy="1040363"/>
          </a:xfrm>
          <a:prstGeom prst="bentConnector5">
            <a:avLst>
              <a:gd name="adj1" fmla="val 24124"/>
              <a:gd name="adj2" fmla="val -31507"/>
              <a:gd name="adj3" fmla="val 112518"/>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3743022" y="4602693"/>
            <a:ext cx="2467310" cy="9997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spcAft>
                <a:spcPts val="272"/>
              </a:spcAft>
            </a:pPr>
            <a:r>
              <a:rPr lang="en-US" sz="1200" dirty="0">
                <a:solidFill>
                  <a:schemeClr val="tx1"/>
                </a:solidFill>
                <a:latin typeface="Calibri" panose="020F0502020204030204" pitchFamily="34" charset="0"/>
                <a:cs typeface="Calibri" panose="020F0502020204030204" pitchFamily="34" charset="0"/>
              </a:rPr>
              <a:t>No request:</a:t>
            </a:r>
          </a:p>
          <a:p>
            <a:pPr marL="155471" indent="-155471" algn="just">
              <a:spcAft>
                <a:spcPts val="272"/>
              </a:spcAft>
              <a:buFontTx/>
              <a:buChar char="-"/>
            </a:pPr>
            <a:r>
              <a:rPr lang="en-US" sz="1200" dirty="0">
                <a:solidFill>
                  <a:schemeClr val="tx1"/>
                </a:solidFill>
                <a:latin typeface="Calibri" panose="020F0502020204030204" pitchFamily="34" charset="0"/>
                <a:cs typeface="Calibri" panose="020F0502020204030204" pitchFamily="34" charset="0"/>
              </a:rPr>
              <a:t>For withdrawal of Order;</a:t>
            </a:r>
          </a:p>
          <a:p>
            <a:pPr marL="155471" indent="-155471" algn="just">
              <a:spcAft>
                <a:spcPts val="272"/>
              </a:spcAft>
              <a:buFontTx/>
              <a:buChar char="-"/>
            </a:pPr>
            <a:r>
              <a:rPr lang="en-US" sz="1200" dirty="0">
                <a:solidFill>
                  <a:schemeClr val="tx1"/>
                </a:solidFill>
                <a:latin typeface="Calibri" panose="020F0502020204030204" pitchFamily="34" charset="0"/>
                <a:cs typeface="Calibri" panose="020F0502020204030204" pitchFamily="34" charset="0"/>
              </a:rPr>
              <a:t>To hold that order is void;</a:t>
            </a:r>
          </a:p>
          <a:p>
            <a:pPr marL="155471" indent="-155471" algn="just">
              <a:spcAft>
                <a:spcPts val="272"/>
              </a:spcAft>
              <a:buFontTx/>
              <a:buChar char="-"/>
            </a:pPr>
            <a:r>
              <a:rPr lang="en-US" sz="1200" dirty="0">
                <a:solidFill>
                  <a:schemeClr val="tx1"/>
                </a:solidFill>
                <a:latin typeface="Calibri" panose="020F0502020204030204" pitchFamily="34" charset="0"/>
                <a:cs typeface="Calibri" panose="020F0502020204030204" pitchFamily="34" charset="0"/>
              </a:rPr>
              <a:t>To review the order.</a:t>
            </a:r>
          </a:p>
        </p:txBody>
      </p:sp>
      <p:sp>
        <p:nvSpPr>
          <p:cNvPr id="14" name="Rectangle 13"/>
          <p:cNvSpPr/>
          <p:nvPr/>
        </p:nvSpPr>
        <p:spPr>
          <a:xfrm>
            <a:off x="6380175" y="4346019"/>
            <a:ext cx="4142306" cy="14772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23461" indent="-323461" algn="just" eaLnBrk="0" hangingPunct="0">
              <a:spcBef>
                <a:spcPct val="20000"/>
              </a:spcBef>
              <a:buFontTx/>
              <a:buChar char="•"/>
              <a:defRPr/>
            </a:pPr>
            <a:r>
              <a:rPr lang="en-US" sz="1200" kern="0" dirty="0">
                <a:solidFill>
                  <a:schemeClr val="tx1"/>
                </a:solidFill>
                <a:latin typeface="Calibri" panose="020F0502020204030204" pitchFamily="34" charset="0"/>
                <a:cs typeface="Calibri" panose="020F0502020204030204" pitchFamily="34" charset="0"/>
              </a:rPr>
              <a:t>Payment of sum of contravention (within15 days);</a:t>
            </a:r>
          </a:p>
          <a:p>
            <a:pPr marL="323461" indent="-323461" algn="just" eaLnBrk="0" hangingPunct="0">
              <a:spcBef>
                <a:spcPct val="20000"/>
              </a:spcBef>
              <a:buFontTx/>
              <a:buChar char="•"/>
              <a:defRPr/>
            </a:pPr>
            <a:endParaRPr lang="en-US" sz="1200" kern="0" dirty="0">
              <a:solidFill>
                <a:schemeClr val="tx1"/>
              </a:solidFill>
              <a:latin typeface="Calibri" panose="020F0502020204030204" pitchFamily="34" charset="0"/>
              <a:cs typeface="Calibri" panose="020F0502020204030204" pitchFamily="34" charset="0"/>
            </a:endParaRPr>
          </a:p>
          <a:p>
            <a:pPr marL="323461" indent="-323461" algn="just" eaLnBrk="0" hangingPunct="0">
              <a:spcBef>
                <a:spcPct val="20000"/>
              </a:spcBef>
              <a:buFontTx/>
              <a:buChar char="•"/>
              <a:defRPr/>
            </a:pPr>
            <a:r>
              <a:rPr lang="en-US" sz="1200" kern="0" dirty="0">
                <a:solidFill>
                  <a:schemeClr val="tx1"/>
                </a:solidFill>
                <a:latin typeface="Calibri" panose="020F0502020204030204" pitchFamily="34" charset="0"/>
                <a:cs typeface="Calibri" panose="020F0502020204030204" pitchFamily="34" charset="0"/>
              </a:rPr>
              <a:t>Failure to make payment, application shall be returned as if no application filed and matter referred to DOE for adjudication. </a:t>
            </a:r>
            <a:r>
              <a:rPr lang="en-US" sz="1200" kern="0" dirty="0">
                <a:latin typeface="Calibri" panose="020F0502020204030204" pitchFamily="34" charset="0"/>
                <a:cs typeface="Calibri" panose="020F0502020204030204" pitchFamily="34" charset="0"/>
              </a:rPr>
              <a:t> sum of contravention (within fifteen days)</a:t>
            </a:r>
          </a:p>
          <a:p>
            <a:pPr marL="323461" indent="-323461" algn="just" eaLnBrk="0" hangingPunct="0">
              <a:spcBef>
                <a:spcPct val="20000"/>
              </a:spcBef>
              <a:buFontTx/>
              <a:buChar char="•"/>
              <a:defRPr/>
            </a:pPr>
            <a:r>
              <a:rPr lang="en-US" sz="1200" kern="0" dirty="0">
                <a:latin typeface="Calibri" panose="020F0502020204030204" pitchFamily="34" charset="0"/>
                <a:cs typeface="Calibri" panose="020F0502020204030204" pitchFamily="34" charset="0"/>
              </a:rPr>
              <a:t>days)</a:t>
            </a:r>
          </a:p>
          <a:p>
            <a:pPr algn="just">
              <a:spcAft>
                <a:spcPts val="272"/>
              </a:spcAft>
            </a:pPr>
            <a:endParaRPr lang="en-US" sz="1200" dirty="0">
              <a:solidFill>
                <a:schemeClr val="tx1"/>
              </a:solidFill>
              <a:latin typeface="Calibri" panose="020F0502020204030204" pitchFamily="34" charset="0"/>
              <a:cs typeface="Calibri" panose="020F0502020204030204" pitchFamily="34" charset="0"/>
            </a:endParaRPr>
          </a:p>
        </p:txBody>
      </p:sp>
      <p:sp>
        <p:nvSpPr>
          <p:cNvPr id="15" name="Rectangle 14"/>
          <p:cNvSpPr/>
          <p:nvPr/>
        </p:nvSpPr>
        <p:spPr>
          <a:xfrm>
            <a:off x="7770281" y="2796806"/>
            <a:ext cx="2321701" cy="5911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200" dirty="0">
                <a:solidFill>
                  <a:schemeClr val="tx1"/>
                </a:solidFill>
                <a:latin typeface="Calibri" panose="020F0502020204030204" pitchFamily="34" charset="0"/>
                <a:cs typeface="Calibri" panose="020F0502020204030204" pitchFamily="34" charset="0"/>
              </a:rPr>
              <a:t>No further proceedings for contravention so compounded</a:t>
            </a:r>
          </a:p>
          <a:p>
            <a:pPr algn="just">
              <a:spcAft>
                <a:spcPts val="272"/>
              </a:spcAft>
            </a:pPr>
            <a:endParaRPr lang="en-US" sz="1200" dirty="0">
              <a:solidFill>
                <a:schemeClr val="tx1"/>
              </a:solidFill>
              <a:latin typeface="Calibri" panose="020F0502020204030204" pitchFamily="34" charset="0"/>
              <a:cs typeface="Calibri" panose="020F0502020204030204" pitchFamily="34" charset="0"/>
            </a:endParaRPr>
          </a:p>
        </p:txBody>
      </p:sp>
      <p:sp>
        <p:nvSpPr>
          <p:cNvPr id="16" name="Rectangle 15"/>
          <p:cNvSpPr/>
          <p:nvPr/>
        </p:nvSpPr>
        <p:spPr>
          <a:xfrm>
            <a:off x="3383818" y="3164339"/>
            <a:ext cx="3802644" cy="371512"/>
          </a:xfrm>
          <a:prstGeom prst="rect">
            <a:avLst/>
          </a:prstGeom>
        </p:spPr>
        <p:txBody>
          <a:bodyPr wrap="none">
            <a:spAutoFit/>
          </a:bodyPr>
          <a:lstStyle/>
          <a:p>
            <a:r>
              <a:rPr lang="en-US" sz="1814" b="1" dirty="0">
                <a:solidFill>
                  <a:schemeClr val="bg1"/>
                </a:solidFill>
              </a:rPr>
              <a:t>Compounding Order Passed</a:t>
            </a:r>
          </a:p>
        </p:txBody>
      </p:sp>
      <p:cxnSp>
        <p:nvCxnSpPr>
          <p:cNvPr id="17" name="Elbow Connector 16"/>
          <p:cNvCxnSpPr/>
          <p:nvPr/>
        </p:nvCxnSpPr>
        <p:spPr>
          <a:xfrm rot="5400000">
            <a:off x="3714427" y="4186480"/>
            <a:ext cx="1557924" cy="1154851"/>
          </a:xfrm>
          <a:prstGeom prst="bentConnector4">
            <a:avLst>
              <a:gd name="adj1" fmla="val 33958"/>
              <a:gd name="adj2" fmla="val 117950"/>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a:off x="6614740" y="3793581"/>
            <a:ext cx="1182876" cy="1576588"/>
          </a:xfrm>
          <a:prstGeom prst="bentConnector4">
            <a:avLst>
              <a:gd name="adj1" fmla="val -16769"/>
              <a:gd name="adj2" fmla="val 113148"/>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9" name="Elbow Connector 18"/>
          <p:cNvCxnSpPr>
            <a:cxnSpLocks/>
          </p:cNvCxnSpPr>
          <p:nvPr/>
        </p:nvCxnSpPr>
        <p:spPr>
          <a:xfrm flipV="1">
            <a:off x="7542487" y="2868498"/>
            <a:ext cx="2549496" cy="592959"/>
          </a:xfrm>
          <a:prstGeom prst="bentConnector3">
            <a:avLst>
              <a:gd name="adj1" fmla="val 10813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bwMode="gray">
          <a:xfrm>
            <a:off x="501650" y="6098905"/>
            <a:ext cx="11162350" cy="350559"/>
          </a:xfrm>
          <a:prstGeom prst="roundRect">
            <a:avLst/>
          </a:prstGeom>
          <a:solidFill>
            <a:schemeClr val="accent1">
              <a:lumMod val="60000"/>
              <a:lumOff val="40000"/>
            </a:schemeClr>
          </a:solidFill>
          <a:ln w="19050" algn="ctr">
            <a:noFill/>
            <a:miter lim="800000"/>
            <a:headEnd/>
            <a:tailEnd/>
          </a:ln>
        </p:spPr>
        <p:txBody>
          <a:bodyPr wrap="square" lIns="80615" tIns="80615" rIns="80615" bIns="80615" rtlCol="0" anchor="t"/>
          <a:lstStyle/>
          <a:p>
            <a:pPr algn="ctr">
              <a:lnSpc>
                <a:spcPct val="106000"/>
              </a:lnSpc>
            </a:pPr>
            <a:r>
              <a:rPr lang="en-US" sz="1400" b="1" dirty="0">
                <a:latin typeface="Calibri" panose="020F0502020204030204" pitchFamily="34" charset="0"/>
                <a:cs typeface="Calibri" panose="020F0502020204030204" pitchFamily="34" charset="0"/>
              </a:rPr>
              <a:t>Withdrawal of application before compounding order is permitted </a:t>
            </a:r>
            <a:endParaRPr lang="en-US" sz="1400" b="1" i="1" dirty="0">
              <a:latin typeface="Calibri" panose="020F0502020204030204" pitchFamily="34" charset="0"/>
              <a:cs typeface="Calibri" panose="020F0502020204030204" pitchFamily="34" charset="0"/>
            </a:endParaRPr>
          </a:p>
          <a:p>
            <a:pPr marL="155471" indent="-155471">
              <a:lnSpc>
                <a:spcPct val="106000"/>
              </a:lnSpc>
              <a:buFont typeface="Arial" panose="020B0604020202020204" pitchFamily="34" charset="0"/>
              <a:buChar char="•"/>
            </a:pPr>
            <a:endParaRPr lang="en-IN" sz="1400" b="1"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0206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318798" y="0"/>
            <a:ext cx="7434802" cy="727849"/>
          </a:xfrm>
        </p:spPr>
        <p:txBody>
          <a:bodyPr/>
          <a:lstStyle/>
          <a:p>
            <a:pPr algn="ctr"/>
            <a:r>
              <a:rPr lang="en-US" sz="3600" b="1">
                <a:solidFill>
                  <a:srgbClr val="C00000"/>
                </a:solidFill>
              </a:rPr>
              <a:t>Discussion</a:t>
            </a:r>
            <a:endParaRPr lang="en-US" sz="3600" b="1" dirty="0">
              <a:solidFill>
                <a:srgbClr val="C00000"/>
              </a:solidFill>
            </a:endParaRPr>
          </a:p>
        </p:txBody>
      </p:sp>
      <p:sp>
        <p:nvSpPr>
          <p:cNvPr id="6" name="Slide Number Placeholder 5"/>
          <p:cNvSpPr>
            <a:spLocks noGrp="1"/>
          </p:cNvSpPr>
          <p:nvPr>
            <p:ph type="sldNum" sz="quarter" idx="4"/>
          </p:nvPr>
        </p:nvSpPr>
        <p:spPr>
          <a:xfrm>
            <a:off x="9318655" y="7136492"/>
            <a:ext cx="925890" cy="201676"/>
          </a:xfrm>
          <a:prstGeom prst="rect">
            <a:avLst/>
          </a:prstGeom>
        </p:spPr>
        <p:txBody>
          <a:bodyPr vert="horz" lIns="0" tIns="0" rIns="0" bIns="0" rtlCol="0" anchor="ctr" anchorCtr="0"/>
          <a:lstStyle>
            <a:defPPr>
              <a:defRPr lang="en-US"/>
            </a:defPPr>
            <a:lvl1pPr marL="0" algn="r" defTabSz="1042873" rtl="0" eaLnBrk="1" latinLnBrk="0" hangingPunct="1">
              <a:defRPr sz="882" b="0" kern="1200">
                <a:solidFill>
                  <a:srgbClr val="8C8C8C"/>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a:lstStyle>
          <a:p>
            <a:fld id="{95CC1D26-A9BD-4BDE-BDD9-08EDBAE96860}" type="slidenum">
              <a:rPr lang="en-GB" smtClean="0"/>
              <a:pPr/>
              <a:t>31</a:t>
            </a:fld>
            <a:endParaRPr lang="en-GB" dirty="0"/>
          </a:p>
        </p:txBody>
      </p:sp>
      <p:pic>
        <p:nvPicPr>
          <p:cNvPr id="12290" name="Picture 2" descr="C:\Users\shchopra\Downloads\rec_glb_ho_184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762001"/>
            <a:ext cx="9144000" cy="483747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791200" y="5609272"/>
            <a:ext cx="4876800" cy="1208664"/>
          </a:xfrm>
          <a:prstGeom prst="rect">
            <a:avLst/>
          </a:prstGeom>
        </p:spPr>
        <p:txBody>
          <a:bodyPr wrap="square">
            <a:spAutoFit/>
          </a:bodyPr>
          <a:lstStyle/>
          <a:p>
            <a:r>
              <a:rPr lang="fr-FR" sz="1451" b="1" dirty="0">
                <a:solidFill>
                  <a:srgbClr val="C00000"/>
                </a:solidFill>
              </a:rPr>
              <a:t>Atul Mittal</a:t>
            </a:r>
            <a:br>
              <a:rPr lang="fr-FR" sz="1451" b="1" dirty="0">
                <a:solidFill>
                  <a:srgbClr val="C00000"/>
                </a:solidFill>
              </a:rPr>
            </a:br>
            <a:r>
              <a:rPr lang="fr-FR" sz="1451" b="1" dirty="0">
                <a:solidFill>
                  <a:srgbClr val="C00000"/>
                </a:solidFill>
              </a:rPr>
              <a:t>Partner </a:t>
            </a:r>
            <a:br>
              <a:rPr lang="fr-FR" sz="1451" b="1" dirty="0">
                <a:solidFill>
                  <a:srgbClr val="C00000"/>
                </a:solidFill>
              </a:rPr>
            </a:br>
            <a:r>
              <a:rPr lang="fr-FR" sz="1451" b="1" dirty="0">
                <a:solidFill>
                  <a:srgbClr val="C00000"/>
                </a:solidFill>
              </a:rPr>
              <a:t>Deloitte Touche Tohmatsu India LLP</a:t>
            </a:r>
          </a:p>
          <a:p>
            <a:r>
              <a:rPr lang="fr-FR" sz="1451" b="1" dirty="0">
                <a:solidFill>
                  <a:srgbClr val="C00000"/>
                </a:solidFill>
              </a:rPr>
              <a:t>9810065744</a:t>
            </a:r>
            <a:br>
              <a:rPr lang="fr-FR" sz="1451" b="1" dirty="0">
                <a:solidFill>
                  <a:srgbClr val="C00000"/>
                </a:solidFill>
              </a:rPr>
            </a:br>
            <a:endParaRPr lang="fr-FR" sz="1451" b="1" dirty="0">
              <a:solidFill>
                <a:srgbClr val="C00000"/>
              </a:solidFill>
            </a:endParaRPr>
          </a:p>
        </p:txBody>
      </p:sp>
    </p:spTree>
    <p:extLst>
      <p:ext uri="{BB962C8B-B14F-4D97-AF65-F5344CB8AC3E}">
        <p14:creationId xmlns:p14="http://schemas.microsoft.com/office/powerpoint/2010/main" val="111576323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9A94D1-B06F-467B-B3A5-D33EB138F82F}"/>
              </a:ext>
            </a:extLst>
          </p:cNvPr>
          <p:cNvSpPr>
            <a:spLocks noGrp="1"/>
          </p:cNvSpPr>
          <p:nvPr>
            <p:ph type="title"/>
          </p:nvPr>
        </p:nvSpPr>
        <p:spPr>
          <a:xfrm>
            <a:off x="380700" y="247819"/>
            <a:ext cx="11252200" cy="334102"/>
          </a:xfrm>
          <a:solidFill>
            <a:schemeClr val="bg1"/>
          </a:solidFill>
        </p:spPr>
        <p:txBody>
          <a:bodyPr/>
          <a:lstStyle/>
          <a:p>
            <a:r>
              <a:rPr lang="en-US" sz="2200" b="1" dirty="0">
                <a:solidFill>
                  <a:schemeClr val="accent4"/>
                </a:solidFill>
                <a:latin typeface="+mn-lt"/>
                <a:cs typeface="Calibri Light" panose="020F0302020204030204" pitchFamily="34" charset="0"/>
              </a:rPr>
              <a:t>Regulatory Structure of FEMA</a:t>
            </a:r>
          </a:p>
        </p:txBody>
      </p:sp>
      <p:sp>
        <p:nvSpPr>
          <p:cNvPr id="52" name="Rectangle 51">
            <a:extLst>
              <a:ext uri="{FF2B5EF4-FFF2-40B4-BE49-F238E27FC236}">
                <a16:creationId xmlns:a16="http://schemas.microsoft.com/office/drawing/2014/main" id="{D818A44A-E511-45D4-B2D6-5461597CA302}"/>
              </a:ext>
            </a:extLst>
          </p:cNvPr>
          <p:cNvSpPr/>
          <p:nvPr/>
        </p:nvSpPr>
        <p:spPr bwMode="gray">
          <a:xfrm>
            <a:off x="9550818" y="3302617"/>
            <a:ext cx="2160000" cy="54000"/>
          </a:xfrm>
          <a:prstGeom prst="rect">
            <a:avLst/>
          </a:prstGeom>
          <a:solidFill>
            <a:srgbClr val="53565A"/>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chemeClr val="accent4"/>
              </a:solidFill>
              <a:effectLst/>
              <a:uLnTx/>
              <a:uFillTx/>
              <a:ea typeface="+mn-ea"/>
              <a:cs typeface="+mn-cs"/>
            </a:endParaRPr>
          </a:p>
        </p:txBody>
      </p:sp>
      <p:sp>
        <p:nvSpPr>
          <p:cNvPr id="53" name="Rectangle 52">
            <a:extLst>
              <a:ext uri="{FF2B5EF4-FFF2-40B4-BE49-F238E27FC236}">
                <a16:creationId xmlns:a16="http://schemas.microsoft.com/office/drawing/2014/main" id="{7AA53DAB-12EB-4497-A3D2-F221665D8D86}"/>
              </a:ext>
            </a:extLst>
          </p:cNvPr>
          <p:cNvSpPr/>
          <p:nvPr/>
        </p:nvSpPr>
        <p:spPr bwMode="gray">
          <a:xfrm>
            <a:off x="2731668" y="3302617"/>
            <a:ext cx="2160000" cy="54000"/>
          </a:xfrm>
          <a:prstGeom prst="rect">
            <a:avLst/>
          </a:prstGeom>
          <a:solidFill>
            <a:srgbClr val="046A38"/>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chemeClr val="accent4"/>
              </a:solidFill>
              <a:effectLst/>
              <a:uLnTx/>
              <a:uFillTx/>
              <a:ea typeface="+mn-ea"/>
              <a:cs typeface="+mn-cs"/>
            </a:endParaRPr>
          </a:p>
        </p:txBody>
      </p:sp>
      <p:sp>
        <p:nvSpPr>
          <p:cNvPr id="54" name="Rectangle 53">
            <a:extLst>
              <a:ext uri="{FF2B5EF4-FFF2-40B4-BE49-F238E27FC236}">
                <a16:creationId xmlns:a16="http://schemas.microsoft.com/office/drawing/2014/main" id="{CCCC734A-C57E-410D-B5A5-BC47B8BA63AF}"/>
              </a:ext>
            </a:extLst>
          </p:cNvPr>
          <p:cNvSpPr/>
          <p:nvPr/>
        </p:nvSpPr>
        <p:spPr bwMode="gray">
          <a:xfrm>
            <a:off x="458618" y="3310898"/>
            <a:ext cx="2160000" cy="45719"/>
          </a:xfrm>
          <a:prstGeom prst="rect">
            <a:avLst/>
          </a:prstGeom>
          <a:solidFill>
            <a:srgbClr val="0D8390"/>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chemeClr val="accent4"/>
              </a:solidFill>
              <a:effectLst/>
              <a:uLnTx/>
              <a:uFillTx/>
              <a:ea typeface="+mn-ea"/>
              <a:cs typeface="+mn-cs"/>
            </a:endParaRPr>
          </a:p>
        </p:txBody>
      </p:sp>
      <p:sp>
        <p:nvSpPr>
          <p:cNvPr id="55" name="Rectangle 54">
            <a:extLst>
              <a:ext uri="{FF2B5EF4-FFF2-40B4-BE49-F238E27FC236}">
                <a16:creationId xmlns:a16="http://schemas.microsoft.com/office/drawing/2014/main" id="{3D2F90D7-A13A-4887-A373-3BE0BEC51615}"/>
              </a:ext>
            </a:extLst>
          </p:cNvPr>
          <p:cNvSpPr/>
          <p:nvPr/>
        </p:nvSpPr>
        <p:spPr bwMode="gray">
          <a:xfrm>
            <a:off x="5004718" y="3302617"/>
            <a:ext cx="2160000" cy="54000"/>
          </a:xfrm>
          <a:prstGeom prst="rect">
            <a:avLst/>
          </a:prstGeom>
          <a:solidFill>
            <a:srgbClr val="007CB0"/>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chemeClr val="accent4"/>
              </a:solidFill>
              <a:effectLst/>
              <a:uLnTx/>
              <a:uFillTx/>
              <a:ea typeface="+mn-ea"/>
              <a:cs typeface="+mn-cs"/>
            </a:endParaRPr>
          </a:p>
        </p:txBody>
      </p:sp>
      <p:sp>
        <p:nvSpPr>
          <p:cNvPr id="56" name="Rectangle 55">
            <a:extLst>
              <a:ext uri="{FF2B5EF4-FFF2-40B4-BE49-F238E27FC236}">
                <a16:creationId xmlns:a16="http://schemas.microsoft.com/office/drawing/2014/main" id="{29EF69E9-7F38-4B85-9F75-DB513DB8A8DA}"/>
              </a:ext>
            </a:extLst>
          </p:cNvPr>
          <p:cNvSpPr/>
          <p:nvPr/>
        </p:nvSpPr>
        <p:spPr bwMode="gray">
          <a:xfrm>
            <a:off x="7277768" y="3302617"/>
            <a:ext cx="2160000" cy="54000"/>
          </a:xfrm>
          <a:prstGeom prst="rect">
            <a:avLst/>
          </a:prstGeom>
          <a:solidFill>
            <a:srgbClr val="86BC25"/>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chemeClr val="accent4"/>
              </a:solidFill>
              <a:effectLst/>
              <a:uLnTx/>
              <a:uFillTx/>
              <a:ea typeface="+mn-ea"/>
              <a:cs typeface="+mn-cs"/>
            </a:endParaRPr>
          </a:p>
        </p:txBody>
      </p:sp>
      <p:sp>
        <p:nvSpPr>
          <p:cNvPr id="57" name="Text Placeholder 3">
            <a:extLst>
              <a:ext uri="{FF2B5EF4-FFF2-40B4-BE49-F238E27FC236}">
                <a16:creationId xmlns:a16="http://schemas.microsoft.com/office/drawing/2014/main" id="{1CC600D2-1B61-42B8-A53D-A0A30767A817}"/>
              </a:ext>
            </a:extLst>
          </p:cNvPr>
          <p:cNvSpPr txBox="1">
            <a:spLocks/>
          </p:cNvSpPr>
          <p:nvPr/>
        </p:nvSpPr>
        <p:spPr bwMode="gray">
          <a:xfrm>
            <a:off x="9550818" y="2383243"/>
            <a:ext cx="2160000" cy="1638971"/>
          </a:xfrm>
          <a:prstGeom prst="rect">
            <a:avLst/>
          </a:prstGeom>
          <a:ln>
            <a:noFill/>
          </a:ln>
        </p:spPr>
        <p:txBody>
          <a:bodyPr vert="horz" lIns="0" tIns="104400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just" defTabSz="914400" rtl="0" eaLnBrk="1" fontAlgn="auto" latinLnBrk="0" hangingPunct="1">
              <a:lnSpc>
                <a:spcPct val="100000"/>
              </a:lnSpc>
              <a:spcBef>
                <a:spcPts val="1200"/>
              </a:spcBef>
              <a:spcAft>
                <a:spcPts val="0"/>
              </a:spcAft>
              <a:buClrTx/>
              <a:buSzPct val="100000"/>
              <a:buFontTx/>
              <a:buNone/>
              <a:tabLst/>
              <a:defRPr/>
            </a:pPr>
            <a:r>
              <a:rPr kumimoji="0" lang="en-US" sz="1600" b="1" i="0" u="none" strike="noStrike" kern="1200" cap="none" spc="0" normalizeH="0" baseline="0" noProof="0" dirty="0">
                <a:ln>
                  <a:noFill/>
                </a:ln>
                <a:solidFill>
                  <a:schemeClr val="accent4"/>
                </a:solidFill>
                <a:effectLst/>
                <a:uLnTx/>
                <a:uFillTx/>
                <a:ea typeface="+mn-ea"/>
                <a:cs typeface="+mn-cs"/>
              </a:rPr>
              <a:t>Master Directions</a:t>
            </a:r>
            <a:endParaRPr kumimoji="0" lang="en-US" sz="1200" b="0" i="0" u="none" strike="noStrike" kern="1200" cap="none" spc="0" normalizeH="0" baseline="0" noProof="0" dirty="0">
              <a:ln>
                <a:noFill/>
              </a:ln>
              <a:solidFill>
                <a:schemeClr val="accent4"/>
              </a:solidFill>
              <a:effectLst/>
              <a:uLnTx/>
              <a:uFillTx/>
              <a:ea typeface="+mn-ea"/>
              <a:cs typeface="+mn-cs"/>
            </a:endParaRPr>
          </a:p>
          <a:p>
            <a:pPr marL="0" marR="0" lvl="1" indent="0" algn="just" defTabSz="914400" rtl="0" eaLnBrk="1" fontAlgn="auto" latinLnBrk="0" hangingPunct="1">
              <a:lnSpc>
                <a:spcPct val="100000"/>
              </a:lnSpc>
              <a:spcBef>
                <a:spcPts val="1200"/>
              </a:spcBef>
              <a:spcAft>
                <a:spcPts val="0"/>
              </a:spcAft>
              <a:buClrTx/>
              <a:buSzPct val="100000"/>
              <a:buFontTx/>
              <a:buNone/>
              <a:tabLst/>
              <a:defRPr/>
            </a:pPr>
            <a:endParaRPr kumimoji="0" lang="en-US" sz="1200" b="0" i="0" u="none" strike="noStrike" kern="1200" cap="none" spc="0" normalizeH="0" baseline="0" noProof="0" dirty="0">
              <a:ln>
                <a:noFill/>
              </a:ln>
              <a:solidFill>
                <a:schemeClr val="accent4"/>
              </a:solidFill>
              <a:effectLst/>
              <a:uLnTx/>
              <a:uFillTx/>
              <a:ea typeface="+mn-ea"/>
              <a:cs typeface="+mn-cs"/>
            </a:endParaRPr>
          </a:p>
        </p:txBody>
      </p:sp>
      <p:sp>
        <p:nvSpPr>
          <p:cNvPr id="58" name="Text Placeholder 3">
            <a:extLst>
              <a:ext uri="{FF2B5EF4-FFF2-40B4-BE49-F238E27FC236}">
                <a16:creationId xmlns:a16="http://schemas.microsoft.com/office/drawing/2014/main" id="{638C9B80-D9F8-4D8D-91B0-36D6AB20E6B8}"/>
              </a:ext>
            </a:extLst>
          </p:cNvPr>
          <p:cNvSpPr txBox="1">
            <a:spLocks/>
          </p:cNvSpPr>
          <p:nvPr/>
        </p:nvSpPr>
        <p:spPr bwMode="gray">
          <a:xfrm>
            <a:off x="2731668" y="2383243"/>
            <a:ext cx="2160000" cy="1269639"/>
          </a:xfrm>
          <a:prstGeom prst="rect">
            <a:avLst/>
          </a:prstGeom>
          <a:ln>
            <a:noFill/>
          </a:ln>
        </p:spPr>
        <p:txBody>
          <a:bodyPr vert="horz" lIns="0" tIns="104400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1200"/>
              </a:spcBef>
              <a:spcAft>
                <a:spcPts val="0"/>
              </a:spcAft>
              <a:buClrTx/>
              <a:buSzPct val="100000"/>
              <a:buFontTx/>
              <a:buNone/>
              <a:tabLst/>
              <a:defRPr/>
            </a:pPr>
            <a:r>
              <a:rPr kumimoji="0" lang="en-US" sz="1400" b="1" i="0" u="none" strike="noStrike" kern="1200" cap="none" spc="0" normalizeH="0" baseline="0" noProof="0" dirty="0">
                <a:ln>
                  <a:noFill/>
                </a:ln>
                <a:solidFill>
                  <a:schemeClr val="accent4"/>
                </a:solidFill>
                <a:effectLst/>
                <a:uLnTx/>
                <a:uFillTx/>
                <a:ea typeface="+mn-ea"/>
                <a:cs typeface="+mn-cs"/>
              </a:rPr>
              <a:t>Regulations: Total 26</a:t>
            </a:r>
            <a:endParaRPr kumimoji="0" lang="en-US" sz="1400" b="0" i="0" u="none" strike="noStrike" kern="1200" cap="none" spc="0" normalizeH="0" baseline="0" noProof="0" dirty="0">
              <a:ln>
                <a:noFill/>
              </a:ln>
              <a:solidFill>
                <a:schemeClr val="accent4"/>
              </a:solidFill>
              <a:effectLst/>
              <a:uLnTx/>
              <a:uFillTx/>
              <a:ea typeface="+mn-ea"/>
              <a:cs typeface="+mn-cs"/>
            </a:endParaRPr>
          </a:p>
        </p:txBody>
      </p:sp>
      <p:sp>
        <p:nvSpPr>
          <p:cNvPr id="59" name="Text Placeholder 3">
            <a:extLst>
              <a:ext uri="{FF2B5EF4-FFF2-40B4-BE49-F238E27FC236}">
                <a16:creationId xmlns:a16="http://schemas.microsoft.com/office/drawing/2014/main" id="{043C274B-2C0D-4EF5-9D2D-186BA04A4A62}"/>
              </a:ext>
            </a:extLst>
          </p:cNvPr>
          <p:cNvSpPr txBox="1">
            <a:spLocks/>
          </p:cNvSpPr>
          <p:nvPr/>
        </p:nvSpPr>
        <p:spPr bwMode="gray">
          <a:xfrm>
            <a:off x="458618" y="2383243"/>
            <a:ext cx="2160000" cy="3978073"/>
          </a:xfrm>
          <a:prstGeom prst="rect">
            <a:avLst/>
          </a:prstGeom>
          <a:ln>
            <a:noFill/>
          </a:ln>
        </p:spPr>
        <p:txBody>
          <a:bodyPr vert="horz" lIns="0" tIns="104400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ctr" defTabSz="914400" rtl="0" eaLnBrk="1" fontAlgn="auto" latinLnBrk="0" hangingPunct="1">
              <a:lnSpc>
                <a:spcPct val="100000"/>
              </a:lnSpc>
              <a:spcBef>
                <a:spcPts val="1200"/>
              </a:spcBef>
              <a:spcAft>
                <a:spcPts val="0"/>
              </a:spcAft>
              <a:buClrTx/>
              <a:buSzPct val="100000"/>
              <a:buFontTx/>
              <a:buNone/>
              <a:tabLst/>
              <a:defRPr/>
            </a:pPr>
            <a:r>
              <a:rPr kumimoji="0" lang="en-US" sz="1400" b="1" i="0" u="none" strike="noStrike" kern="1200" cap="none" spc="0" normalizeH="0" baseline="0" noProof="0" dirty="0">
                <a:ln>
                  <a:noFill/>
                </a:ln>
                <a:solidFill>
                  <a:schemeClr val="accent4"/>
                </a:solidFill>
                <a:effectLst/>
                <a:uLnTx/>
                <a:uFillTx/>
                <a:ea typeface="+mn-ea"/>
                <a:cs typeface="+mn-cs"/>
              </a:rPr>
              <a:t>Foreign Exchange Management Act, 1999 (FEMA)</a:t>
            </a:r>
            <a:br>
              <a:rPr kumimoji="0" lang="en-US" sz="1600" b="1" i="0" u="none" strike="noStrike" kern="1200" cap="none" spc="0" normalizeH="0" baseline="0" noProof="0" dirty="0">
                <a:ln>
                  <a:noFill/>
                </a:ln>
                <a:solidFill>
                  <a:schemeClr val="accent4"/>
                </a:solidFill>
                <a:effectLst/>
                <a:uLnTx/>
                <a:uFillTx/>
                <a:ea typeface="+mn-ea"/>
                <a:cs typeface="+mn-cs"/>
              </a:rPr>
            </a:br>
            <a:endParaRPr kumimoji="0" lang="en-US" sz="1600" b="1" i="0" u="none" strike="noStrike" kern="1200" cap="none" spc="0" normalizeH="0" baseline="0" noProof="0" dirty="0">
              <a:ln>
                <a:noFill/>
              </a:ln>
              <a:solidFill>
                <a:schemeClr val="accent4"/>
              </a:solidFill>
              <a:effectLst/>
              <a:uLnTx/>
              <a:uFillTx/>
              <a:ea typeface="+mn-ea"/>
              <a:cs typeface="+mn-cs"/>
            </a:endParaRPr>
          </a:p>
          <a:p>
            <a:pPr marL="0" marR="0" lvl="1" indent="0" algn="l" defTabSz="914400" rtl="0" eaLnBrk="1" fontAlgn="auto" latinLnBrk="0" hangingPunct="1">
              <a:lnSpc>
                <a:spcPct val="100000"/>
              </a:lnSpc>
              <a:spcBef>
                <a:spcPts val="1200"/>
              </a:spcBef>
              <a:spcAft>
                <a:spcPts val="0"/>
              </a:spcAft>
              <a:buClrTx/>
              <a:buSzPct val="100000"/>
              <a:buFontTx/>
              <a:buNone/>
              <a:tabLst/>
              <a:defRPr/>
            </a:pPr>
            <a:r>
              <a:rPr kumimoji="0" lang="en-US" sz="1200" b="0" i="0" u="none" strike="noStrike" kern="1200" cap="none" spc="0" normalizeH="0" baseline="0" noProof="0" dirty="0">
                <a:ln>
                  <a:noFill/>
                </a:ln>
                <a:solidFill>
                  <a:schemeClr val="accent4"/>
                </a:solidFill>
                <a:effectLst/>
                <a:uLnTx/>
                <a:uFillTx/>
                <a:ea typeface="+mn-ea"/>
                <a:cs typeface="+mn-cs"/>
              </a:rPr>
              <a:t>FEMA replaced Foreign Exchange Regulation Act, 1973. </a:t>
            </a:r>
          </a:p>
          <a:p>
            <a:pPr marL="0" marR="0" lvl="1" indent="0" algn="l" defTabSz="914400" rtl="0" eaLnBrk="1" fontAlgn="auto" latinLnBrk="0" hangingPunct="1">
              <a:lnSpc>
                <a:spcPct val="100000"/>
              </a:lnSpc>
              <a:spcBef>
                <a:spcPts val="1200"/>
              </a:spcBef>
              <a:spcAft>
                <a:spcPts val="0"/>
              </a:spcAft>
              <a:buClrTx/>
              <a:buSzPct val="100000"/>
              <a:buFontTx/>
              <a:buNone/>
              <a:tabLst/>
              <a:defRPr/>
            </a:pPr>
            <a:r>
              <a:rPr kumimoji="0" lang="en-US" sz="1200" b="0" i="0" u="none" strike="noStrike" kern="1200" cap="none" spc="0" normalizeH="0" baseline="0" noProof="0" dirty="0">
                <a:ln>
                  <a:noFill/>
                </a:ln>
                <a:solidFill>
                  <a:schemeClr val="accent4"/>
                </a:solidFill>
                <a:effectLst/>
                <a:uLnTx/>
                <a:uFillTx/>
                <a:ea typeface="+mn-ea"/>
                <a:cs typeface="+mn-cs"/>
              </a:rPr>
              <a:t>FEMA was designed to boost external payments and foreign trades</a:t>
            </a:r>
          </a:p>
          <a:p>
            <a:pPr marL="0" marR="0" lvl="1" indent="0" algn="l" defTabSz="914400" rtl="0" eaLnBrk="1" fontAlgn="auto" latinLnBrk="0" hangingPunct="1">
              <a:lnSpc>
                <a:spcPct val="100000"/>
              </a:lnSpc>
              <a:spcBef>
                <a:spcPts val="1200"/>
              </a:spcBef>
              <a:spcAft>
                <a:spcPts val="0"/>
              </a:spcAft>
              <a:buClrTx/>
              <a:buSzPct val="100000"/>
              <a:buFontTx/>
              <a:buNone/>
              <a:tabLst/>
              <a:defRPr/>
            </a:pPr>
            <a:r>
              <a:rPr kumimoji="0" lang="en-US" sz="1200" b="0" i="0" u="none" strike="noStrike" kern="1200" cap="none" spc="0" normalizeH="0" baseline="0" noProof="0" dirty="0">
                <a:ln>
                  <a:noFill/>
                </a:ln>
                <a:solidFill>
                  <a:schemeClr val="accent4"/>
                </a:solidFill>
                <a:effectLst/>
                <a:uLnTx/>
                <a:uFillTx/>
                <a:ea typeface="+mn-ea"/>
                <a:cs typeface="+mn-cs"/>
              </a:rPr>
              <a:t>Total 49 Sections (out of which 8 are omitted).</a:t>
            </a:r>
          </a:p>
        </p:txBody>
      </p:sp>
      <p:sp>
        <p:nvSpPr>
          <p:cNvPr id="60" name="Text Placeholder 3">
            <a:extLst>
              <a:ext uri="{FF2B5EF4-FFF2-40B4-BE49-F238E27FC236}">
                <a16:creationId xmlns:a16="http://schemas.microsoft.com/office/drawing/2014/main" id="{27443C9F-6F38-41D1-9AF7-CF5253A53CFD}"/>
              </a:ext>
            </a:extLst>
          </p:cNvPr>
          <p:cNvSpPr txBox="1">
            <a:spLocks/>
          </p:cNvSpPr>
          <p:nvPr/>
        </p:nvSpPr>
        <p:spPr bwMode="gray">
          <a:xfrm>
            <a:off x="5004718" y="2383243"/>
            <a:ext cx="2160000" cy="3577963"/>
          </a:xfrm>
          <a:prstGeom prst="rect">
            <a:avLst/>
          </a:prstGeom>
          <a:ln>
            <a:noFill/>
          </a:ln>
        </p:spPr>
        <p:txBody>
          <a:bodyPr vert="horz" lIns="0" tIns="104400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ctr" defTabSz="914400" rtl="0" eaLnBrk="1" fontAlgn="auto" latinLnBrk="0" hangingPunct="1">
              <a:lnSpc>
                <a:spcPct val="100000"/>
              </a:lnSpc>
              <a:spcBef>
                <a:spcPts val="1200"/>
              </a:spcBef>
              <a:spcAft>
                <a:spcPts val="0"/>
              </a:spcAft>
              <a:buClrTx/>
              <a:buSzPct val="100000"/>
              <a:buFontTx/>
              <a:buNone/>
              <a:tabLst/>
              <a:defRPr/>
            </a:pPr>
            <a:r>
              <a:rPr kumimoji="0" lang="en-US" sz="1400" b="1" i="0" u="none" strike="noStrike" kern="1200" cap="none" spc="0" normalizeH="0" baseline="0" noProof="0" dirty="0">
                <a:ln>
                  <a:noFill/>
                </a:ln>
                <a:solidFill>
                  <a:schemeClr val="accent4"/>
                </a:solidFill>
                <a:effectLst/>
                <a:uLnTx/>
                <a:uFillTx/>
                <a:ea typeface="+mn-ea"/>
                <a:cs typeface="+mn-cs"/>
              </a:rPr>
              <a:t>Rules : Total 8 Nos. </a:t>
            </a:r>
          </a:p>
          <a:p>
            <a:pPr marL="0" marR="0" lvl="1" indent="0" algn="l" defTabSz="914400" rtl="0" eaLnBrk="1" fontAlgn="auto" latinLnBrk="0" hangingPunct="1">
              <a:lnSpc>
                <a:spcPct val="100000"/>
              </a:lnSpc>
              <a:spcBef>
                <a:spcPts val="1200"/>
              </a:spcBef>
              <a:spcAft>
                <a:spcPts val="0"/>
              </a:spcAft>
              <a:buClrTx/>
              <a:buSzPct val="100000"/>
              <a:buFontTx/>
              <a:buNone/>
              <a:tabLst/>
              <a:defRPr/>
            </a:pPr>
            <a:r>
              <a:rPr kumimoji="0" lang="en-US" sz="1000" b="0" i="0" u="none" strike="noStrike" kern="1200" cap="none" spc="0" normalizeH="0" baseline="0" noProof="0" dirty="0">
                <a:ln>
                  <a:noFill/>
                </a:ln>
                <a:solidFill>
                  <a:schemeClr val="accent4"/>
                </a:solidFill>
                <a:effectLst/>
                <a:uLnTx/>
                <a:uFillTx/>
                <a:ea typeface="+mn-ea"/>
                <a:cs typeface="+mn-cs"/>
              </a:rPr>
              <a:t>Sec. 46(2) read with Sec. 5 grant power to Central Government to make Rules on: </a:t>
            </a:r>
          </a:p>
          <a:p>
            <a:pPr marL="0" marR="0" lvl="1" indent="0" algn="l" defTabSz="914400" rtl="0" eaLnBrk="1" fontAlgn="auto" latinLnBrk="0" hangingPunct="1">
              <a:lnSpc>
                <a:spcPct val="100000"/>
              </a:lnSpc>
              <a:spcBef>
                <a:spcPts val="1200"/>
              </a:spcBef>
              <a:spcAft>
                <a:spcPts val="0"/>
              </a:spcAft>
              <a:buClrTx/>
              <a:buSzPct val="100000"/>
              <a:buFontTx/>
              <a:buNone/>
              <a:tabLst/>
              <a:defRPr/>
            </a:pPr>
            <a:r>
              <a:rPr kumimoji="0" lang="en-US" sz="1000" b="0" i="0" u="none" strike="noStrike" kern="1200" cap="none" spc="0" normalizeH="0" baseline="0" noProof="0" dirty="0">
                <a:ln>
                  <a:noFill/>
                </a:ln>
                <a:solidFill>
                  <a:schemeClr val="accent4"/>
                </a:solidFill>
                <a:effectLst/>
                <a:uLnTx/>
                <a:uFillTx/>
                <a:ea typeface="+mn-ea"/>
                <a:cs typeface="+mn-cs"/>
              </a:rPr>
              <a:t>(a) Capital Account Transactions</a:t>
            </a:r>
          </a:p>
          <a:p>
            <a:pPr marL="0" marR="0" lvl="1" indent="0" algn="l" defTabSz="914400" rtl="0" eaLnBrk="1" fontAlgn="auto" latinLnBrk="0" hangingPunct="1">
              <a:lnSpc>
                <a:spcPct val="100000"/>
              </a:lnSpc>
              <a:spcBef>
                <a:spcPts val="1200"/>
              </a:spcBef>
              <a:spcAft>
                <a:spcPts val="0"/>
              </a:spcAft>
              <a:buClrTx/>
              <a:buSzPct val="100000"/>
              <a:buFontTx/>
              <a:buNone/>
              <a:tabLst/>
              <a:defRPr/>
            </a:pPr>
            <a:r>
              <a:rPr kumimoji="0" lang="en-US" sz="1000" b="0" i="0" u="none" strike="noStrike" kern="1200" cap="none" spc="0" normalizeH="0" baseline="0" noProof="0" dirty="0">
                <a:ln>
                  <a:noFill/>
                </a:ln>
                <a:solidFill>
                  <a:schemeClr val="accent4"/>
                </a:solidFill>
                <a:effectLst/>
                <a:uLnTx/>
                <a:uFillTx/>
                <a:ea typeface="+mn-ea"/>
                <a:cs typeface="+mn-cs"/>
              </a:rPr>
              <a:t>(b) the instruments which are determined to be debt instruments under section 6 (7)</a:t>
            </a:r>
          </a:p>
          <a:p>
            <a:pPr marL="0" marR="0" lvl="1" indent="0" algn="l" defTabSz="914400" rtl="0" eaLnBrk="1" fontAlgn="auto" latinLnBrk="0" hangingPunct="1">
              <a:lnSpc>
                <a:spcPct val="100000"/>
              </a:lnSpc>
              <a:spcBef>
                <a:spcPts val="1200"/>
              </a:spcBef>
              <a:spcAft>
                <a:spcPts val="0"/>
              </a:spcAft>
              <a:buClrTx/>
              <a:buSzPct val="100000"/>
              <a:buFontTx/>
              <a:buNone/>
              <a:tabLst/>
              <a:defRPr/>
            </a:pPr>
            <a:r>
              <a:rPr kumimoji="0" lang="en-US" sz="1000" b="0" i="0" u="none" strike="noStrike" kern="1200" cap="none" spc="0" normalizeH="0" baseline="0" noProof="0" dirty="0">
                <a:ln>
                  <a:noFill/>
                </a:ln>
                <a:solidFill>
                  <a:schemeClr val="accent4"/>
                </a:solidFill>
                <a:effectLst/>
                <a:uLnTx/>
                <a:uFillTx/>
                <a:ea typeface="+mn-ea"/>
                <a:cs typeface="+mn-cs"/>
              </a:rPr>
              <a:t>(c) Permissible Capital Account Transactions under Sec. 6 (2A)</a:t>
            </a:r>
          </a:p>
          <a:p>
            <a:pPr marL="0" marR="0" lvl="1" indent="0" algn="l" defTabSz="914400" rtl="0" eaLnBrk="1" fontAlgn="auto" latinLnBrk="0" hangingPunct="1">
              <a:lnSpc>
                <a:spcPct val="100000"/>
              </a:lnSpc>
              <a:spcBef>
                <a:spcPts val="1200"/>
              </a:spcBef>
              <a:spcAft>
                <a:spcPts val="0"/>
              </a:spcAft>
              <a:buClrTx/>
              <a:buSzPct val="100000"/>
              <a:buFontTx/>
              <a:buNone/>
              <a:tabLst/>
              <a:defRPr/>
            </a:pPr>
            <a:r>
              <a:rPr kumimoji="0" lang="en-US" sz="1000" b="0" i="0" u="none" strike="noStrike" kern="1200" cap="none" spc="0" normalizeH="0" baseline="0" noProof="0" dirty="0">
                <a:ln>
                  <a:noFill/>
                </a:ln>
                <a:solidFill>
                  <a:schemeClr val="accent4"/>
                </a:solidFill>
                <a:effectLst/>
                <a:uLnTx/>
                <a:uFillTx/>
                <a:ea typeface="+mn-ea"/>
                <a:cs typeface="+mn-cs"/>
              </a:rPr>
              <a:t>(d) Compounding Provisions </a:t>
            </a:r>
          </a:p>
        </p:txBody>
      </p:sp>
      <p:sp>
        <p:nvSpPr>
          <p:cNvPr id="61" name="Text Placeholder 3">
            <a:extLst>
              <a:ext uri="{FF2B5EF4-FFF2-40B4-BE49-F238E27FC236}">
                <a16:creationId xmlns:a16="http://schemas.microsoft.com/office/drawing/2014/main" id="{F92BC711-077A-4D01-94DA-7128D3D3BB6A}"/>
              </a:ext>
            </a:extLst>
          </p:cNvPr>
          <p:cNvSpPr txBox="1">
            <a:spLocks/>
          </p:cNvSpPr>
          <p:nvPr/>
        </p:nvSpPr>
        <p:spPr bwMode="gray">
          <a:xfrm>
            <a:off x="7277768" y="2383243"/>
            <a:ext cx="2160000" cy="3424075"/>
          </a:xfrm>
          <a:prstGeom prst="rect">
            <a:avLst/>
          </a:prstGeom>
          <a:ln>
            <a:noFill/>
          </a:ln>
        </p:spPr>
        <p:txBody>
          <a:bodyPr vert="horz" lIns="0" tIns="104400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ctr" defTabSz="914400" rtl="0" eaLnBrk="1" fontAlgn="auto" latinLnBrk="0" hangingPunct="1">
              <a:lnSpc>
                <a:spcPct val="100000"/>
              </a:lnSpc>
              <a:spcBef>
                <a:spcPts val="1200"/>
              </a:spcBef>
              <a:spcAft>
                <a:spcPts val="0"/>
              </a:spcAft>
              <a:buClrTx/>
              <a:buSzPct val="100000"/>
              <a:buFontTx/>
              <a:buNone/>
              <a:tabLst/>
              <a:defRPr/>
            </a:pPr>
            <a:r>
              <a:rPr kumimoji="0" lang="en-US" sz="1400" b="1" i="0" u="none" strike="noStrike" kern="1200" cap="none" spc="0" normalizeH="0" baseline="0" noProof="0" dirty="0" err="1">
                <a:ln>
                  <a:noFill/>
                </a:ln>
                <a:solidFill>
                  <a:schemeClr val="accent4"/>
                </a:solidFill>
                <a:effectLst/>
                <a:uLnTx/>
                <a:uFillTx/>
                <a:ea typeface="+mn-ea"/>
                <a:cs typeface="+mn-cs"/>
              </a:rPr>
              <a:t>Authorised</a:t>
            </a:r>
            <a:r>
              <a:rPr kumimoji="0" lang="en-US" sz="1400" b="1" i="0" u="none" strike="noStrike" kern="1200" cap="none" spc="0" normalizeH="0" baseline="0" noProof="0" dirty="0">
                <a:ln>
                  <a:noFill/>
                </a:ln>
                <a:solidFill>
                  <a:schemeClr val="accent4"/>
                </a:solidFill>
                <a:effectLst/>
                <a:uLnTx/>
                <a:uFillTx/>
                <a:ea typeface="+mn-ea"/>
                <a:cs typeface="+mn-cs"/>
              </a:rPr>
              <a:t> Persons Directive (AP-DIR) Circulars </a:t>
            </a:r>
          </a:p>
          <a:p>
            <a:pPr marL="0" marR="0" lvl="1" indent="0" algn="ctr" defTabSz="914400" rtl="0" eaLnBrk="1" fontAlgn="auto" latinLnBrk="0" hangingPunct="1">
              <a:lnSpc>
                <a:spcPct val="100000"/>
              </a:lnSpc>
              <a:spcBef>
                <a:spcPts val="1200"/>
              </a:spcBef>
              <a:spcAft>
                <a:spcPts val="0"/>
              </a:spcAft>
              <a:buClrTx/>
              <a:buSzPct val="100000"/>
              <a:buFontTx/>
              <a:buNone/>
              <a:tabLst/>
              <a:defRPr/>
            </a:pPr>
            <a:r>
              <a:rPr kumimoji="0" lang="en-US" sz="1200" b="0" i="0" u="none" strike="noStrike" kern="1200" cap="none" spc="0" normalizeH="0" baseline="0" noProof="0" dirty="0">
                <a:ln>
                  <a:noFill/>
                </a:ln>
                <a:solidFill>
                  <a:schemeClr val="accent4"/>
                </a:solidFill>
                <a:effectLst/>
                <a:uLnTx/>
                <a:uFillTx/>
                <a:ea typeface="+mn-ea"/>
                <a:cs typeface="+mn-cs"/>
              </a:rPr>
              <a:t>RBI has power under Section 10 (4) and Section 11(1) to issue general or special directions or order to the </a:t>
            </a:r>
            <a:r>
              <a:rPr kumimoji="0" lang="en-US" sz="1200" b="0" i="0" u="none" strike="noStrike" kern="1200" cap="none" spc="0" normalizeH="0" baseline="0" noProof="0" dirty="0" err="1">
                <a:ln>
                  <a:noFill/>
                </a:ln>
                <a:solidFill>
                  <a:schemeClr val="accent4"/>
                </a:solidFill>
                <a:effectLst/>
                <a:uLnTx/>
                <a:uFillTx/>
                <a:ea typeface="+mn-ea"/>
                <a:cs typeface="+mn-cs"/>
              </a:rPr>
              <a:t>Authorised</a:t>
            </a:r>
            <a:r>
              <a:rPr kumimoji="0" lang="en-US" sz="1200" b="0" i="0" u="none" strike="noStrike" kern="1200" cap="none" spc="0" normalizeH="0" baseline="0" noProof="0" dirty="0">
                <a:ln>
                  <a:noFill/>
                </a:ln>
                <a:solidFill>
                  <a:schemeClr val="accent4"/>
                </a:solidFill>
                <a:effectLst/>
                <a:uLnTx/>
                <a:uFillTx/>
                <a:ea typeface="+mn-ea"/>
                <a:cs typeface="+mn-cs"/>
              </a:rPr>
              <a:t> Persons for the purpose of securing compliance of the provisions of FEMA</a:t>
            </a:r>
          </a:p>
        </p:txBody>
      </p:sp>
      <p:sp>
        <p:nvSpPr>
          <p:cNvPr id="62" name="Rectangle 61">
            <a:extLst>
              <a:ext uri="{FF2B5EF4-FFF2-40B4-BE49-F238E27FC236}">
                <a16:creationId xmlns:a16="http://schemas.microsoft.com/office/drawing/2014/main" id="{D4EDFEF8-557F-49C3-A558-7FE3B642AC34}"/>
              </a:ext>
            </a:extLst>
          </p:cNvPr>
          <p:cNvSpPr/>
          <p:nvPr/>
        </p:nvSpPr>
        <p:spPr bwMode="gray">
          <a:xfrm>
            <a:off x="9124687" y="2083021"/>
            <a:ext cx="776455" cy="77889"/>
          </a:xfrm>
          <a:prstGeom prst="rect">
            <a:avLst/>
          </a:prstGeom>
          <a:gradFill>
            <a:gsLst>
              <a:gs pos="16000">
                <a:srgbClr val="86BC25"/>
              </a:gs>
              <a:gs pos="83000">
                <a:srgbClr val="53565A"/>
              </a:gs>
            </a:gsLst>
            <a:lin ang="0" scaled="0"/>
          </a:gra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63" name="Rectangle 62">
            <a:extLst>
              <a:ext uri="{FF2B5EF4-FFF2-40B4-BE49-F238E27FC236}">
                <a16:creationId xmlns:a16="http://schemas.microsoft.com/office/drawing/2014/main" id="{744FF225-4BB4-42B6-ABE2-F4E1036D3532}"/>
              </a:ext>
            </a:extLst>
          </p:cNvPr>
          <p:cNvSpPr/>
          <p:nvPr/>
        </p:nvSpPr>
        <p:spPr bwMode="gray">
          <a:xfrm>
            <a:off x="2197279" y="2083022"/>
            <a:ext cx="908821" cy="77889"/>
          </a:xfrm>
          <a:prstGeom prst="rect">
            <a:avLst/>
          </a:prstGeom>
          <a:gradFill>
            <a:gsLst>
              <a:gs pos="17000">
                <a:srgbClr val="0D8390"/>
              </a:gs>
              <a:gs pos="83000">
                <a:srgbClr val="046A38"/>
              </a:gs>
            </a:gsLst>
            <a:lin ang="0" scaled="0"/>
          </a:gra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grpSp>
        <p:nvGrpSpPr>
          <p:cNvPr id="64" name="Group 63">
            <a:extLst>
              <a:ext uri="{FF2B5EF4-FFF2-40B4-BE49-F238E27FC236}">
                <a16:creationId xmlns:a16="http://schemas.microsoft.com/office/drawing/2014/main" id="{63EC2A19-030D-4F6D-AAE3-0638CADC878A}"/>
              </a:ext>
            </a:extLst>
          </p:cNvPr>
          <p:cNvGrpSpPr/>
          <p:nvPr/>
        </p:nvGrpSpPr>
        <p:grpSpPr>
          <a:xfrm>
            <a:off x="697288" y="950547"/>
            <a:ext cx="1598523" cy="2005765"/>
            <a:chOff x="2055768" y="1602865"/>
            <a:chExt cx="1598523" cy="2005765"/>
          </a:xfrm>
        </p:grpSpPr>
        <p:sp>
          <p:nvSpPr>
            <p:cNvPr id="97" name="Teardrop 96">
              <a:extLst>
                <a:ext uri="{FF2B5EF4-FFF2-40B4-BE49-F238E27FC236}">
                  <a16:creationId xmlns:a16="http://schemas.microsoft.com/office/drawing/2014/main" id="{36921185-60E3-4E47-9B80-4E6E488065D9}"/>
                </a:ext>
              </a:extLst>
            </p:cNvPr>
            <p:cNvSpPr/>
            <p:nvPr/>
          </p:nvSpPr>
          <p:spPr bwMode="gray">
            <a:xfrm rot="8100000">
              <a:off x="2103109" y="1602865"/>
              <a:ext cx="1503841" cy="1503844"/>
            </a:xfrm>
            <a:prstGeom prst="teardrop">
              <a:avLst/>
            </a:prstGeom>
            <a:solidFill>
              <a:srgbClr val="0D8390"/>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98" name="Freeform 23">
              <a:extLst>
                <a:ext uri="{FF2B5EF4-FFF2-40B4-BE49-F238E27FC236}">
                  <a16:creationId xmlns:a16="http://schemas.microsoft.com/office/drawing/2014/main" id="{63543E58-773F-4ECC-AE41-B64295829B6E}"/>
                </a:ext>
              </a:extLst>
            </p:cNvPr>
            <p:cNvSpPr/>
            <p:nvPr/>
          </p:nvSpPr>
          <p:spPr bwMode="gray">
            <a:xfrm>
              <a:off x="2055768" y="2736722"/>
              <a:ext cx="1598523" cy="871908"/>
            </a:xfrm>
            <a:custGeom>
              <a:avLst/>
              <a:gdLst>
                <a:gd name="connsiteX0" fmla="*/ 0 w 2235812"/>
                <a:gd name="connsiteY0" fmla="*/ 0 h 1219515"/>
                <a:gd name="connsiteX1" fmla="*/ 135994 w 2235812"/>
                <a:gd name="connsiteY1" fmla="*/ 0 h 1219515"/>
                <a:gd name="connsiteX2" fmla="*/ 183908 w 2235812"/>
                <a:gd name="connsiteY2" fmla="*/ 81083 h 1219515"/>
                <a:gd name="connsiteX3" fmla="*/ 327199 w 2235812"/>
                <a:gd name="connsiteY3" fmla="*/ 256502 h 1219515"/>
                <a:gd name="connsiteX4" fmla="*/ 1117908 w 2235812"/>
                <a:gd name="connsiteY4" fmla="*/ 1047211 h 1219515"/>
                <a:gd name="connsiteX5" fmla="*/ 1908614 w 2235812"/>
                <a:gd name="connsiteY5" fmla="*/ 256504 h 1219515"/>
                <a:gd name="connsiteX6" fmla="*/ 2051905 w 2235812"/>
                <a:gd name="connsiteY6" fmla="*/ 81085 h 1219515"/>
                <a:gd name="connsiteX7" fmla="*/ 2099821 w 2235812"/>
                <a:gd name="connsiteY7" fmla="*/ 0 h 1219515"/>
                <a:gd name="connsiteX8" fmla="*/ 2235812 w 2235812"/>
                <a:gd name="connsiteY8" fmla="*/ 0 h 1219515"/>
                <a:gd name="connsiteX9" fmla="*/ 2216094 w 2235812"/>
                <a:gd name="connsiteY9" fmla="*/ 42485 h 1219515"/>
                <a:gd name="connsiteX10" fmla="*/ 1994765 w 2235812"/>
                <a:gd name="connsiteY10" fmla="*/ 342657 h 1219515"/>
                <a:gd name="connsiteX11" fmla="*/ 1117907 w 2235812"/>
                <a:gd name="connsiteY11" fmla="*/ 1219515 h 1219515"/>
                <a:gd name="connsiteX12" fmla="*/ 241048 w 2235812"/>
                <a:gd name="connsiteY12" fmla="*/ 342656 h 1219515"/>
                <a:gd name="connsiteX13" fmla="*/ 19718 w 2235812"/>
                <a:gd name="connsiteY13" fmla="*/ 42483 h 121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35812" h="1219515">
                  <a:moveTo>
                    <a:pt x="0" y="0"/>
                  </a:moveTo>
                  <a:lnTo>
                    <a:pt x="135994" y="0"/>
                  </a:lnTo>
                  <a:lnTo>
                    <a:pt x="183908" y="81083"/>
                  </a:lnTo>
                  <a:cubicBezTo>
                    <a:pt x="224849" y="143089"/>
                    <a:pt x="272612" y="201915"/>
                    <a:pt x="327199" y="256502"/>
                  </a:cubicBezTo>
                  <a:lnTo>
                    <a:pt x="1117908" y="1047211"/>
                  </a:lnTo>
                  <a:lnTo>
                    <a:pt x="1908614" y="256504"/>
                  </a:lnTo>
                  <a:cubicBezTo>
                    <a:pt x="1963201" y="201918"/>
                    <a:pt x="2010965" y="143091"/>
                    <a:pt x="2051905" y="81085"/>
                  </a:cubicBezTo>
                  <a:lnTo>
                    <a:pt x="2099821" y="0"/>
                  </a:lnTo>
                  <a:lnTo>
                    <a:pt x="2235812" y="0"/>
                  </a:lnTo>
                  <a:lnTo>
                    <a:pt x="2216094" y="42485"/>
                  </a:lnTo>
                  <a:cubicBezTo>
                    <a:pt x="2159343" y="150476"/>
                    <a:pt x="2085567" y="251855"/>
                    <a:pt x="1994765" y="342657"/>
                  </a:cubicBezTo>
                  <a:lnTo>
                    <a:pt x="1117907" y="1219515"/>
                  </a:lnTo>
                  <a:lnTo>
                    <a:pt x="241048" y="342656"/>
                  </a:lnTo>
                  <a:cubicBezTo>
                    <a:pt x="150246" y="251854"/>
                    <a:pt x="76469" y="150475"/>
                    <a:pt x="19718" y="42483"/>
                  </a:cubicBezTo>
                  <a:close/>
                </a:path>
              </a:pathLst>
            </a:custGeom>
            <a:solidFill>
              <a:srgbClr val="0D8390"/>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99" name="Oval 98">
              <a:extLst>
                <a:ext uri="{FF2B5EF4-FFF2-40B4-BE49-F238E27FC236}">
                  <a16:creationId xmlns:a16="http://schemas.microsoft.com/office/drawing/2014/main" id="{921DCB89-68EB-4171-B7ED-C7750D1C6101}"/>
                </a:ext>
              </a:extLst>
            </p:cNvPr>
            <p:cNvSpPr/>
            <p:nvPr/>
          </p:nvSpPr>
          <p:spPr bwMode="gray">
            <a:xfrm>
              <a:off x="2303206" y="1758652"/>
              <a:ext cx="1119070" cy="1119071"/>
            </a:xfrm>
            <a:prstGeom prst="ellipse">
              <a:avLst/>
            </a:prstGeom>
            <a:solidFill>
              <a:sysClr val="window" lastClr="FFFFFF"/>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grpSp>
      <p:grpSp>
        <p:nvGrpSpPr>
          <p:cNvPr id="65" name="Group 64">
            <a:extLst>
              <a:ext uri="{FF2B5EF4-FFF2-40B4-BE49-F238E27FC236}">
                <a16:creationId xmlns:a16="http://schemas.microsoft.com/office/drawing/2014/main" id="{A6664128-FFF9-4B21-8A4E-12599E521DD0}"/>
              </a:ext>
            </a:extLst>
          </p:cNvPr>
          <p:cNvGrpSpPr/>
          <p:nvPr/>
        </p:nvGrpSpPr>
        <p:grpSpPr>
          <a:xfrm>
            <a:off x="3035461" y="950547"/>
            <a:ext cx="1598523" cy="2005765"/>
            <a:chOff x="3622989" y="1602865"/>
            <a:chExt cx="1598523" cy="2005765"/>
          </a:xfrm>
        </p:grpSpPr>
        <p:sp>
          <p:nvSpPr>
            <p:cNvPr id="94" name="Teardrop 93">
              <a:extLst>
                <a:ext uri="{FF2B5EF4-FFF2-40B4-BE49-F238E27FC236}">
                  <a16:creationId xmlns:a16="http://schemas.microsoft.com/office/drawing/2014/main" id="{8700C81D-8B09-45CB-9BA7-46CE17AC84C4}"/>
                </a:ext>
              </a:extLst>
            </p:cNvPr>
            <p:cNvSpPr/>
            <p:nvPr/>
          </p:nvSpPr>
          <p:spPr bwMode="gray">
            <a:xfrm rot="8100000">
              <a:off x="3670329" y="1602865"/>
              <a:ext cx="1503841" cy="1503844"/>
            </a:xfrm>
            <a:prstGeom prst="teardrop">
              <a:avLst/>
            </a:prstGeom>
            <a:solidFill>
              <a:srgbClr val="046A38"/>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95" name="Freeform 27">
              <a:extLst>
                <a:ext uri="{FF2B5EF4-FFF2-40B4-BE49-F238E27FC236}">
                  <a16:creationId xmlns:a16="http://schemas.microsoft.com/office/drawing/2014/main" id="{3462ED85-0C05-4CE2-AE44-6035A8D1A9C4}"/>
                </a:ext>
              </a:extLst>
            </p:cNvPr>
            <p:cNvSpPr/>
            <p:nvPr/>
          </p:nvSpPr>
          <p:spPr bwMode="gray">
            <a:xfrm>
              <a:off x="3622989" y="2736722"/>
              <a:ext cx="1598523" cy="871908"/>
            </a:xfrm>
            <a:custGeom>
              <a:avLst/>
              <a:gdLst>
                <a:gd name="connsiteX0" fmla="*/ 0 w 2235812"/>
                <a:gd name="connsiteY0" fmla="*/ 0 h 1219515"/>
                <a:gd name="connsiteX1" fmla="*/ 135994 w 2235812"/>
                <a:gd name="connsiteY1" fmla="*/ 0 h 1219515"/>
                <a:gd name="connsiteX2" fmla="*/ 183908 w 2235812"/>
                <a:gd name="connsiteY2" fmla="*/ 81083 h 1219515"/>
                <a:gd name="connsiteX3" fmla="*/ 327199 w 2235812"/>
                <a:gd name="connsiteY3" fmla="*/ 256502 h 1219515"/>
                <a:gd name="connsiteX4" fmla="*/ 1117908 w 2235812"/>
                <a:gd name="connsiteY4" fmla="*/ 1047211 h 1219515"/>
                <a:gd name="connsiteX5" fmla="*/ 1908614 w 2235812"/>
                <a:gd name="connsiteY5" fmla="*/ 256504 h 1219515"/>
                <a:gd name="connsiteX6" fmla="*/ 2051905 w 2235812"/>
                <a:gd name="connsiteY6" fmla="*/ 81085 h 1219515"/>
                <a:gd name="connsiteX7" fmla="*/ 2099821 w 2235812"/>
                <a:gd name="connsiteY7" fmla="*/ 0 h 1219515"/>
                <a:gd name="connsiteX8" fmla="*/ 2235812 w 2235812"/>
                <a:gd name="connsiteY8" fmla="*/ 0 h 1219515"/>
                <a:gd name="connsiteX9" fmla="*/ 2216094 w 2235812"/>
                <a:gd name="connsiteY9" fmla="*/ 42485 h 1219515"/>
                <a:gd name="connsiteX10" fmla="*/ 1994765 w 2235812"/>
                <a:gd name="connsiteY10" fmla="*/ 342657 h 1219515"/>
                <a:gd name="connsiteX11" fmla="*/ 1117907 w 2235812"/>
                <a:gd name="connsiteY11" fmla="*/ 1219515 h 1219515"/>
                <a:gd name="connsiteX12" fmla="*/ 241048 w 2235812"/>
                <a:gd name="connsiteY12" fmla="*/ 342656 h 1219515"/>
                <a:gd name="connsiteX13" fmla="*/ 19718 w 2235812"/>
                <a:gd name="connsiteY13" fmla="*/ 42483 h 121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35812" h="1219515">
                  <a:moveTo>
                    <a:pt x="0" y="0"/>
                  </a:moveTo>
                  <a:lnTo>
                    <a:pt x="135994" y="0"/>
                  </a:lnTo>
                  <a:lnTo>
                    <a:pt x="183908" y="81083"/>
                  </a:lnTo>
                  <a:cubicBezTo>
                    <a:pt x="224849" y="143089"/>
                    <a:pt x="272612" y="201915"/>
                    <a:pt x="327199" y="256502"/>
                  </a:cubicBezTo>
                  <a:lnTo>
                    <a:pt x="1117908" y="1047211"/>
                  </a:lnTo>
                  <a:lnTo>
                    <a:pt x="1908614" y="256504"/>
                  </a:lnTo>
                  <a:cubicBezTo>
                    <a:pt x="1963201" y="201918"/>
                    <a:pt x="2010965" y="143091"/>
                    <a:pt x="2051905" y="81085"/>
                  </a:cubicBezTo>
                  <a:lnTo>
                    <a:pt x="2099821" y="0"/>
                  </a:lnTo>
                  <a:lnTo>
                    <a:pt x="2235812" y="0"/>
                  </a:lnTo>
                  <a:lnTo>
                    <a:pt x="2216094" y="42485"/>
                  </a:lnTo>
                  <a:cubicBezTo>
                    <a:pt x="2159343" y="150476"/>
                    <a:pt x="2085567" y="251855"/>
                    <a:pt x="1994765" y="342657"/>
                  </a:cubicBezTo>
                  <a:lnTo>
                    <a:pt x="1117907" y="1219515"/>
                  </a:lnTo>
                  <a:lnTo>
                    <a:pt x="241048" y="342656"/>
                  </a:lnTo>
                  <a:cubicBezTo>
                    <a:pt x="150246" y="251854"/>
                    <a:pt x="76469" y="150475"/>
                    <a:pt x="19718" y="42483"/>
                  </a:cubicBezTo>
                  <a:close/>
                </a:path>
              </a:pathLst>
            </a:custGeom>
            <a:solidFill>
              <a:srgbClr val="046A38"/>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96" name="Oval 95">
              <a:extLst>
                <a:ext uri="{FF2B5EF4-FFF2-40B4-BE49-F238E27FC236}">
                  <a16:creationId xmlns:a16="http://schemas.microsoft.com/office/drawing/2014/main" id="{DFD0DB57-AC18-4EF1-907F-BF455E79E8D1}"/>
                </a:ext>
              </a:extLst>
            </p:cNvPr>
            <p:cNvSpPr/>
            <p:nvPr/>
          </p:nvSpPr>
          <p:spPr bwMode="gray">
            <a:xfrm>
              <a:off x="3862715" y="1758652"/>
              <a:ext cx="1119070" cy="1119071"/>
            </a:xfrm>
            <a:prstGeom prst="ellipse">
              <a:avLst/>
            </a:prstGeom>
            <a:solidFill>
              <a:sysClr val="window" lastClr="FFFFFF"/>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grpSp>
      <p:grpSp>
        <p:nvGrpSpPr>
          <p:cNvPr id="66" name="Group 65">
            <a:extLst>
              <a:ext uri="{FF2B5EF4-FFF2-40B4-BE49-F238E27FC236}">
                <a16:creationId xmlns:a16="http://schemas.microsoft.com/office/drawing/2014/main" id="{B5416F2C-AE2C-4787-B0F9-06E24C1BCA16}"/>
              </a:ext>
            </a:extLst>
          </p:cNvPr>
          <p:cNvGrpSpPr/>
          <p:nvPr/>
        </p:nvGrpSpPr>
        <p:grpSpPr>
          <a:xfrm>
            <a:off x="5243086" y="950547"/>
            <a:ext cx="1598523" cy="2005765"/>
            <a:chOff x="5190209" y="1602865"/>
            <a:chExt cx="1598523" cy="2005765"/>
          </a:xfrm>
        </p:grpSpPr>
        <p:sp>
          <p:nvSpPr>
            <p:cNvPr id="91" name="Teardrop 90">
              <a:extLst>
                <a:ext uri="{FF2B5EF4-FFF2-40B4-BE49-F238E27FC236}">
                  <a16:creationId xmlns:a16="http://schemas.microsoft.com/office/drawing/2014/main" id="{8DAD929B-B306-448A-8D7F-6670106F5B07}"/>
                </a:ext>
              </a:extLst>
            </p:cNvPr>
            <p:cNvSpPr/>
            <p:nvPr/>
          </p:nvSpPr>
          <p:spPr bwMode="gray">
            <a:xfrm rot="8100000">
              <a:off x="5237549" y="1602865"/>
              <a:ext cx="1503841" cy="1503844"/>
            </a:xfrm>
            <a:prstGeom prst="teardrop">
              <a:avLst/>
            </a:prstGeom>
            <a:solidFill>
              <a:srgbClr val="007CB0"/>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92" name="Freeform 31">
              <a:extLst>
                <a:ext uri="{FF2B5EF4-FFF2-40B4-BE49-F238E27FC236}">
                  <a16:creationId xmlns:a16="http://schemas.microsoft.com/office/drawing/2014/main" id="{02DA98FE-67F2-4190-B846-BC71955D5DCF}"/>
                </a:ext>
              </a:extLst>
            </p:cNvPr>
            <p:cNvSpPr/>
            <p:nvPr/>
          </p:nvSpPr>
          <p:spPr bwMode="gray">
            <a:xfrm>
              <a:off x="5190209" y="2736722"/>
              <a:ext cx="1598523" cy="871908"/>
            </a:xfrm>
            <a:custGeom>
              <a:avLst/>
              <a:gdLst>
                <a:gd name="connsiteX0" fmla="*/ 0 w 2235812"/>
                <a:gd name="connsiteY0" fmla="*/ 0 h 1219515"/>
                <a:gd name="connsiteX1" fmla="*/ 135994 w 2235812"/>
                <a:gd name="connsiteY1" fmla="*/ 0 h 1219515"/>
                <a:gd name="connsiteX2" fmla="*/ 183908 w 2235812"/>
                <a:gd name="connsiteY2" fmla="*/ 81083 h 1219515"/>
                <a:gd name="connsiteX3" fmla="*/ 327199 w 2235812"/>
                <a:gd name="connsiteY3" fmla="*/ 256502 h 1219515"/>
                <a:gd name="connsiteX4" fmla="*/ 1117908 w 2235812"/>
                <a:gd name="connsiteY4" fmla="*/ 1047211 h 1219515"/>
                <a:gd name="connsiteX5" fmla="*/ 1908614 w 2235812"/>
                <a:gd name="connsiteY5" fmla="*/ 256504 h 1219515"/>
                <a:gd name="connsiteX6" fmla="*/ 2051905 w 2235812"/>
                <a:gd name="connsiteY6" fmla="*/ 81085 h 1219515"/>
                <a:gd name="connsiteX7" fmla="*/ 2099821 w 2235812"/>
                <a:gd name="connsiteY7" fmla="*/ 0 h 1219515"/>
                <a:gd name="connsiteX8" fmla="*/ 2235812 w 2235812"/>
                <a:gd name="connsiteY8" fmla="*/ 0 h 1219515"/>
                <a:gd name="connsiteX9" fmla="*/ 2216094 w 2235812"/>
                <a:gd name="connsiteY9" fmla="*/ 42485 h 1219515"/>
                <a:gd name="connsiteX10" fmla="*/ 1994765 w 2235812"/>
                <a:gd name="connsiteY10" fmla="*/ 342657 h 1219515"/>
                <a:gd name="connsiteX11" fmla="*/ 1117907 w 2235812"/>
                <a:gd name="connsiteY11" fmla="*/ 1219515 h 1219515"/>
                <a:gd name="connsiteX12" fmla="*/ 241048 w 2235812"/>
                <a:gd name="connsiteY12" fmla="*/ 342656 h 1219515"/>
                <a:gd name="connsiteX13" fmla="*/ 19718 w 2235812"/>
                <a:gd name="connsiteY13" fmla="*/ 42483 h 121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35812" h="1219515">
                  <a:moveTo>
                    <a:pt x="0" y="0"/>
                  </a:moveTo>
                  <a:lnTo>
                    <a:pt x="135994" y="0"/>
                  </a:lnTo>
                  <a:lnTo>
                    <a:pt x="183908" y="81083"/>
                  </a:lnTo>
                  <a:cubicBezTo>
                    <a:pt x="224849" y="143089"/>
                    <a:pt x="272612" y="201915"/>
                    <a:pt x="327199" y="256502"/>
                  </a:cubicBezTo>
                  <a:lnTo>
                    <a:pt x="1117908" y="1047211"/>
                  </a:lnTo>
                  <a:lnTo>
                    <a:pt x="1908614" y="256504"/>
                  </a:lnTo>
                  <a:cubicBezTo>
                    <a:pt x="1963201" y="201918"/>
                    <a:pt x="2010965" y="143091"/>
                    <a:pt x="2051905" y="81085"/>
                  </a:cubicBezTo>
                  <a:lnTo>
                    <a:pt x="2099821" y="0"/>
                  </a:lnTo>
                  <a:lnTo>
                    <a:pt x="2235812" y="0"/>
                  </a:lnTo>
                  <a:lnTo>
                    <a:pt x="2216094" y="42485"/>
                  </a:lnTo>
                  <a:cubicBezTo>
                    <a:pt x="2159343" y="150476"/>
                    <a:pt x="2085567" y="251855"/>
                    <a:pt x="1994765" y="342657"/>
                  </a:cubicBezTo>
                  <a:lnTo>
                    <a:pt x="1117907" y="1219515"/>
                  </a:lnTo>
                  <a:lnTo>
                    <a:pt x="241048" y="342656"/>
                  </a:lnTo>
                  <a:cubicBezTo>
                    <a:pt x="150246" y="251854"/>
                    <a:pt x="76469" y="150475"/>
                    <a:pt x="19718" y="42483"/>
                  </a:cubicBezTo>
                  <a:close/>
                </a:path>
              </a:pathLst>
            </a:custGeom>
            <a:solidFill>
              <a:srgbClr val="007CB0"/>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93" name="Oval 92">
              <a:extLst>
                <a:ext uri="{FF2B5EF4-FFF2-40B4-BE49-F238E27FC236}">
                  <a16:creationId xmlns:a16="http://schemas.microsoft.com/office/drawing/2014/main" id="{4AB60942-A244-4F0B-8B45-012B9C782162}"/>
                </a:ext>
              </a:extLst>
            </p:cNvPr>
            <p:cNvSpPr/>
            <p:nvPr/>
          </p:nvSpPr>
          <p:spPr bwMode="gray">
            <a:xfrm>
              <a:off x="5429936" y="1758652"/>
              <a:ext cx="1119070" cy="1119071"/>
            </a:xfrm>
            <a:prstGeom prst="ellipse">
              <a:avLst/>
            </a:prstGeom>
            <a:solidFill>
              <a:sysClr val="window" lastClr="FFFFFF"/>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grpSp>
      <p:grpSp>
        <p:nvGrpSpPr>
          <p:cNvPr id="67" name="Group 66">
            <a:extLst>
              <a:ext uri="{FF2B5EF4-FFF2-40B4-BE49-F238E27FC236}">
                <a16:creationId xmlns:a16="http://schemas.microsoft.com/office/drawing/2014/main" id="{583E8883-3086-48B1-8236-60731D417E74}"/>
              </a:ext>
            </a:extLst>
          </p:cNvPr>
          <p:cNvGrpSpPr/>
          <p:nvPr/>
        </p:nvGrpSpPr>
        <p:grpSpPr>
          <a:xfrm>
            <a:off x="7596886" y="950547"/>
            <a:ext cx="1598523" cy="2005765"/>
            <a:chOff x="6763077" y="1602865"/>
            <a:chExt cx="1598523" cy="2005765"/>
          </a:xfrm>
        </p:grpSpPr>
        <p:sp>
          <p:nvSpPr>
            <p:cNvPr id="88" name="Teardrop 87">
              <a:extLst>
                <a:ext uri="{FF2B5EF4-FFF2-40B4-BE49-F238E27FC236}">
                  <a16:creationId xmlns:a16="http://schemas.microsoft.com/office/drawing/2014/main" id="{500582AA-607B-4C0A-9AA8-B49305A1C27A}"/>
                </a:ext>
              </a:extLst>
            </p:cNvPr>
            <p:cNvSpPr/>
            <p:nvPr/>
          </p:nvSpPr>
          <p:spPr bwMode="gray">
            <a:xfrm rot="8100000">
              <a:off x="6810418" y="1602865"/>
              <a:ext cx="1503841" cy="1503844"/>
            </a:xfrm>
            <a:prstGeom prst="teardrop">
              <a:avLst/>
            </a:prstGeom>
            <a:solidFill>
              <a:srgbClr val="86BC25"/>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89" name="Freeform 35">
              <a:extLst>
                <a:ext uri="{FF2B5EF4-FFF2-40B4-BE49-F238E27FC236}">
                  <a16:creationId xmlns:a16="http://schemas.microsoft.com/office/drawing/2014/main" id="{8EEC739B-9B53-49BA-94AC-06DD070756DA}"/>
                </a:ext>
              </a:extLst>
            </p:cNvPr>
            <p:cNvSpPr/>
            <p:nvPr/>
          </p:nvSpPr>
          <p:spPr bwMode="gray">
            <a:xfrm>
              <a:off x="6763077" y="2736722"/>
              <a:ext cx="1598523" cy="871908"/>
            </a:xfrm>
            <a:custGeom>
              <a:avLst/>
              <a:gdLst>
                <a:gd name="connsiteX0" fmla="*/ 0 w 2235812"/>
                <a:gd name="connsiteY0" fmla="*/ 0 h 1219515"/>
                <a:gd name="connsiteX1" fmla="*/ 135994 w 2235812"/>
                <a:gd name="connsiteY1" fmla="*/ 0 h 1219515"/>
                <a:gd name="connsiteX2" fmla="*/ 183908 w 2235812"/>
                <a:gd name="connsiteY2" fmla="*/ 81083 h 1219515"/>
                <a:gd name="connsiteX3" fmla="*/ 327199 w 2235812"/>
                <a:gd name="connsiteY3" fmla="*/ 256502 h 1219515"/>
                <a:gd name="connsiteX4" fmla="*/ 1117908 w 2235812"/>
                <a:gd name="connsiteY4" fmla="*/ 1047211 h 1219515"/>
                <a:gd name="connsiteX5" fmla="*/ 1908614 w 2235812"/>
                <a:gd name="connsiteY5" fmla="*/ 256504 h 1219515"/>
                <a:gd name="connsiteX6" fmla="*/ 2051905 w 2235812"/>
                <a:gd name="connsiteY6" fmla="*/ 81085 h 1219515"/>
                <a:gd name="connsiteX7" fmla="*/ 2099821 w 2235812"/>
                <a:gd name="connsiteY7" fmla="*/ 0 h 1219515"/>
                <a:gd name="connsiteX8" fmla="*/ 2235812 w 2235812"/>
                <a:gd name="connsiteY8" fmla="*/ 0 h 1219515"/>
                <a:gd name="connsiteX9" fmla="*/ 2216094 w 2235812"/>
                <a:gd name="connsiteY9" fmla="*/ 42485 h 1219515"/>
                <a:gd name="connsiteX10" fmla="*/ 1994765 w 2235812"/>
                <a:gd name="connsiteY10" fmla="*/ 342657 h 1219515"/>
                <a:gd name="connsiteX11" fmla="*/ 1117907 w 2235812"/>
                <a:gd name="connsiteY11" fmla="*/ 1219515 h 1219515"/>
                <a:gd name="connsiteX12" fmla="*/ 241048 w 2235812"/>
                <a:gd name="connsiteY12" fmla="*/ 342656 h 1219515"/>
                <a:gd name="connsiteX13" fmla="*/ 19718 w 2235812"/>
                <a:gd name="connsiteY13" fmla="*/ 42483 h 121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35812" h="1219515">
                  <a:moveTo>
                    <a:pt x="0" y="0"/>
                  </a:moveTo>
                  <a:lnTo>
                    <a:pt x="135994" y="0"/>
                  </a:lnTo>
                  <a:lnTo>
                    <a:pt x="183908" y="81083"/>
                  </a:lnTo>
                  <a:cubicBezTo>
                    <a:pt x="224849" y="143089"/>
                    <a:pt x="272612" y="201915"/>
                    <a:pt x="327199" y="256502"/>
                  </a:cubicBezTo>
                  <a:lnTo>
                    <a:pt x="1117908" y="1047211"/>
                  </a:lnTo>
                  <a:lnTo>
                    <a:pt x="1908614" y="256504"/>
                  </a:lnTo>
                  <a:cubicBezTo>
                    <a:pt x="1963201" y="201918"/>
                    <a:pt x="2010965" y="143091"/>
                    <a:pt x="2051905" y="81085"/>
                  </a:cubicBezTo>
                  <a:lnTo>
                    <a:pt x="2099821" y="0"/>
                  </a:lnTo>
                  <a:lnTo>
                    <a:pt x="2235812" y="0"/>
                  </a:lnTo>
                  <a:lnTo>
                    <a:pt x="2216094" y="42485"/>
                  </a:lnTo>
                  <a:cubicBezTo>
                    <a:pt x="2159343" y="150476"/>
                    <a:pt x="2085567" y="251855"/>
                    <a:pt x="1994765" y="342657"/>
                  </a:cubicBezTo>
                  <a:lnTo>
                    <a:pt x="1117907" y="1219515"/>
                  </a:lnTo>
                  <a:lnTo>
                    <a:pt x="241048" y="342656"/>
                  </a:lnTo>
                  <a:cubicBezTo>
                    <a:pt x="150246" y="251854"/>
                    <a:pt x="76469" y="150475"/>
                    <a:pt x="19718" y="42483"/>
                  </a:cubicBezTo>
                  <a:close/>
                </a:path>
              </a:pathLst>
            </a:custGeom>
            <a:solidFill>
              <a:srgbClr val="86BC25"/>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90" name="Oval 89">
              <a:extLst>
                <a:ext uri="{FF2B5EF4-FFF2-40B4-BE49-F238E27FC236}">
                  <a16:creationId xmlns:a16="http://schemas.microsoft.com/office/drawing/2014/main" id="{870972BF-AB98-4CC2-BB60-84903DB5CFE2}"/>
                </a:ext>
              </a:extLst>
            </p:cNvPr>
            <p:cNvSpPr/>
            <p:nvPr/>
          </p:nvSpPr>
          <p:spPr bwMode="gray">
            <a:xfrm>
              <a:off x="7007153" y="1758652"/>
              <a:ext cx="1119070" cy="1119071"/>
            </a:xfrm>
            <a:prstGeom prst="ellipse">
              <a:avLst/>
            </a:prstGeom>
            <a:solidFill>
              <a:sysClr val="window" lastClr="FFFFFF"/>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grpSp>
      <p:grpSp>
        <p:nvGrpSpPr>
          <p:cNvPr id="68" name="Group 67">
            <a:extLst>
              <a:ext uri="{FF2B5EF4-FFF2-40B4-BE49-F238E27FC236}">
                <a16:creationId xmlns:a16="http://schemas.microsoft.com/office/drawing/2014/main" id="{2746340E-86D4-41CA-93A9-4E98D191BE05}"/>
              </a:ext>
            </a:extLst>
          </p:cNvPr>
          <p:cNvGrpSpPr/>
          <p:nvPr/>
        </p:nvGrpSpPr>
        <p:grpSpPr>
          <a:xfrm>
            <a:off x="9829134" y="950547"/>
            <a:ext cx="1598523" cy="2005765"/>
            <a:chOff x="8355090" y="1602865"/>
            <a:chExt cx="1598523" cy="2005765"/>
          </a:xfrm>
        </p:grpSpPr>
        <p:sp>
          <p:nvSpPr>
            <p:cNvPr id="82" name="Teardrop 81">
              <a:extLst>
                <a:ext uri="{FF2B5EF4-FFF2-40B4-BE49-F238E27FC236}">
                  <a16:creationId xmlns:a16="http://schemas.microsoft.com/office/drawing/2014/main" id="{78FD4A15-BB61-4D87-9E87-382B927FB4C9}"/>
                </a:ext>
              </a:extLst>
            </p:cNvPr>
            <p:cNvSpPr/>
            <p:nvPr/>
          </p:nvSpPr>
          <p:spPr bwMode="gray">
            <a:xfrm rot="8100000">
              <a:off x="8402430" y="1602865"/>
              <a:ext cx="1503841" cy="1503844"/>
            </a:xfrm>
            <a:prstGeom prst="teardrop">
              <a:avLst/>
            </a:prstGeom>
            <a:solidFill>
              <a:srgbClr val="53565A"/>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83" name="Freeform 39">
              <a:extLst>
                <a:ext uri="{FF2B5EF4-FFF2-40B4-BE49-F238E27FC236}">
                  <a16:creationId xmlns:a16="http://schemas.microsoft.com/office/drawing/2014/main" id="{4BC9A539-3667-4BFE-9E4F-81FA02EFA619}"/>
                </a:ext>
              </a:extLst>
            </p:cNvPr>
            <p:cNvSpPr/>
            <p:nvPr/>
          </p:nvSpPr>
          <p:spPr bwMode="gray">
            <a:xfrm>
              <a:off x="8355090" y="2736722"/>
              <a:ext cx="1598523" cy="871908"/>
            </a:xfrm>
            <a:custGeom>
              <a:avLst/>
              <a:gdLst>
                <a:gd name="connsiteX0" fmla="*/ 0 w 2235812"/>
                <a:gd name="connsiteY0" fmla="*/ 0 h 1219515"/>
                <a:gd name="connsiteX1" fmla="*/ 135994 w 2235812"/>
                <a:gd name="connsiteY1" fmla="*/ 0 h 1219515"/>
                <a:gd name="connsiteX2" fmla="*/ 183908 w 2235812"/>
                <a:gd name="connsiteY2" fmla="*/ 81083 h 1219515"/>
                <a:gd name="connsiteX3" fmla="*/ 327199 w 2235812"/>
                <a:gd name="connsiteY3" fmla="*/ 256502 h 1219515"/>
                <a:gd name="connsiteX4" fmla="*/ 1117908 w 2235812"/>
                <a:gd name="connsiteY4" fmla="*/ 1047211 h 1219515"/>
                <a:gd name="connsiteX5" fmla="*/ 1908614 w 2235812"/>
                <a:gd name="connsiteY5" fmla="*/ 256504 h 1219515"/>
                <a:gd name="connsiteX6" fmla="*/ 2051905 w 2235812"/>
                <a:gd name="connsiteY6" fmla="*/ 81085 h 1219515"/>
                <a:gd name="connsiteX7" fmla="*/ 2099821 w 2235812"/>
                <a:gd name="connsiteY7" fmla="*/ 0 h 1219515"/>
                <a:gd name="connsiteX8" fmla="*/ 2235812 w 2235812"/>
                <a:gd name="connsiteY8" fmla="*/ 0 h 1219515"/>
                <a:gd name="connsiteX9" fmla="*/ 2216094 w 2235812"/>
                <a:gd name="connsiteY9" fmla="*/ 42485 h 1219515"/>
                <a:gd name="connsiteX10" fmla="*/ 1994765 w 2235812"/>
                <a:gd name="connsiteY10" fmla="*/ 342657 h 1219515"/>
                <a:gd name="connsiteX11" fmla="*/ 1117907 w 2235812"/>
                <a:gd name="connsiteY11" fmla="*/ 1219515 h 1219515"/>
                <a:gd name="connsiteX12" fmla="*/ 241048 w 2235812"/>
                <a:gd name="connsiteY12" fmla="*/ 342656 h 1219515"/>
                <a:gd name="connsiteX13" fmla="*/ 19718 w 2235812"/>
                <a:gd name="connsiteY13" fmla="*/ 42483 h 121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35812" h="1219515">
                  <a:moveTo>
                    <a:pt x="0" y="0"/>
                  </a:moveTo>
                  <a:lnTo>
                    <a:pt x="135994" y="0"/>
                  </a:lnTo>
                  <a:lnTo>
                    <a:pt x="183908" y="81083"/>
                  </a:lnTo>
                  <a:cubicBezTo>
                    <a:pt x="224849" y="143089"/>
                    <a:pt x="272612" y="201915"/>
                    <a:pt x="327199" y="256502"/>
                  </a:cubicBezTo>
                  <a:lnTo>
                    <a:pt x="1117908" y="1047211"/>
                  </a:lnTo>
                  <a:lnTo>
                    <a:pt x="1908614" y="256504"/>
                  </a:lnTo>
                  <a:cubicBezTo>
                    <a:pt x="1963201" y="201918"/>
                    <a:pt x="2010965" y="143091"/>
                    <a:pt x="2051905" y="81085"/>
                  </a:cubicBezTo>
                  <a:lnTo>
                    <a:pt x="2099821" y="0"/>
                  </a:lnTo>
                  <a:lnTo>
                    <a:pt x="2235812" y="0"/>
                  </a:lnTo>
                  <a:lnTo>
                    <a:pt x="2216094" y="42485"/>
                  </a:lnTo>
                  <a:cubicBezTo>
                    <a:pt x="2159343" y="150476"/>
                    <a:pt x="2085567" y="251855"/>
                    <a:pt x="1994765" y="342657"/>
                  </a:cubicBezTo>
                  <a:lnTo>
                    <a:pt x="1117907" y="1219515"/>
                  </a:lnTo>
                  <a:lnTo>
                    <a:pt x="241048" y="342656"/>
                  </a:lnTo>
                  <a:cubicBezTo>
                    <a:pt x="150246" y="251854"/>
                    <a:pt x="76469" y="150475"/>
                    <a:pt x="19718" y="42483"/>
                  </a:cubicBezTo>
                  <a:close/>
                </a:path>
              </a:pathLst>
            </a:custGeom>
            <a:solidFill>
              <a:srgbClr val="53565A"/>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grpSp>
          <p:nvGrpSpPr>
            <p:cNvPr id="84" name="Group 83">
              <a:extLst>
                <a:ext uri="{FF2B5EF4-FFF2-40B4-BE49-F238E27FC236}">
                  <a16:creationId xmlns:a16="http://schemas.microsoft.com/office/drawing/2014/main" id="{E0D16D89-D72D-4F33-88DE-F94293011149}"/>
                </a:ext>
              </a:extLst>
            </p:cNvPr>
            <p:cNvGrpSpPr>
              <a:grpSpLocks noChangeAspect="1"/>
            </p:cNvGrpSpPr>
            <p:nvPr/>
          </p:nvGrpSpPr>
          <p:grpSpPr bwMode="auto">
            <a:xfrm>
              <a:off x="8797157" y="1976744"/>
              <a:ext cx="686449" cy="682876"/>
              <a:chOff x="1224" y="3504"/>
              <a:chExt cx="192" cy="191"/>
            </a:xfrm>
            <a:solidFill>
              <a:srgbClr val="86BC25"/>
            </a:solidFill>
          </p:grpSpPr>
          <p:sp>
            <p:nvSpPr>
              <p:cNvPr id="86" name="Freeform 926">
                <a:extLst>
                  <a:ext uri="{FF2B5EF4-FFF2-40B4-BE49-F238E27FC236}">
                    <a16:creationId xmlns:a16="http://schemas.microsoft.com/office/drawing/2014/main" id="{790BD73C-DE12-4489-882E-13024C466361}"/>
                  </a:ext>
                </a:extLst>
              </p:cNvPr>
              <p:cNvSpPr>
                <a:spLocks/>
              </p:cNvSpPr>
              <p:nvPr/>
            </p:nvSpPr>
            <p:spPr bwMode="auto">
              <a:xfrm>
                <a:off x="1259" y="3539"/>
                <a:ext cx="71" cy="71"/>
              </a:xfrm>
              <a:custGeom>
                <a:avLst/>
                <a:gdLst>
                  <a:gd name="T0" fmla="*/ 96 w 107"/>
                  <a:gd name="T1" fmla="*/ 43 h 107"/>
                  <a:gd name="T2" fmla="*/ 64 w 107"/>
                  <a:gd name="T3" fmla="*/ 43 h 107"/>
                  <a:gd name="T4" fmla="*/ 64 w 107"/>
                  <a:gd name="T5" fmla="*/ 11 h 107"/>
                  <a:gd name="T6" fmla="*/ 53 w 107"/>
                  <a:gd name="T7" fmla="*/ 0 h 107"/>
                  <a:gd name="T8" fmla="*/ 43 w 107"/>
                  <a:gd name="T9" fmla="*/ 11 h 107"/>
                  <a:gd name="T10" fmla="*/ 43 w 107"/>
                  <a:gd name="T11" fmla="*/ 43 h 107"/>
                  <a:gd name="T12" fmla="*/ 11 w 107"/>
                  <a:gd name="T13" fmla="*/ 43 h 107"/>
                  <a:gd name="T14" fmla="*/ 0 w 107"/>
                  <a:gd name="T15" fmla="*/ 53 h 107"/>
                  <a:gd name="T16" fmla="*/ 11 w 107"/>
                  <a:gd name="T17" fmla="*/ 64 h 107"/>
                  <a:gd name="T18" fmla="*/ 43 w 107"/>
                  <a:gd name="T19" fmla="*/ 64 h 107"/>
                  <a:gd name="T20" fmla="*/ 43 w 107"/>
                  <a:gd name="T21" fmla="*/ 96 h 107"/>
                  <a:gd name="T22" fmla="*/ 53 w 107"/>
                  <a:gd name="T23" fmla="*/ 107 h 107"/>
                  <a:gd name="T24" fmla="*/ 64 w 107"/>
                  <a:gd name="T25" fmla="*/ 96 h 107"/>
                  <a:gd name="T26" fmla="*/ 64 w 107"/>
                  <a:gd name="T27" fmla="*/ 64 h 107"/>
                  <a:gd name="T28" fmla="*/ 96 w 107"/>
                  <a:gd name="T29" fmla="*/ 64 h 107"/>
                  <a:gd name="T30" fmla="*/ 107 w 107"/>
                  <a:gd name="T31" fmla="*/ 53 h 107"/>
                  <a:gd name="T32" fmla="*/ 96 w 107"/>
                  <a:gd name="T33" fmla="*/ 4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107">
                    <a:moveTo>
                      <a:pt x="96" y="43"/>
                    </a:moveTo>
                    <a:cubicBezTo>
                      <a:pt x="64" y="43"/>
                      <a:pt x="64" y="43"/>
                      <a:pt x="64" y="43"/>
                    </a:cubicBezTo>
                    <a:cubicBezTo>
                      <a:pt x="64" y="11"/>
                      <a:pt x="64" y="11"/>
                      <a:pt x="64" y="11"/>
                    </a:cubicBezTo>
                    <a:cubicBezTo>
                      <a:pt x="64" y="5"/>
                      <a:pt x="59" y="0"/>
                      <a:pt x="53" y="0"/>
                    </a:cubicBezTo>
                    <a:cubicBezTo>
                      <a:pt x="47" y="0"/>
                      <a:pt x="43" y="5"/>
                      <a:pt x="43" y="11"/>
                    </a:cubicBezTo>
                    <a:cubicBezTo>
                      <a:pt x="43" y="43"/>
                      <a:pt x="43" y="43"/>
                      <a:pt x="43" y="43"/>
                    </a:cubicBezTo>
                    <a:cubicBezTo>
                      <a:pt x="11" y="43"/>
                      <a:pt x="11" y="43"/>
                      <a:pt x="11" y="43"/>
                    </a:cubicBezTo>
                    <a:cubicBezTo>
                      <a:pt x="5" y="43"/>
                      <a:pt x="0" y="47"/>
                      <a:pt x="0" y="53"/>
                    </a:cubicBezTo>
                    <a:cubicBezTo>
                      <a:pt x="0" y="59"/>
                      <a:pt x="5" y="64"/>
                      <a:pt x="11" y="64"/>
                    </a:cubicBezTo>
                    <a:cubicBezTo>
                      <a:pt x="43" y="64"/>
                      <a:pt x="43" y="64"/>
                      <a:pt x="43" y="64"/>
                    </a:cubicBezTo>
                    <a:cubicBezTo>
                      <a:pt x="43" y="96"/>
                      <a:pt x="43" y="96"/>
                      <a:pt x="43" y="96"/>
                    </a:cubicBezTo>
                    <a:cubicBezTo>
                      <a:pt x="43" y="102"/>
                      <a:pt x="47" y="107"/>
                      <a:pt x="53" y="107"/>
                    </a:cubicBezTo>
                    <a:cubicBezTo>
                      <a:pt x="59" y="107"/>
                      <a:pt x="64" y="102"/>
                      <a:pt x="64" y="96"/>
                    </a:cubicBezTo>
                    <a:cubicBezTo>
                      <a:pt x="64" y="64"/>
                      <a:pt x="64" y="64"/>
                      <a:pt x="64" y="64"/>
                    </a:cubicBezTo>
                    <a:cubicBezTo>
                      <a:pt x="96" y="64"/>
                      <a:pt x="96" y="64"/>
                      <a:pt x="96" y="64"/>
                    </a:cubicBezTo>
                    <a:cubicBezTo>
                      <a:pt x="102" y="64"/>
                      <a:pt x="107" y="59"/>
                      <a:pt x="107" y="53"/>
                    </a:cubicBezTo>
                    <a:cubicBezTo>
                      <a:pt x="107" y="47"/>
                      <a:pt x="102" y="43"/>
                      <a:pt x="96" y="43"/>
                    </a:cubicBezTo>
                    <a:close/>
                  </a:path>
                </a:pathLst>
              </a:custGeom>
              <a:grpFill/>
              <a:ln>
                <a:noFill/>
              </a:ln>
              <a:extLst>
                <a:ext uri="{91240B29-F687-4f45-9708-019B960494DF}">
                  <a14:hiddenLine xmlns="" xmlns:lc="http://schemas.openxmlformats.org/drawingml/2006/lockedCanva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accent4"/>
                  </a:solidFill>
                  <a:effectLst/>
                  <a:uLnTx/>
                  <a:uFillTx/>
                  <a:ea typeface="+mn-ea"/>
                  <a:cs typeface="+mn-cs"/>
                </a:endParaRPr>
              </a:p>
            </p:txBody>
          </p:sp>
          <p:sp>
            <p:nvSpPr>
              <p:cNvPr id="87" name="Freeform 927">
                <a:extLst>
                  <a:ext uri="{FF2B5EF4-FFF2-40B4-BE49-F238E27FC236}">
                    <a16:creationId xmlns:a16="http://schemas.microsoft.com/office/drawing/2014/main" id="{15FDF464-77C7-4E79-91EF-7F13541D888A}"/>
                  </a:ext>
                </a:extLst>
              </p:cNvPr>
              <p:cNvSpPr>
                <a:spLocks noEditPoints="1"/>
              </p:cNvSpPr>
              <p:nvPr/>
            </p:nvSpPr>
            <p:spPr bwMode="auto">
              <a:xfrm>
                <a:off x="1224" y="3504"/>
                <a:ext cx="192" cy="191"/>
              </a:xfrm>
              <a:custGeom>
                <a:avLst/>
                <a:gdLst>
                  <a:gd name="T0" fmla="*/ 189 w 289"/>
                  <a:gd name="T1" fmla="*/ 174 h 288"/>
                  <a:gd name="T2" fmla="*/ 213 w 289"/>
                  <a:gd name="T3" fmla="*/ 106 h 288"/>
                  <a:gd name="T4" fmla="*/ 106 w 289"/>
                  <a:gd name="T5" fmla="*/ 0 h 288"/>
                  <a:gd name="T6" fmla="*/ 0 w 289"/>
                  <a:gd name="T7" fmla="*/ 106 h 288"/>
                  <a:gd name="T8" fmla="*/ 106 w 289"/>
                  <a:gd name="T9" fmla="*/ 213 h 288"/>
                  <a:gd name="T10" fmla="*/ 174 w 289"/>
                  <a:gd name="T11" fmla="*/ 189 h 288"/>
                  <a:gd name="T12" fmla="*/ 269 w 289"/>
                  <a:gd name="T13" fmla="*/ 285 h 288"/>
                  <a:gd name="T14" fmla="*/ 277 w 289"/>
                  <a:gd name="T15" fmla="*/ 288 h 288"/>
                  <a:gd name="T16" fmla="*/ 285 w 289"/>
                  <a:gd name="T17" fmla="*/ 285 h 288"/>
                  <a:gd name="T18" fmla="*/ 285 w 289"/>
                  <a:gd name="T19" fmla="*/ 269 h 288"/>
                  <a:gd name="T20" fmla="*/ 189 w 289"/>
                  <a:gd name="T21" fmla="*/ 174 h 288"/>
                  <a:gd name="T22" fmla="*/ 106 w 289"/>
                  <a:gd name="T23" fmla="*/ 192 h 288"/>
                  <a:gd name="T24" fmla="*/ 21 w 289"/>
                  <a:gd name="T25" fmla="*/ 106 h 288"/>
                  <a:gd name="T26" fmla="*/ 106 w 289"/>
                  <a:gd name="T27" fmla="*/ 21 h 288"/>
                  <a:gd name="T28" fmla="*/ 192 w 289"/>
                  <a:gd name="T29" fmla="*/ 106 h 288"/>
                  <a:gd name="T30" fmla="*/ 106 w 289"/>
                  <a:gd name="T31"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88">
                    <a:moveTo>
                      <a:pt x="189" y="174"/>
                    </a:moveTo>
                    <a:cubicBezTo>
                      <a:pt x="204" y="155"/>
                      <a:pt x="213" y="132"/>
                      <a:pt x="213" y="106"/>
                    </a:cubicBezTo>
                    <a:cubicBezTo>
                      <a:pt x="213" y="48"/>
                      <a:pt x="165" y="0"/>
                      <a:pt x="106" y="0"/>
                    </a:cubicBezTo>
                    <a:cubicBezTo>
                      <a:pt x="48" y="0"/>
                      <a:pt x="0" y="48"/>
                      <a:pt x="0" y="106"/>
                    </a:cubicBezTo>
                    <a:cubicBezTo>
                      <a:pt x="0" y="165"/>
                      <a:pt x="48" y="213"/>
                      <a:pt x="106" y="213"/>
                    </a:cubicBezTo>
                    <a:cubicBezTo>
                      <a:pt x="132" y="213"/>
                      <a:pt x="155" y="204"/>
                      <a:pt x="174" y="189"/>
                    </a:cubicBezTo>
                    <a:cubicBezTo>
                      <a:pt x="269" y="285"/>
                      <a:pt x="269" y="285"/>
                      <a:pt x="269" y="285"/>
                    </a:cubicBezTo>
                    <a:cubicBezTo>
                      <a:pt x="272" y="287"/>
                      <a:pt x="274" y="288"/>
                      <a:pt x="277" y="288"/>
                    </a:cubicBezTo>
                    <a:cubicBezTo>
                      <a:pt x="280" y="288"/>
                      <a:pt x="282" y="287"/>
                      <a:pt x="285" y="285"/>
                    </a:cubicBezTo>
                    <a:cubicBezTo>
                      <a:pt x="289" y="280"/>
                      <a:pt x="289" y="274"/>
                      <a:pt x="285" y="269"/>
                    </a:cubicBezTo>
                    <a:lnTo>
                      <a:pt x="189" y="174"/>
                    </a:lnTo>
                    <a:close/>
                    <a:moveTo>
                      <a:pt x="106" y="192"/>
                    </a:moveTo>
                    <a:cubicBezTo>
                      <a:pt x="59" y="192"/>
                      <a:pt x="21" y="153"/>
                      <a:pt x="21" y="106"/>
                    </a:cubicBezTo>
                    <a:cubicBezTo>
                      <a:pt x="21" y="59"/>
                      <a:pt x="59" y="21"/>
                      <a:pt x="106" y="21"/>
                    </a:cubicBezTo>
                    <a:cubicBezTo>
                      <a:pt x="153" y="21"/>
                      <a:pt x="192" y="59"/>
                      <a:pt x="192" y="106"/>
                    </a:cubicBezTo>
                    <a:cubicBezTo>
                      <a:pt x="192" y="153"/>
                      <a:pt x="153" y="192"/>
                      <a:pt x="106" y="192"/>
                    </a:cubicBezTo>
                    <a:close/>
                  </a:path>
                </a:pathLst>
              </a:custGeom>
              <a:grpFill/>
              <a:ln>
                <a:noFill/>
              </a:ln>
              <a:extLst>
                <a:ext uri="{91240B29-F687-4f45-9708-019B960494DF}">
                  <a14:hiddenLine xmlns="" xmlns:lc="http://schemas.openxmlformats.org/drawingml/2006/lockedCanva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accent4"/>
                  </a:solidFill>
                  <a:effectLst/>
                  <a:uLnTx/>
                  <a:uFillTx/>
                  <a:ea typeface="+mn-ea"/>
                  <a:cs typeface="+mn-cs"/>
                </a:endParaRPr>
              </a:p>
            </p:txBody>
          </p:sp>
        </p:grpSp>
        <p:sp>
          <p:nvSpPr>
            <p:cNvPr id="85" name="Oval 84">
              <a:extLst>
                <a:ext uri="{FF2B5EF4-FFF2-40B4-BE49-F238E27FC236}">
                  <a16:creationId xmlns:a16="http://schemas.microsoft.com/office/drawing/2014/main" id="{A05F4DB7-700C-4A2E-969D-33283C120EC9}"/>
                </a:ext>
              </a:extLst>
            </p:cNvPr>
            <p:cNvSpPr/>
            <p:nvPr/>
          </p:nvSpPr>
          <p:spPr bwMode="gray">
            <a:xfrm>
              <a:off x="8591201" y="1758652"/>
              <a:ext cx="1119070" cy="1119071"/>
            </a:xfrm>
            <a:prstGeom prst="ellipse">
              <a:avLst/>
            </a:prstGeom>
            <a:solidFill>
              <a:sysClr val="window" lastClr="FFFFFF"/>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grpSp>
      <p:sp>
        <p:nvSpPr>
          <p:cNvPr id="69" name="Freeform 389">
            <a:extLst>
              <a:ext uri="{FF2B5EF4-FFF2-40B4-BE49-F238E27FC236}">
                <a16:creationId xmlns:a16="http://schemas.microsoft.com/office/drawing/2014/main" id="{B218BD5D-ED08-49ED-BA00-6C403F0988DA}"/>
              </a:ext>
            </a:extLst>
          </p:cNvPr>
          <p:cNvSpPr>
            <a:spLocks noEditPoints="1"/>
          </p:cNvSpPr>
          <p:nvPr/>
        </p:nvSpPr>
        <p:spPr bwMode="auto">
          <a:xfrm>
            <a:off x="3461748" y="1416581"/>
            <a:ext cx="751497" cy="525695"/>
          </a:xfrm>
          <a:custGeom>
            <a:avLst/>
            <a:gdLst>
              <a:gd name="T0" fmla="*/ 321 w 321"/>
              <a:gd name="T1" fmla="*/ 160 h 224"/>
              <a:gd name="T2" fmla="*/ 129 w 321"/>
              <a:gd name="T3" fmla="*/ 170 h 224"/>
              <a:gd name="T4" fmla="*/ 129 w 321"/>
              <a:gd name="T5" fmla="*/ 149 h 224"/>
              <a:gd name="T6" fmla="*/ 299 w 321"/>
              <a:gd name="T7" fmla="*/ 21 h 224"/>
              <a:gd name="T8" fmla="*/ 75 w 321"/>
              <a:gd name="T9" fmla="*/ 32 h 224"/>
              <a:gd name="T10" fmla="*/ 54 w 321"/>
              <a:gd name="T11" fmla="*/ 32 h 224"/>
              <a:gd name="T12" fmla="*/ 65 w 321"/>
              <a:gd name="T13" fmla="*/ 0 h 224"/>
              <a:gd name="T14" fmla="*/ 321 w 321"/>
              <a:gd name="T15" fmla="*/ 10 h 224"/>
              <a:gd name="T16" fmla="*/ 90 w 321"/>
              <a:gd name="T17" fmla="*/ 193 h 224"/>
              <a:gd name="T18" fmla="*/ 101 w 321"/>
              <a:gd name="T19" fmla="*/ 136 h 224"/>
              <a:gd name="T20" fmla="*/ 54 w 321"/>
              <a:gd name="T21" fmla="*/ 58 h 224"/>
              <a:gd name="T22" fmla="*/ 54 w 321"/>
              <a:gd name="T23" fmla="*/ 58 h 224"/>
              <a:gd name="T24" fmla="*/ 54 w 321"/>
              <a:gd name="T25" fmla="*/ 58 h 224"/>
              <a:gd name="T26" fmla="*/ 6 w 321"/>
              <a:gd name="T27" fmla="*/ 136 h 224"/>
              <a:gd name="T28" fmla="*/ 18 w 321"/>
              <a:gd name="T29" fmla="*/ 192 h 224"/>
              <a:gd name="T30" fmla="*/ 22 w 321"/>
              <a:gd name="T31" fmla="*/ 213 h 224"/>
              <a:gd name="T32" fmla="*/ 42 w 321"/>
              <a:gd name="T33" fmla="*/ 190 h 224"/>
              <a:gd name="T34" fmla="*/ 27 w 321"/>
              <a:gd name="T35" fmla="*/ 131 h 224"/>
              <a:gd name="T36" fmla="*/ 54 w 321"/>
              <a:gd name="T37" fmla="*/ 80 h 224"/>
              <a:gd name="T38" fmla="*/ 54 w 321"/>
              <a:gd name="T39" fmla="*/ 80 h 224"/>
              <a:gd name="T40" fmla="*/ 81 w 321"/>
              <a:gd name="T41" fmla="*/ 131 h 224"/>
              <a:gd name="T42" fmla="*/ 65 w 321"/>
              <a:gd name="T43" fmla="*/ 190 h 224"/>
              <a:gd name="T44" fmla="*/ 99 w 321"/>
              <a:gd name="T45" fmla="*/ 216 h 224"/>
              <a:gd name="T46" fmla="*/ 128 w 321"/>
              <a:gd name="T47" fmla="*/ 224 h 224"/>
              <a:gd name="T48" fmla="*/ 135 w 321"/>
              <a:gd name="T49" fmla="*/ 206 h 224"/>
              <a:gd name="T50" fmla="*/ 139 w 321"/>
              <a:gd name="T51" fmla="*/ 74 h 224"/>
              <a:gd name="T52" fmla="*/ 278 w 321"/>
              <a:gd name="T53" fmla="*/ 64 h 224"/>
              <a:gd name="T54" fmla="*/ 139 w 321"/>
              <a:gd name="T55" fmla="*/ 53 h 224"/>
              <a:gd name="T56" fmla="*/ 139 w 321"/>
              <a:gd name="T57" fmla="*/ 74 h 224"/>
              <a:gd name="T58" fmla="*/ 267 w 321"/>
              <a:gd name="T59" fmla="*/ 117 h 224"/>
              <a:gd name="T60" fmla="*/ 267 w 321"/>
              <a:gd name="T61" fmla="*/ 96 h 224"/>
              <a:gd name="T62" fmla="*/ 129 w 321"/>
              <a:gd name="T63" fmla="*/ 10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1" h="224">
                <a:moveTo>
                  <a:pt x="321" y="10"/>
                </a:moveTo>
                <a:cubicBezTo>
                  <a:pt x="321" y="160"/>
                  <a:pt x="321" y="160"/>
                  <a:pt x="321" y="160"/>
                </a:cubicBezTo>
                <a:cubicBezTo>
                  <a:pt x="321" y="166"/>
                  <a:pt x="316" y="170"/>
                  <a:pt x="310" y="170"/>
                </a:cubicBezTo>
                <a:cubicBezTo>
                  <a:pt x="129" y="170"/>
                  <a:pt x="129" y="170"/>
                  <a:pt x="129" y="170"/>
                </a:cubicBezTo>
                <a:cubicBezTo>
                  <a:pt x="123" y="170"/>
                  <a:pt x="118" y="166"/>
                  <a:pt x="118" y="160"/>
                </a:cubicBezTo>
                <a:cubicBezTo>
                  <a:pt x="118" y="154"/>
                  <a:pt x="123" y="149"/>
                  <a:pt x="129" y="149"/>
                </a:cubicBezTo>
                <a:cubicBezTo>
                  <a:pt x="299" y="149"/>
                  <a:pt x="299" y="149"/>
                  <a:pt x="299" y="149"/>
                </a:cubicBezTo>
                <a:cubicBezTo>
                  <a:pt x="299" y="21"/>
                  <a:pt x="299" y="21"/>
                  <a:pt x="299" y="21"/>
                </a:cubicBezTo>
                <a:cubicBezTo>
                  <a:pt x="75" y="21"/>
                  <a:pt x="75" y="21"/>
                  <a:pt x="75" y="21"/>
                </a:cubicBezTo>
                <a:cubicBezTo>
                  <a:pt x="75" y="32"/>
                  <a:pt x="75" y="32"/>
                  <a:pt x="75" y="32"/>
                </a:cubicBezTo>
                <a:cubicBezTo>
                  <a:pt x="75" y="38"/>
                  <a:pt x="71" y="42"/>
                  <a:pt x="65" y="42"/>
                </a:cubicBezTo>
                <a:cubicBezTo>
                  <a:pt x="59" y="42"/>
                  <a:pt x="54" y="38"/>
                  <a:pt x="54" y="32"/>
                </a:cubicBezTo>
                <a:cubicBezTo>
                  <a:pt x="54" y="10"/>
                  <a:pt x="54" y="10"/>
                  <a:pt x="54" y="10"/>
                </a:cubicBezTo>
                <a:cubicBezTo>
                  <a:pt x="54" y="4"/>
                  <a:pt x="59" y="0"/>
                  <a:pt x="65" y="0"/>
                </a:cubicBezTo>
                <a:cubicBezTo>
                  <a:pt x="310" y="0"/>
                  <a:pt x="310" y="0"/>
                  <a:pt x="310" y="0"/>
                </a:cubicBezTo>
                <a:cubicBezTo>
                  <a:pt x="316" y="0"/>
                  <a:pt x="321" y="4"/>
                  <a:pt x="321" y="10"/>
                </a:cubicBezTo>
                <a:close/>
                <a:moveTo>
                  <a:pt x="103" y="195"/>
                </a:moveTo>
                <a:cubicBezTo>
                  <a:pt x="98" y="194"/>
                  <a:pt x="92" y="193"/>
                  <a:pt x="90" y="193"/>
                </a:cubicBezTo>
                <a:cubicBezTo>
                  <a:pt x="88" y="191"/>
                  <a:pt x="84" y="180"/>
                  <a:pt x="85" y="176"/>
                </a:cubicBezTo>
                <a:cubicBezTo>
                  <a:pt x="91" y="166"/>
                  <a:pt x="98" y="150"/>
                  <a:pt x="101" y="136"/>
                </a:cubicBezTo>
                <a:cubicBezTo>
                  <a:pt x="108" y="110"/>
                  <a:pt x="105" y="90"/>
                  <a:pt x="94" y="77"/>
                </a:cubicBezTo>
                <a:cubicBezTo>
                  <a:pt x="80" y="59"/>
                  <a:pt x="58" y="58"/>
                  <a:pt x="54" y="58"/>
                </a:cubicBezTo>
                <a:cubicBezTo>
                  <a:pt x="54" y="58"/>
                  <a:pt x="54" y="58"/>
                  <a:pt x="54" y="58"/>
                </a:cubicBezTo>
                <a:cubicBezTo>
                  <a:pt x="54" y="58"/>
                  <a:pt x="54" y="58"/>
                  <a:pt x="54" y="58"/>
                </a:cubicBezTo>
                <a:cubicBezTo>
                  <a:pt x="54" y="58"/>
                  <a:pt x="54" y="58"/>
                  <a:pt x="54" y="58"/>
                </a:cubicBezTo>
                <a:cubicBezTo>
                  <a:pt x="54" y="58"/>
                  <a:pt x="54" y="58"/>
                  <a:pt x="54" y="58"/>
                </a:cubicBezTo>
                <a:cubicBezTo>
                  <a:pt x="51" y="58"/>
                  <a:pt x="28" y="59"/>
                  <a:pt x="14" y="77"/>
                </a:cubicBezTo>
                <a:cubicBezTo>
                  <a:pt x="3" y="90"/>
                  <a:pt x="0" y="110"/>
                  <a:pt x="6" y="136"/>
                </a:cubicBezTo>
                <a:cubicBezTo>
                  <a:pt x="10" y="150"/>
                  <a:pt x="17" y="166"/>
                  <a:pt x="23" y="176"/>
                </a:cubicBezTo>
                <a:cubicBezTo>
                  <a:pt x="24" y="180"/>
                  <a:pt x="20" y="191"/>
                  <a:pt x="18" y="192"/>
                </a:cubicBezTo>
                <a:cubicBezTo>
                  <a:pt x="13" y="194"/>
                  <a:pt x="10" y="201"/>
                  <a:pt x="12" y="206"/>
                </a:cubicBezTo>
                <a:cubicBezTo>
                  <a:pt x="14" y="210"/>
                  <a:pt x="18" y="213"/>
                  <a:pt x="22" y="213"/>
                </a:cubicBezTo>
                <a:cubicBezTo>
                  <a:pt x="23" y="213"/>
                  <a:pt x="25" y="213"/>
                  <a:pt x="26" y="212"/>
                </a:cubicBezTo>
                <a:cubicBezTo>
                  <a:pt x="36" y="209"/>
                  <a:pt x="40" y="197"/>
                  <a:pt x="42" y="190"/>
                </a:cubicBezTo>
                <a:cubicBezTo>
                  <a:pt x="44" y="184"/>
                  <a:pt x="47" y="172"/>
                  <a:pt x="41" y="164"/>
                </a:cubicBezTo>
                <a:cubicBezTo>
                  <a:pt x="36" y="157"/>
                  <a:pt x="30" y="142"/>
                  <a:pt x="27" y="131"/>
                </a:cubicBezTo>
                <a:cubicBezTo>
                  <a:pt x="23" y="112"/>
                  <a:pt x="24" y="99"/>
                  <a:pt x="30" y="90"/>
                </a:cubicBezTo>
                <a:cubicBezTo>
                  <a:pt x="39" y="80"/>
                  <a:pt x="53" y="80"/>
                  <a:pt x="54" y="80"/>
                </a:cubicBezTo>
                <a:cubicBezTo>
                  <a:pt x="54" y="80"/>
                  <a:pt x="54" y="80"/>
                  <a:pt x="54" y="80"/>
                </a:cubicBezTo>
                <a:cubicBezTo>
                  <a:pt x="54" y="80"/>
                  <a:pt x="54" y="80"/>
                  <a:pt x="54" y="80"/>
                </a:cubicBezTo>
                <a:cubicBezTo>
                  <a:pt x="54" y="80"/>
                  <a:pt x="69" y="80"/>
                  <a:pt x="77" y="90"/>
                </a:cubicBezTo>
                <a:cubicBezTo>
                  <a:pt x="84" y="98"/>
                  <a:pt x="85" y="112"/>
                  <a:pt x="81" y="131"/>
                </a:cubicBezTo>
                <a:cubicBezTo>
                  <a:pt x="78" y="142"/>
                  <a:pt x="72" y="157"/>
                  <a:pt x="66" y="164"/>
                </a:cubicBezTo>
                <a:cubicBezTo>
                  <a:pt x="61" y="172"/>
                  <a:pt x="64" y="183"/>
                  <a:pt x="65" y="190"/>
                </a:cubicBezTo>
                <a:cubicBezTo>
                  <a:pt x="67" y="197"/>
                  <a:pt x="72" y="209"/>
                  <a:pt x="82" y="212"/>
                </a:cubicBezTo>
                <a:cubicBezTo>
                  <a:pt x="86" y="214"/>
                  <a:pt x="92" y="215"/>
                  <a:pt x="99" y="216"/>
                </a:cubicBezTo>
                <a:cubicBezTo>
                  <a:pt x="105" y="217"/>
                  <a:pt x="118" y="219"/>
                  <a:pt x="121" y="222"/>
                </a:cubicBezTo>
                <a:cubicBezTo>
                  <a:pt x="123" y="223"/>
                  <a:pt x="126" y="224"/>
                  <a:pt x="128" y="224"/>
                </a:cubicBezTo>
                <a:cubicBezTo>
                  <a:pt x="131" y="224"/>
                  <a:pt x="134" y="223"/>
                  <a:pt x="136" y="221"/>
                </a:cubicBezTo>
                <a:cubicBezTo>
                  <a:pt x="140" y="216"/>
                  <a:pt x="140" y="210"/>
                  <a:pt x="135" y="206"/>
                </a:cubicBezTo>
                <a:cubicBezTo>
                  <a:pt x="128" y="199"/>
                  <a:pt x="115" y="197"/>
                  <a:pt x="103" y="195"/>
                </a:cubicBezTo>
                <a:close/>
                <a:moveTo>
                  <a:pt x="139" y="74"/>
                </a:moveTo>
                <a:cubicBezTo>
                  <a:pt x="267" y="74"/>
                  <a:pt x="267" y="74"/>
                  <a:pt x="267" y="74"/>
                </a:cubicBezTo>
                <a:cubicBezTo>
                  <a:pt x="273" y="74"/>
                  <a:pt x="278" y="70"/>
                  <a:pt x="278" y="64"/>
                </a:cubicBezTo>
                <a:cubicBezTo>
                  <a:pt x="278" y="58"/>
                  <a:pt x="273" y="53"/>
                  <a:pt x="267" y="53"/>
                </a:cubicBezTo>
                <a:cubicBezTo>
                  <a:pt x="139" y="53"/>
                  <a:pt x="139" y="53"/>
                  <a:pt x="139" y="53"/>
                </a:cubicBezTo>
                <a:cubicBezTo>
                  <a:pt x="133" y="53"/>
                  <a:pt x="129" y="58"/>
                  <a:pt x="129" y="64"/>
                </a:cubicBezTo>
                <a:cubicBezTo>
                  <a:pt x="129" y="70"/>
                  <a:pt x="133" y="74"/>
                  <a:pt x="139" y="74"/>
                </a:cubicBezTo>
                <a:close/>
                <a:moveTo>
                  <a:pt x="139" y="117"/>
                </a:moveTo>
                <a:cubicBezTo>
                  <a:pt x="267" y="117"/>
                  <a:pt x="267" y="117"/>
                  <a:pt x="267" y="117"/>
                </a:cubicBezTo>
                <a:cubicBezTo>
                  <a:pt x="273" y="117"/>
                  <a:pt x="278" y="112"/>
                  <a:pt x="278" y="106"/>
                </a:cubicBezTo>
                <a:cubicBezTo>
                  <a:pt x="278" y="100"/>
                  <a:pt x="273" y="96"/>
                  <a:pt x="267" y="96"/>
                </a:cubicBezTo>
                <a:cubicBezTo>
                  <a:pt x="139" y="96"/>
                  <a:pt x="139" y="96"/>
                  <a:pt x="139" y="96"/>
                </a:cubicBezTo>
                <a:cubicBezTo>
                  <a:pt x="133" y="96"/>
                  <a:pt x="129" y="100"/>
                  <a:pt x="129" y="106"/>
                </a:cubicBezTo>
                <a:cubicBezTo>
                  <a:pt x="129" y="112"/>
                  <a:pt x="133" y="117"/>
                  <a:pt x="139" y="117"/>
                </a:cubicBezTo>
                <a:close/>
              </a:path>
            </a:pathLst>
          </a:custGeom>
          <a:solidFill>
            <a:srgbClr val="046A38"/>
          </a:solidFill>
          <a:ln>
            <a:noFill/>
          </a:ln>
          <a:extLst>
            <a:ext uri="{91240B29-F687-4f45-9708-019B960494DF}">
              <a14:hiddenLine xmlns="" xmlns:lc="http://schemas.openxmlformats.org/drawingml/2006/lockedCanva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accent4"/>
              </a:solidFill>
              <a:effectLst/>
              <a:uLnTx/>
              <a:uFillTx/>
              <a:ea typeface="+mn-ea"/>
              <a:cs typeface="+mn-cs"/>
            </a:endParaRPr>
          </a:p>
        </p:txBody>
      </p:sp>
      <p:sp>
        <p:nvSpPr>
          <p:cNvPr id="70" name="Rectangle 69">
            <a:extLst>
              <a:ext uri="{FF2B5EF4-FFF2-40B4-BE49-F238E27FC236}">
                <a16:creationId xmlns:a16="http://schemas.microsoft.com/office/drawing/2014/main" id="{CA0BB8F2-9CB8-4B26-9351-D5522ADF53AB}"/>
              </a:ext>
            </a:extLst>
          </p:cNvPr>
          <p:cNvSpPr/>
          <p:nvPr/>
        </p:nvSpPr>
        <p:spPr bwMode="gray">
          <a:xfrm>
            <a:off x="-11282" y="2083021"/>
            <a:ext cx="783964" cy="77889"/>
          </a:xfrm>
          <a:prstGeom prst="rect">
            <a:avLst/>
          </a:prstGeom>
          <a:solidFill>
            <a:srgbClr val="0D8390"/>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rgbClr val="FFFFFF"/>
              </a:solidFill>
              <a:effectLst/>
              <a:uLnTx/>
              <a:uFillTx/>
              <a:ea typeface="+mn-ea"/>
              <a:cs typeface="+mn-cs"/>
            </a:endParaRPr>
          </a:p>
        </p:txBody>
      </p:sp>
      <p:sp>
        <p:nvSpPr>
          <p:cNvPr id="71" name="Rectangle 70">
            <a:extLst>
              <a:ext uri="{FF2B5EF4-FFF2-40B4-BE49-F238E27FC236}">
                <a16:creationId xmlns:a16="http://schemas.microsoft.com/office/drawing/2014/main" id="{81AB32D8-1E1F-4805-A285-6CDA13E7FA8B}"/>
              </a:ext>
            </a:extLst>
          </p:cNvPr>
          <p:cNvSpPr/>
          <p:nvPr/>
        </p:nvSpPr>
        <p:spPr bwMode="gray">
          <a:xfrm>
            <a:off x="11348418" y="2083022"/>
            <a:ext cx="843582" cy="77889"/>
          </a:xfrm>
          <a:prstGeom prst="rect">
            <a:avLst/>
          </a:prstGeom>
          <a:solidFill>
            <a:srgbClr val="53565A"/>
          </a:soli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72" name="Rectangle 71">
            <a:extLst>
              <a:ext uri="{FF2B5EF4-FFF2-40B4-BE49-F238E27FC236}">
                <a16:creationId xmlns:a16="http://schemas.microsoft.com/office/drawing/2014/main" id="{37F4D018-52D1-43F5-90FA-FD3489D874A2}"/>
              </a:ext>
            </a:extLst>
          </p:cNvPr>
          <p:cNvSpPr/>
          <p:nvPr/>
        </p:nvSpPr>
        <p:spPr bwMode="gray">
          <a:xfrm>
            <a:off x="4563345" y="2083021"/>
            <a:ext cx="747424" cy="77889"/>
          </a:xfrm>
          <a:prstGeom prst="rect">
            <a:avLst/>
          </a:prstGeom>
          <a:gradFill>
            <a:gsLst>
              <a:gs pos="17000">
                <a:srgbClr val="046A38"/>
              </a:gs>
              <a:gs pos="83000">
                <a:srgbClr val="007CB0"/>
              </a:gs>
            </a:gsLst>
            <a:lin ang="0" scaled="0"/>
          </a:gra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73" name="Rectangle 72">
            <a:extLst>
              <a:ext uri="{FF2B5EF4-FFF2-40B4-BE49-F238E27FC236}">
                <a16:creationId xmlns:a16="http://schemas.microsoft.com/office/drawing/2014/main" id="{1B2D7A2E-05BD-40D9-B7DD-7C6514CD2561}"/>
              </a:ext>
            </a:extLst>
          </p:cNvPr>
          <p:cNvSpPr/>
          <p:nvPr/>
        </p:nvSpPr>
        <p:spPr bwMode="gray">
          <a:xfrm>
            <a:off x="6760006" y="2083021"/>
            <a:ext cx="897420" cy="77889"/>
          </a:xfrm>
          <a:prstGeom prst="rect">
            <a:avLst/>
          </a:prstGeom>
          <a:gradFill>
            <a:gsLst>
              <a:gs pos="17000">
                <a:srgbClr val="007CB0"/>
              </a:gs>
              <a:gs pos="83000">
                <a:srgbClr val="86BC25"/>
              </a:gs>
            </a:gsLst>
            <a:lin ang="0" scaled="0"/>
          </a:gradFill>
          <a:ln w="19050" algn="ctr">
            <a:noFill/>
            <a:miter lim="800000"/>
            <a:headEnd/>
            <a:tailEnd/>
          </a:ln>
        </p:spPr>
        <p:txBody>
          <a:bodyPr wrap="square" lIns="88900" tIns="88900" rIns="88900" bIns="889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6000"/>
              </a:lnSpc>
              <a:spcBef>
                <a:spcPts val="0"/>
              </a:spcBef>
              <a:spcAft>
                <a:spcPts val="0"/>
              </a:spcAft>
              <a:buClrTx/>
              <a:buSzTx/>
              <a:buFont typeface="Wingdings 2" pitchFamily="18" charset="2"/>
              <a:buNone/>
              <a:tabLst/>
              <a:defRPr/>
            </a:pPr>
            <a:endParaRPr kumimoji="0" lang="en-US" sz="1600" b="1" i="0" u="none" strike="noStrike" kern="1200" cap="none" spc="0" normalizeH="0" baseline="0" noProof="0">
              <a:ln>
                <a:noFill/>
              </a:ln>
              <a:solidFill>
                <a:schemeClr val="accent4"/>
              </a:solidFill>
              <a:effectLst/>
              <a:uLnTx/>
              <a:uFillTx/>
              <a:ea typeface="+mn-ea"/>
              <a:cs typeface="+mn-cs"/>
            </a:endParaRPr>
          </a:p>
        </p:txBody>
      </p:sp>
      <p:sp>
        <p:nvSpPr>
          <p:cNvPr id="74" name="Freeform 845">
            <a:extLst>
              <a:ext uri="{FF2B5EF4-FFF2-40B4-BE49-F238E27FC236}">
                <a16:creationId xmlns:a16="http://schemas.microsoft.com/office/drawing/2014/main" id="{CD51B204-B0AD-40BE-A05C-CD6A094230A6}"/>
              </a:ext>
            </a:extLst>
          </p:cNvPr>
          <p:cNvSpPr>
            <a:spLocks noEditPoints="1"/>
          </p:cNvSpPr>
          <p:nvPr/>
        </p:nvSpPr>
        <p:spPr bwMode="auto">
          <a:xfrm>
            <a:off x="1244448" y="1326240"/>
            <a:ext cx="508224" cy="690663"/>
          </a:xfrm>
          <a:custGeom>
            <a:avLst/>
            <a:gdLst>
              <a:gd name="T0" fmla="*/ 214 w 235"/>
              <a:gd name="T1" fmla="*/ 258 h 320"/>
              <a:gd name="T2" fmla="*/ 214 w 235"/>
              <a:gd name="T3" fmla="*/ 181 h 320"/>
              <a:gd name="T4" fmla="*/ 182 w 235"/>
              <a:gd name="T5" fmla="*/ 149 h 320"/>
              <a:gd name="T6" fmla="*/ 128 w 235"/>
              <a:gd name="T7" fmla="*/ 149 h 320"/>
              <a:gd name="T8" fmla="*/ 128 w 235"/>
              <a:gd name="T9" fmla="*/ 62 h 320"/>
              <a:gd name="T10" fmla="*/ 150 w 235"/>
              <a:gd name="T11" fmla="*/ 32 h 320"/>
              <a:gd name="T12" fmla="*/ 118 w 235"/>
              <a:gd name="T13" fmla="*/ 0 h 320"/>
              <a:gd name="T14" fmla="*/ 86 w 235"/>
              <a:gd name="T15" fmla="*/ 32 h 320"/>
              <a:gd name="T16" fmla="*/ 107 w 235"/>
              <a:gd name="T17" fmla="*/ 62 h 320"/>
              <a:gd name="T18" fmla="*/ 107 w 235"/>
              <a:gd name="T19" fmla="*/ 149 h 320"/>
              <a:gd name="T20" fmla="*/ 54 w 235"/>
              <a:gd name="T21" fmla="*/ 149 h 320"/>
              <a:gd name="T22" fmla="*/ 22 w 235"/>
              <a:gd name="T23" fmla="*/ 181 h 320"/>
              <a:gd name="T24" fmla="*/ 22 w 235"/>
              <a:gd name="T25" fmla="*/ 258 h 320"/>
              <a:gd name="T26" fmla="*/ 0 w 235"/>
              <a:gd name="T27" fmla="*/ 288 h 320"/>
              <a:gd name="T28" fmla="*/ 32 w 235"/>
              <a:gd name="T29" fmla="*/ 320 h 320"/>
              <a:gd name="T30" fmla="*/ 64 w 235"/>
              <a:gd name="T31" fmla="*/ 288 h 320"/>
              <a:gd name="T32" fmla="*/ 43 w 235"/>
              <a:gd name="T33" fmla="*/ 258 h 320"/>
              <a:gd name="T34" fmla="*/ 43 w 235"/>
              <a:gd name="T35" fmla="*/ 181 h 320"/>
              <a:gd name="T36" fmla="*/ 54 w 235"/>
              <a:gd name="T37" fmla="*/ 170 h 320"/>
              <a:gd name="T38" fmla="*/ 107 w 235"/>
              <a:gd name="T39" fmla="*/ 170 h 320"/>
              <a:gd name="T40" fmla="*/ 107 w 235"/>
              <a:gd name="T41" fmla="*/ 258 h 320"/>
              <a:gd name="T42" fmla="*/ 86 w 235"/>
              <a:gd name="T43" fmla="*/ 288 h 320"/>
              <a:gd name="T44" fmla="*/ 118 w 235"/>
              <a:gd name="T45" fmla="*/ 320 h 320"/>
              <a:gd name="T46" fmla="*/ 150 w 235"/>
              <a:gd name="T47" fmla="*/ 288 h 320"/>
              <a:gd name="T48" fmla="*/ 128 w 235"/>
              <a:gd name="T49" fmla="*/ 258 h 320"/>
              <a:gd name="T50" fmla="*/ 128 w 235"/>
              <a:gd name="T51" fmla="*/ 170 h 320"/>
              <a:gd name="T52" fmla="*/ 182 w 235"/>
              <a:gd name="T53" fmla="*/ 170 h 320"/>
              <a:gd name="T54" fmla="*/ 192 w 235"/>
              <a:gd name="T55" fmla="*/ 181 h 320"/>
              <a:gd name="T56" fmla="*/ 192 w 235"/>
              <a:gd name="T57" fmla="*/ 258 h 320"/>
              <a:gd name="T58" fmla="*/ 171 w 235"/>
              <a:gd name="T59" fmla="*/ 288 h 320"/>
              <a:gd name="T60" fmla="*/ 203 w 235"/>
              <a:gd name="T61" fmla="*/ 320 h 320"/>
              <a:gd name="T62" fmla="*/ 235 w 235"/>
              <a:gd name="T63" fmla="*/ 288 h 320"/>
              <a:gd name="T64" fmla="*/ 214 w 235"/>
              <a:gd name="T65" fmla="*/ 258 h 320"/>
              <a:gd name="T66" fmla="*/ 118 w 235"/>
              <a:gd name="T67" fmla="*/ 21 h 320"/>
              <a:gd name="T68" fmla="*/ 128 w 235"/>
              <a:gd name="T69" fmla="*/ 32 h 320"/>
              <a:gd name="T70" fmla="*/ 118 w 235"/>
              <a:gd name="T71" fmla="*/ 42 h 320"/>
              <a:gd name="T72" fmla="*/ 107 w 235"/>
              <a:gd name="T73" fmla="*/ 32 h 320"/>
              <a:gd name="T74" fmla="*/ 118 w 235"/>
              <a:gd name="T75" fmla="*/ 21 h 320"/>
              <a:gd name="T76" fmla="*/ 32 w 235"/>
              <a:gd name="T77" fmla="*/ 298 h 320"/>
              <a:gd name="T78" fmla="*/ 22 w 235"/>
              <a:gd name="T79" fmla="*/ 288 h 320"/>
              <a:gd name="T80" fmla="*/ 32 w 235"/>
              <a:gd name="T81" fmla="*/ 277 h 320"/>
              <a:gd name="T82" fmla="*/ 43 w 235"/>
              <a:gd name="T83" fmla="*/ 288 h 320"/>
              <a:gd name="T84" fmla="*/ 32 w 235"/>
              <a:gd name="T85" fmla="*/ 298 h 320"/>
              <a:gd name="T86" fmla="*/ 118 w 235"/>
              <a:gd name="T87" fmla="*/ 298 h 320"/>
              <a:gd name="T88" fmla="*/ 107 w 235"/>
              <a:gd name="T89" fmla="*/ 288 h 320"/>
              <a:gd name="T90" fmla="*/ 118 w 235"/>
              <a:gd name="T91" fmla="*/ 277 h 320"/>
              <a:gd name="T92" fmla="*/ 128 w 235"/>
              <a:gd name="T93" fmla="*/ 288 h 320"/>
              <a:gd name="T94" fmla="*/ 118 w 235"/>
              <a:gd name="T95" fmla="*/ 298 h 320"/>
              <a:gd name="T96" fmla="*/ 203 w 235"/>
              <a:gd name="T97" fmla="*/ 298 h 320"/>
              <a:gd name="T98" fmla="*/ 192 w 235"/>
              <a:gd name="T99" fmla="*/ 288 h 320"/>
              <a:gd name="T100" fmla="*/ 203 w 235"/>
              <a:gd name="T101" fmla="*/ 277 h 320"/>
              <a:gd name="T102" fmla="*/ 214 w 235"/>
              <a:gd name="T103" fmla="*/ 288 h 320"/>
              <a:gd name="T104" fmla="*/ 203 w 235"/>
              <a:gd name="T105" fmla="*/ 29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5" h="320">
                <a:moveTo>
                  <a:pt x="214" y="258"/>
                </a:moveTo>
                <a:cubicBezTo>
                  <a:pt x="214" y="181"/>
                  <a:pt x="214" y="181"/>
                  <a:pt x="214" y="181"/>
                </a:cubicBezTo>
                <a:cubicBezTo>
                  <a:pt x="214" y="158"/>
                  <a:pt x="195" y="149"/>
                  <a:pt x="182" y="149"/>
                </a:cubicBezTo>
                <a:cubicBezTo>
                  <a:pt x="128" y="149"/>
                  <a:pt x="128" y="149"/>
                  <a:pt x="128" y="149"/>
                </a:cubicBezTo>
                <a:cubicBezTo>
                  <a:pt x="128" y="62"/>
                  <a:pt x="128" y="62"/>
                  <a:pt x="128" y="62"/>
                </a:cubicBezTo>
                <a:cubicBezTo>
                  <a:pt x="141" y="57"/>
                  <a:pt x="150" y="46"/>
                  <a:pt x="150" y="32"/>
                </a:cubicBezTo>
                <a:cubicBezTo>
                  <a:pt x="150" y="14"/>
                  <a:pt x="135" y="0"/>
                  <a:pt x="118" y="0"/>
                </a:cubicBezTo>
                <a:cubicBezTo>
                  <a:pt x="100" y="0"/>
                  <a:pt x="86" y="14"/>
                  <a:pt x="86" y="32"/>
                </a:cubicBezTo>
                <a:cubicBezTo>
                  <a:pt x="86" y="46"/>
                  <a:pt x="95" y="57"/>
                  <a:pt x="107" y="62"/>
                </a:cubicBezTo>
                <a:cubicBezTo>
                  <a:pt x="107" y="149"/>
                  <a:pt x="107" y="149"/>
                  <a:pt x="107" y="149"/>
                </a:cubicBezTo>
                <a:cubicBezTo>
                  <a:pt x="54" y="149"/>
                  <a:pt x="54" y="149"/>
                  <a:pt x="54" y="149"/>
                </a:cubicBezTo>
                <a:cubicBezTo>
                  <a:pt x="31" y="149"/>
                  <a:pt x="22" y="168"/>
                  <a:pt x="22" y="181"/>
                </a:cubicBezTo>
                <a:cubicBezTo>
                  <a:pt x="22" y="258"/>
                  <a:pt x="22" y="258"/>
                  <a:pt x="22" y="258"/>
                </a:cubicBezTo>
                <a:cubicBezTo>
                  <a:pt x="9" y="262"/>
                  <a:pt x="0" y="274"/>
                  <a:pt x="0" y="288"/>
                </a:cubicBezTo>
                <a:cubicBezTo>
                  <a:pt x="0" y="305"/>
                  <a:pt x="15" y="320"/>
                  <a:pt x="32" y="320"/>
                </a:cubicBezTo>
                <a:cubicBezTo>
                  <a:pt x="50" y="320"/>
                  <a:pt x="64" y="305"/>
                  <a:pt x="64" y="288"/>
                </a:cubicBezTo>
                <a:cubicBezTo>
                  <a:pt x="64" y="274"/>
                  <a:pt x="55" y="262"/>
                  <a:pt x="43" y="258"/>
                </a:cubicBezTo>
                <a:cubicBezTo>
                  <a:pt x="43" y="181"/>
                  <a:pt x="43" y="181"/>
                  <a:pt x="43" y="181"/>
                </a:cubicBezTo>
                <a:cubicBezTo>
                  <a:pt x="43" y="179"/>
                  <a:pt x="44" y="170"/>
                  <a:pt x="54" y="170"/>
                </a:cubicBezTo>
                <a:cubicBezTo>
                  <a:pt x="107" y="170"/>
                  <a:pt x="107" y="170"/>
                  <a:pt x="107" y="170"/>
                </a:cubicBezTo>
                <a:cubicBezTo>
                  <a:pt x="107" y="258"/>
                  <a:pt x="107" y="258"/>
                  <a:pt x="107" y="258"/>
                </a:cubicBezTo>
                <a:cubicBezTo>
                  <a:pt x="95" y="262"/>
                  <a:pt x="86" y="274"/>
                  <a:pt x="86" y="288"/>
                </a:cubicBezTo>
                <a:cubicBezTo>
                  <a:pt x="86" y="305"/>
                  <a:pt x="100" y="320"/>
                  <a:pt x="118" y="320"/>
                </a:cubicBezTo>
                <a:cubicBezTo>
                  <a:pt x="135" y="320"/>
                  <a:pt x="150" y="305"/>
                  <a:pt x="150" y="288"/>
                </a:cubicBezTo>
                <a:cubicBezTo>
                  <a:pt x="150" y="274"/>
                  <a:pt x="141" y="262"/>
                  <a:pt x="128" y="258"/>
                </a:cubicBezTo>
                <a:cubicBezTo>
                  <a:pt x="128" y="170"/>
                  <a:pt x="128" y="170"/>
                  <a:pt x="128" y="170"/>
                </a:cubicBezTo>
                <a:cubicBezTo>
                  <a:pt x="182" y="170"/>
                  <a:pt x="182" y="170"/>
                  <a:pt x="182" y="170"/>
                </a:cubicBezTo>
                <a:cubicBezTo>
                  <a:pt x="186" y="170"/>
                  <a:pt x="192" y="172"/>
                  <a:pt x="192" y="181"/>
                </a:cubicBezTo>
                <a:cubicBezTo>
                  <a:pt x="192" y="258"/>
                  <a:pt x="192" y="258"/>
                  <a:pt x="192" y="258"/>
                </a:cubicBezTo>
                <a:cubicBezTo>
                  <a:pt x="180" y="262"/>
                  <a:pt x="171" y="274"/>
                  <a:pt x="171" y="288"/>
                </a:cubicBezTo>
                <a:cubicBezTo>
                  <a:pt x="171" y="305"/>
                  <a:pt x="185" y="320"/>
                  <a:pt x="203" y="320"/>
                </a:cubicBezTo>
                <a:cubicBezTo>
                  <a:pt x="221" y="320"/>
                  <a:pt x="235" y="305"/>
                  <a:pt x="235" y="288"/>
                </a:cubicBezTo>
                <a:cubicBezTo>
                  <a:pt x="235" y="274"/>
                  <a:pt x="226" y="262"/>
                  <a:pt x="214" y="258"/>
                </a:cubicBezTo>
                <a:close/>
                <a:moveTo>
                  <a:pt x="118" y="21"/>
                </a:moveTo>
                <a:cubicBezTo>
                  <a:pt x="124" y="21"/>
                  <a:pt x="128" y="26"/>
                  <a:pt x="128" y="32"/>
                </a:cubicBezTo>
                <a:cubicBezTo>
                  <a:pt x="128" y="38"/>
                  <a:pt x="124" y="42"/>
                  <a:pt x="118" y="42"/>
                </a:cubicBezTo>
                <a:cubicBezTo>
                  <a:pt x="112" y="42"/>
                  <a:pt x="107" y="38"/>
                  <a:pt x="107" y="32"/>
                </a:cubicBezTo>
                <a:cubicBezTo>
                  <a:pt x="107" y="26"/>
                  <a:pt x="112" y="21"/>
                  <a:pt x="118" y="21"/>
                </a:cubicBezTo>
                <a:close/>
                <a:moveTo>
                  <a:pt x="32" y="298"/>
                </a:moveTo>
                <a:cubicBezTo>
                  <a:pt x="26" y="298"/>
                  <a:pt x="22" y="294"/>
                  <a:pt x="22" y="288"/>
                </a:cubicBezTo>
                <a:cubicBezTo>
                  <a:pt x="22" y="282"/>
                  <a:pt x="26" y="277"/>
                  <a:pt x="32" y="277"/>
                </a:cubicBezTo>
                <a:cubicBezTo>
                  <a:pt x="38" y="277"/>
                  <a:pt x="43" y="282"/>
                  <a:pt x="43" y="288"/>
                </a:cubicBezTo>
                <a:cubicBezTo>
                  <a:pt x="43" y="294"/>
                  <a:pt x="38" y="298"/>
                  <a:pt x="32" y="298"/>
                </a:cubicBezTo>
                <a:close/>
                <a:moveTo>
                  <a:pt x="118" y="298"/>
                </a:moveTo>
                <a:cubicBezTo>
                  <a:pt x="112" y="298"/>
                  <a:pt x="107" y="294"/>
                  <a:pt x="107" y="288"/>
                </a:cubicBezTo>
                <a:cubicBezTo>
                  <a:pt x="107" y="282"/>
                  <a:pt x="112" y="277"/>
                  <a:pt x="118" y="277"/>
                </a:cubicBezTo>
                <a:cubicBezTo>
                  <a:pt x="124" y="277"/>
                  <a:pt x="128" y="282"/>
                  <a:pt x="128" y="288"/>
                </a:cubicBezTo>
                <a:cubicBezTo>
                  <a:pt x="128" y="294"/>
                  <a:pt x="124" y="298"/>
                  <a:pt x="118" y="298"/>
                </a:cubicBezTo>
                <a:close/>
                <a:moveTo>
                  <a:pt x="203" y="298"/>
                </a:moveTo>
                <a:cubicBezTo>
                  <a:pt x="197" y="298"/>
                  <a:pt x="192" y="294"/>
                  <a:pt x="192" y="288"/>
                </a:cubicBezTo>
                <a:cubicBezTo>
                  <a:pt x="192" y="282"/>
                  <a:pt x="197" y="277"/>
                  <a:pt x="203" y="277"/>
                </a:cubicBezTo>
                <a:cubicBezTo>
                  <a:pt x="209" y="277"/>
                  <a:pt x="214" y="282"/>
                  <a:pt x="214" y="288"/>
                </a:cubicBezTo>
                <a:cubicBezTo>
                  <a:pt x="214" y="294"/>
                  <a:pt x="209" y="298"/>
                  <a:pt x="203" y="298"/>
                </a:cubicBezTo>
                <a:close/>
              </a:path>
            </a:pathLst>
          </a:custGeom>
          <a:solidFill>
            <a:srgbClr val="0D8390"/>
          </a:solidFill>
          <a:ln>
            <a:noFill/>
          </a:ln>
          <a:extLst>
            <a:ext uri="{91240B29-F687-4f45-9708-019B960494DF}">
              <a14:hiddenLine xmlns="" xmlns:lc="http://schemas.openxmlformats.org/drawingml/2006/lockedCanva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accent4"/>
              </a:solidFill>
              <a:effectLst/>
              <a:uLnTx/>
              <a:uFillTx/>
              <a:ea typeface="+mn-ea"/>
              <a:cs typeface="+mn-cs"/>
            </a:endParaRPr>
          </a:p>
        </p:txBody>
      </p:sp>
      <p:sp>
        <p:nvSpPr>
          <p:cNvPr id="75" name="Freeform 400">
            <a:extLst>
              <a:ext uri="{FF2B5EF4-FFF2-40B4-BE49-F238E27FC236}">
                <a16:creationId xmlns:a16="http://schemas.microsoft.com/office/drawing/2014/main" id="{F0CB5C78-806A-4062-A3FE-9B93B43A1AE9}"/>
              </a:ext>
            </a:extLst>
          </p:cNvPr>
          <p:cNvSpPr>
            <a:spLocks noEditPoints="1"/>
          </p:cNvSpPr>
          <p:nvPr/>
        </p:nvSpPr>
        <p:spPr bwMode="auto">
          <a:xfrm>
            <a:off x="5743556" y="1357993"/>
            <a:ext cx="615087" cy="615087"/>
          </a:xfrm>
          <a:custGeom>
            <a:avLst/>
            <a:gdLst>
              <a:gd name="T0" fmla="*/ 22 w 277"/>
              <a:gd name="T1" fmla="*/ 53 h 277"/>
              <a:gd name="T2" fmla="*/ 64 w 277"/>
              <a:gd name="T3" fmla="*/ 9 h 277"/>
              <a:gd name="T4" fmla="*/ 0 w 277"/>
              <a:gd name="T5" fmla="*/ 64 h 277"/>
              <a:gd name="T6" fmla="*/ 11 w 277"/>
              <a:gd name="T7" fmla="*/ 117 h 277"/>
              <a:gd name="T8" fmla="*/ 64 w 277"/>
              <a:gd name="T9" fmla="*/ 107 h 277"/>
              <a:gd name="T10" fmla="*/ 53 w 277"/>
              <a:gd name="T11" fmla="*/ 53 h 277"/>
              <a:gd name="T12" fmla="*/ 21 w 277"/>
              <a:gd name="T13" fmla="*/ 96 h 277"/>
              <a:gd name="T14" fmla="*/ 43 w 277"/>
              <a:gd name="T15" fmla="*/ 75 h 277"/>
              <a:gd name="T16" fmla="*/ 149 w 277"/>
              <a:gd name="T17" fmla="*/ 107 h 277"/>
              <a:gd name="T18" fmla="*/ 139 w 277"/>
              <a:gd name="T19" fmla="*/ 53 h 277"/>
              <a:gd name="T20" fmla="*/ 140 w 277"/>
              <a:gd name="T21" fmla="*/ 21 h 277"/>
              <a:gd name="T22" fmla="*/ 137 w 277"/>
              <a:gd name="T23" fmla="*/ 0 h 277"/>
              <a:gd name="T24" fmla="*/ 85 w 277"/>
              <a:gd name="T25" fmla="*/ 107 h 277"/>
              <a:gd name="T26" fmla="*/ 139 w 277"/>
              <a:gd name="T27" fmla="*/ 117 h 277"/>
              <a:gd name="T28" fmla="*/ 128 w 277"/>
              <a:gd name="T29" fmla="*/ 96 h 277"/>
              <a:gd name="T30" fmla="*/ 107 w 277"/>
              <a:gd name="T31" fmla="*/ 75 h 277"/>
              <a:gd name="T32" fmla="*/ 128 w 277"/>
              <a:gd name="T33" fmla="*/ 96 h 277"/>
              <a:gd name="T34" fmla="*/ 224 w 277"/>
              <a:gd name="T35" fmla="*/ 160 h 277"/>
              <a:gd name="T36" fmla="*/ 213 w 277"/>
              <a:gd name="T37" fmla="*/ 213 h 277"/>
              <a:gd name="T38" fmla="*/ 255 w 277"/>
              <a:gd name="T39" fmla="*/ 224 h 277"/>
              <a:gd name="T40" fmla="*/ 213 w 277"/>
              <a:gd name="T41" fmla="*/ 268 h 277"/>
              <a:gd name="T42" fmla="*/ 225 w 277"/>
              <a:gd name="T43" fmla="*/ 277 h 277"/>
              <a:gd name="T44" fmla="*/ 277 w 277"/>
              <a:gd name="T45" fmla="*/ 171 h 277"/>
              <a:gd name="T46" fmla="*/ 235 w 277"/>
              <a:gd name="T47" fmla="*/ 181 h 277"/>
              <a:gd name="T48" fmla="*/ 256 w 277"/>
              <a:gd name="T49" fmla="*/ 203 h 277"/>
              <a:gd name="T50" fmla="*/ 235 w 277"/>
              <a:gd name="T51" fmla="*/ 181 h 277"/>
              <a:gd name="T52" fmla="*/ 139 w 277"/>
              <a:gd name="T53" fmla="*/ 160 h 277"/>
              <a:gd name="T54" fmla="*/ 128 w 277"/>
              <a:gd name="T55" fmla="*/ 213 h 277"/>
              <a:gd name="T56" fmla="*/ 170 w 277"/>
              <a:gd name="T57" fmla="*/ 224 h 277"/>
              <a:gd name="T58" fmla="*/ 128 w 277"/>
              <a:gd name="T59" fmla="*/ 268 h 277"/>
              <a:gd name="T60" fmla="*/ 140 w 277"/>
              <a:gd name="T61" fmla="*/ 277 h 277"/>
              <a:gd name="T62" fmla="*/ 192 w 277"/>
              <a:gd name="T63" fmla="*/ 171 h 277"/>
              <a:gd name="T64" fmla="*/ 149 w 277"/>
              <a:gd name="T65" fmla="*/ 181 h 277"/>
              <a:gd name="T66" fmla="*/ 171 w 277"/>
              <a:gd name="T67" fmla="*/ 203 h 277"/>
              <a:gd name="T68" fmla="*/ 149 w 277"/>
              <a:gd name="T69" fmla="*/ 18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7" h="277">
                <a:moveTo>
                  <a:pt x="53" y="53"/>
                </a:moveTo>
                <a:cubicBezTo>
                  <a:pt x="22" y="53"/>
                  <a:pt x="22" y="53"/>
                  <a:pt x="22" y="53"/>
                </a:cubicBezTo>
                <a:cubicBezTo>
                  <a:pt x="27" y="26"/>
                  <a:pt x="51" y="22"/>
                  <a:pt x="55" y="21"/>
                </a:cubicBezTo>
                <a:cubicBezTo>
                  <a:pt x="60" y="21"/>
                  <a:pt x="65" y="15"/>
                  <a:pt x="64" y="9"/>
                </a:cubicBezTo>
                <a:cubicBezTo>
                  <a:pt x="63" y="4"/>
                  <a:pt x="58" y="0"/>
                  <a:pt x="52" y="0"/>
                </a:cubicBezTo>
                <a:cubicBezTo>
                  <a:pt x="34" y="2"/>
                  <a:pt x="0" y="18"/>
                  <a:pt x="0" y="64"/>
                </a:cubicBezTo>
                <a:cubicBezTo>
                  <a:pt x="0" y="107"/>
                  <a:pt x="0" y="107"/>
                  <a:pt x="0" y="107"/>
                </a:cubicBezTo>
                <a:cubicBezTo>
                  <a:pt x="0" y="113"/>
                  <a:pt x="5" y="117"/>
                  <a:pt x="11" y="117"/>
                </a:cubicBezTo>
                <a:cubicBezTo>
                  <a:pt x="53" y="117"/>
                  <a:pt x="53" y="117"/>
                  <a:pt x="53" y="117"/>
                </a:cubicBezTo>
                <a:cubicBezTo>
                  <a:pt x="59" y="117"/>
                  <a:pt x="64" y="113"/>
                  <a:pt x="64" y="107"/>
                </a:cubicBezTo>
                <a:cubicBezTo>
                  <a:pt x="64" y="64"/>
                  <a:pt x="64" y="64"/>
                  <a:pt x="64" y="64"/>
                </a:cubicBezTo>
                <a:cubicBezTo>
                  <a:pt x="64" y="58"/>
                  <a:pt x="59" y="53"/>
                  <a:pt x="53" y="53"/>
                </a:cubicBezTo>
                <a:close/>
                <a:moveTo>
                  <a:pt x="43" y="96"/>
                </a:moveTo>
                <a:cubicBezTo>
                  <a:pt x="21" y="96"/>
                  <a:pt x="21" y="96"/>
                  <a:pt x="21" y="96"/>
                </a:cubicBezTo>
                <a:cubicBezTo>
                  <a:pt x="21" y="75"/>
                  <a:pt x="21" y="75"/>
                  <a:pt x="21" y="75"/>
                </a:cubicBezTo>
                <a:cubicBezTo>
                  <a:pt x="43" y="75"/>
                  <a:pt x="43" y="75"/>
                  <a:pt x="43" y="75"/>
                </a:cubicBezTo>
                <a:lnTo>
                  <a:pt x="43" y="96"/>
                </a:lnTo>
                <a:close/>
                <a:moveTo>
                  <a:pt x="149" y="107"/>
                </a:moveTo>
                <a:cubicBezTo>
                  <a:pt x="149" y="64"/>
                  <a:pt x="149" y="64"/>
                  <a:pt x="149" y="64"/>
                </a:cubicBezTo>
                <a:cubicBezTo>
                  <a:pt x="149" y="58"/>
                  <a:pt x="145" y="53"/>
                  <a:pt x="139" y="53"/>
                </a:cubicBezTo>
                <a:cubicBezTo>
                  <a:pt x="108" y="53"/>
                  <a:pt x="108" y="53"/>
                  <a:pt x="108" y="53"/>
                </a:cubicBezTo>
                <a:cubicBezTo>
                  <a:pt x="113" y="26"/>
                  <a:pt x="137" y="22"/>
                  <a:pt x="140" y="21"/>
                </a:cubicBezTo>
                <a:cubicBezTo>
                  <a:pt x="146" y="21"/>
                  <a:pt x="150" y="15"/>
                  <a:pt x="149" y="9"/>
                </a:cubicBezTo>
                <a:cubicBezTo>
                  <a:pt x="149" y="4"/>
                  <a:pt x="143" y="0"/>
                  <a:pt x="137" y="0"/>
                </a:cubicBezTo>
                <a:cubicBezTo>
                  <a:pt x="119" y="2"/>
                  <a:pt x="85" y="18"/>
                  <a:pt x="85" y="64"/>
                </a:cubicBezTo>
                <a:cubicBezTo>
                  <a:pt x="85" y="107"/>
                  <a:pt x="85" y="107"/>
                  <a:pt x="85" y="107"/>
                </a:cubicBezTo>
                <a:cubicBezTo>
                  <a:pt x="85" y="113"/>
                  <a:pt x="90" y="117"/>
                  <a:pt x="96" y="117"/>
                </a:cubicBezTo>
                <a:cubicBezTo>
                  <a:pt x="139" y="117"/>
                  <a:pt x="139" y="117"/>
                  <a:pt x="139" y="117"/>
                </a:cubicBezTo>
                <a:cubicBezTo>
                  <a:pt x="145" y="117"/>
                  <a:pt x="149" y="113"/>
                  <a:pt x="149" y="107"/>
                </a:cubicBezTo>
                <a:close/>
                <a:moveTo>
                  <a:pt x="128" y="96"/>
                </a:moveTo>
                <a:cubicBezTo>
                  <a:pt x="107" y="96"/>
                  <a:pt x="107" y="96"/>
                  <a:pt x="107" y="96"/>
                </a:cubicBezTo>
                <a:cubicBezTo>
                  <a:pt x="107" y="75"/>
                  <a:pt x="107" y="75"/>
                  <a:pt x="107" y="75"/>
                </a:cubicBezTo>
                <a:cubicBezTo>
                  <a:pt x="128" y="75"/>
                  <a:pt x="128" y="75"/>
                  <a:pt x="128" y="75"/>
                </a:cubicBezTo>
                <a:lnTo>
                  <a:pt x="128" y="96"/>
                </a:lnTo>
                <a:close/>
                <a:moveTo>
                  <a:pt x="267" y="160"/>
                </a:moveTo>
                <a:cubicBezTo>
                  <a:pt x="224" y="160"/>
                  <a:pt x="224" y="160"/>
                  <a:pt x="224" y="160"/>
                </a:cubicBezTo>
                <a:cubicBezTo>
                  <a:pt x="218" y="160"/>
                  <a:pt x="213" y="165"/>
                  <a:pt x="213" y="171"/>
                </a:cubicBezTo>
                <a:cubicBezTo>
                  <a:pt x="213" y="213"/>
                  <a:pt x="213" y="213"/>
                  <a:pt x="213" y="213"/>
                </a:cubicBezTo>
                <a:cubicBezTo>
                  <a:pt x="213" y="219"/>
                  <a:pt x="218" y="224"/>
                  <a:pt x="224" y="224"/>
                </a:cubicBezTo>
                <a:cubicBezTo>
                  <a:pt x="255" y="224"/>
                  <a:pt x="255" y="224"/>
                  <a:pt x="255" y="224"/>
                </a:cubicBezTo>
                <a:cubicBezTo>
                  <a:pt x="250" y="252"/>
                  <a:pt x="226" y="256"/>
                  <a:pt x="223" y="256"/>
                </a:cubicBezTo>
                <a:cubicBezTo>
                  <a:pt x="217" y="257"/>
                  <a:pt x="213" y="262"/>
                  <a:pt x="213" y="268"/>
                </a:cubicBezTo>
                <a:cubicBezTo>
                  <a:pt x="214" y="273"/>
                  <a:pt x="219" y="277"/>
                  <a:pt x="224" y="277"/>
                </a:cubicBezTo>
                <a:cubicBezTo>
                  <a:pt x="224" y="277"/>
                  <a:pt x="225" y="277"/>
                  <a:pt x="225" y="277"/>
                </a:cubicBezTo>
                <a:cubicBezTo>
                  <a:pt x="243" y="275"/>
                  <a:pt x="277" y="259"/>
                  <a:pt x="277" y="213"/>
                </a:cubicBezTo>
                <a:cubicBezTo>
                  <a:pt x="277" y="171"/>
                  <a:pt x="277" y="171"/>
                  <a:pt x="277" y="171"/>
                </a:cubicBezTo>
                <a:cubicBezTo>
                  <a:pt x="277" y="165"/>
                  <a:pt x="273" y="160"/>
                  <a:pt x="267" y="160"/>
                </a:cubicBezTo>
                <a:close/>
                <a:moveTo>
                  <a:pt x="235" y="181"/>
                </a:moveTo>
                <a:cubicBezTo>
                  <a:pt x="256" y="181"/>
                  <a:pt x="256" y="181"/>
                  <a:pt x="256" y="181"/>
                </a:cubicBezTo>
                <a:cubicBezTo>
                  <a:pt x="256" y="203"/>
                  <a:pt x="256" y="203"/>
                  <a:pt x="256" y="203"/>
                </a:cubicBezTo>
                <a:cubicBezTo>
                  <a:pt x="235" y="203"/>
                  <a:pt x="235" y="203"/>
                  <a:pt x="235" y="203"/>
                </a:cubicBezTo>
                <a:lnTo>
                  <a:pt x="235" y="181"/>
                </a:lnTo>
                <a:close/>
                <a:moveTo>
                  <a:pt x="181" y="160"/>
                </a:moveTo>
                <a:cubicBezTo>
                  <a:pt x="139" y="160"/>
                  <a:pt x="139" y="160"/>
                  <a:pt x="139" y="160"/>
                </a:cubicBezTo>
                <a:cubicBezTo>
                  <a:pt x="133" y="160"/>
                  <a:pt x="128" y="165"/>
                  <a:pt x="128" y="171"/>
                </a:cubicBezTo>
                <a:cubicBezTo>
                  <a:pt x="128" y="213"/>
                  <a:pt x="128" y="213"/>
                  <a:pt x="128" y="213"/>
                </a:cubicBezTo>
                <a:cubicBezTo>
                  <a:pt x="128" y="219"/>
                  <a:pt x="133" y="224"/>
                  <a:pt x="139" y="224"/>
                </a:cubicBezTo>
                <a:cubicBezTo>
                  <a:pt x="170" y="224"/>
                  <a:pt x="170" y="224"/>
                  <a:pt x="170" y="224"/>
                </a:cubicBezTo>
                <a:cubicBezTo>
                  <a:pt x="165" y="252"/>
                  <a:pt x="141" y="256"/>
                  <a:pt x="137" y="256"/>
                </a:cubicBezTo>
                <a:cubicBezTo>
                  <a:pt x="132" y="257"/>
                  <a:pt x="127" y="262"/>
                  <a:pt x="128" y="268"/>
                </a:cubicBezTo>
                <a:cubicBezTo>
                  <a:pt x="129" y="273"/>
                  <a:pt x="133" y="277"/>
                  <a:pt x="139" y="277"/>
                </a:cubicBezTo>
                <a:cubicBezTo>
                  <a:pt x="139" y="277"/>
                  <a:pt x="139" y="277"/>
                  <a:pt x="140" y="277"/>
                </a:cubicBezTo>
                <a:cubicBezTo>
                  <a:pt x="158" y="275"/>
                  <a:pt x="192" y="259"/>
                  <a:pt x="192" y="213"/>
                </a:cubicBezTo>
                <a:cubicBezTo>
                  <a:pt x="192" y="171"/>
                  <a:pt x="192" y="171"/>
                  <a:pt x="192" y="171"/>
                </a:cubicBezTo>
                <a:cubicBezTo>
                  <a:pt x="192" y="165"/>
                  <a:pt x="187" y="160"/>
                  <a:pt x="181" y="160"/>
                </a:cubicBezTo>
                <a:close/>
                <a:moveTo>
                  <a:pt x="149" y="181"/>
                </a:moveTo>
                <a:cubicBezTo>
                  <a:pt x="171" y="181"/>
                  <a:pt x="171" y="181"/>
                  <a:pt x="171" y="181"/>
                </a:cubicBezTo>
                <a:cubicBezTo>
                  <a:pt x="171" y="203"/>
                  <a:pt x="171" y="203"/>
                  <a:pt x="171" y="203"/>
                </a:cubicBezTo>
                <a:cubicBezTo>
                  <a:pt x="149" y="203"/>
                  <a:pt x="149" y="203"/>
                  <a:pt x="149" y="203"/>
                </a:cubicBezTo>
                <a:lnTo>
                  <a:pt x="149" y="181"/>
                </a:lnTo>
                <a:close/>
              </a:path>
            </a:pathLst>
          </a:custGeom>
          <a:solidFill>
            <a:srgbClr val="007CB0"/>
          </a:solidFill>
          <a:ln>
            <a:noFill/>
          </a:ln>
          <a:extLst>
            <a:ext uri="{91240B29-F687-4f45-9708-019B960494DF}">
              <a14:hiddenLine xmlns="" xmlns:lc="http://schemas.openxmlformats.org/drawingml/2006/lockedCanva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accent4"/>
              </a:solidFill>
              <a:effectLst/>
              <a:uLnTx/>
              <a:uFillTx/>
              <a:ea typeface="+mn-ea"/>
              <a:cs typeface="+mn-cs"/>
            </a:endParaRPr>
          </a:p>
        </p:txBody>
      </p:sp>
      <p:grpSp>
        <p:nvGrpSpPr>
          <p:cNvPr id="76" name="Group 75">
            <a:extLst>
              <a:ext uri="{FF2B5EF4-FFF2-40B4-BE49-F238E27FC236}">
                <a16:creationId xmlns:a16="http://schemas.microsoft.com/office/drawing/2014/main" id="{C6FA0BEA-237C-4B7A-8EE8-2F9E03DEFA6B}"/>
              </a:ext>
            </a:extLst>
          </p:cNvPr>
          <p:cNvGrpSpPr>
            <a:grpSpLocks noChangeAspect="1"/>
          </p:cNvGrpSpPr>
          <p:nvPr/>
        </p:nvGrpSpPr>
        <p:grpSpPr bwMode="auto">
          <a:xfrm>
            <a:off x="8034298" y="1400509"/>
            <a:ext cx="706877" cy="613516"/>
            <a:chOff x="3544" y="884"/>
            <a:chExt cx="212" cy="184"/>
          </a:xfrm>
          <a:solidFill>
            <a:srgbClr val="86BC25"/>
          </a:solidFill>
        </p:grpSpPr>
        <p:sp>
          <p:nvSpPr>
            <p:cNvPr id="78" name="Freeform 247">
              <a:extLst>
                <a:ext uri="{FF2B5EF4-FFF2-40B4-BE49-F238E27FC236}">
                  <a16:creationId xmlns:a16="http://schemas.microsoft.com/office/drawing/2014/main" id="{68414C74-9DA3-402A-9D0B-D79AE4BF2211}"/>
                </a:ext>
              </a:extLst>
            </p:cNvPr>
            <p:cNvSpPr>
              <a:spLocks noEditPoints="1"/>
            </p:cNvSpPr>
            <p:nvPr/>
          </p:nvSpPr>
          <p:spPr bwMode="auto">
            <a:xfrm>
              <a:off x="3544" y="884"/>
              <a:ext cx="212" cy="184"/>
            </a:xfrm>
            <a:custGeom>
              <a:avLst/>
              <a:gdLst>
                <a:gd name="T0" fmla="*/ 309 w 320"/>
                <a:gd name="T1" fmla="*/ 0 h 278"/>
                <a:gd name="T2" fmla="*/ 10 w 320"/>
                <a:gd name="T3" fmla="*/ 0 h 278"/>
                <a:gd name="T4" fmla="*/ 0 w 320"/>
                <a:gd name="T5" fmla="*/ 11 h 278"/>
                <a:gd name="T6" fmla="*/ 0 w 320"/>
                <a:gd name="T7" fmla="*/ 203 h 278"/>
                <a:gd name="T8" fmla="*/ 10 w 320"/>
                <a:gd name="T9" fmla="*/ 214 h 278"/>
                <a:gd name="T10" fmla="*/ 53 w 320"/>
                <a:gd name="T11" fmla="*/ 214 h 278"/>
                <a:gd name="T12" fmla="*/ 53 w 320"/>
                <a:gd name="T13" fmla="*/ 267 h 278"/>
                <a:gd name="T14" fmla="*/ 60 w 320"/>
                <a:gd name="T15" fmla="*/ 277 h 278"/>
                <a:gd name="T16" fmla="*/ 64 w 320"/>
                <a:gd name="T17" fmla="*/ 278 h 278"/>
                <a:gd name="T18" fmla="*/ 72 w 320"/>
                <a:gd name="T19" fmla="*/ 274 h 278"/>
                <a:gd name="T20" fmla="*/ 122 w 320"/>
                <a:gd name="T21" fmla="*/ 214 h 278"/>
                <a:gd name="T22" fmla="*/ 309 w 320"/>
                <a:gd name="T23" fmla="*/ 214 h 278"/>
                <a:gd name="T24" fmla="*/ 320 w 320"/>
                <a:gd name="T25" fmla="*/ 203 h 278"/>
                <a:gd name="T26" fmla="*/ 320 w 320"/>
                <a:gd name="T27" fmla="*/ 11 h 278"/>
                <a:gd name="T28" fmla="*/ 309 w 320"/>
                <a:gd name="T29" fmla="*/ 0 h 278"/>
                <a:gd name="T30" fmla="*/ 298 w 320"/>
                <a:gd name="T31" fmla="*/ 192 h 278"/>
                <a:gd name="T32" fmla="*/ 117 w 320"/>
                <a:gd name="T33" fmla="*/ 192 h 278"/>
                <a:gd name="T34" fmla="*/ 109 w 320"/>
                <a:gd name="T35" fmla="*/ 196 h 278"/>
                <a:gd name="T36" fmla="*/ 74 w 320"/>
                <a:gd name="T37" fmla="*/ 238 h 278"/>
                <a:gd name="T38" fmla="*/ 74 w 320"/>
                <a:gd name="T39" fmla="*/ 203 h 278"/>
                <a:gd name="T40" fmla="*/ 64 w 320"/>
                <a:gd name="T41" fmla="*/ 192 h 278"/>
                <a:gd name="T42" fmla="*/ 21 w 320"/>
                <a:gd name="T43" fmla="*/ 192 h 278"/>
                <a:gd name="T44" fmla="*/ 21 w 320"/>
                <a:gd name="T45" fmla="*/ 22 h 278"/>
                <a:gd name="T46" fmla="*/ 298 w 320"/>
                <a:gd name="T47" fmla="*/ 22 h 278"/>
                <a:gd name="T48" fmla="*/ 298 w 320"/>
                <a:gd name="T49" fmla="*/ 19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0" h="278">
                  <a:moveTo>
                    <a:pt x="309" y="0"/>
                  </a:moveTo>
                  <a:cubicBezTo>
                    <a:pt x="10" y="0"/>
                    <a:pt x="10" y="0"/>
                    <a:pt x="10" y="0"/>
                  </a:cubicBezTo>
                  <a:cubicBezTo>
                    <a:pt x="4" y="0"/>
                    <a:pt x="0" y="5"/>
                    <a:pt x="0" y="11"/>
                  </a:cubicBezTo>
                  <a:cubicBezTo>
                    <a:pt x="0" y="203"/>
                    <a:pt x="0" y="203"/>
                    <a:pt x="0" y="203"/>
                  </a:cubicBezTo>
                  <a:cubicBezTo>
                    <a:pt x="0" y="209"/>
                    <a:pt x="4" y="214"/>
                    <a:pt x="10" y="214"/>
                  </a:cubicBezTo>
                  <a:cubicBezTo>
                    <a:pt x="53" y="214"/>
                    <a:pt x="53" y="214"/>
                    <a:pt x="53" y="214"/>
                  </a:cubicBezTo>
                  <a:cubicBezTo>
                    <a:pt x="53" y="267"/>
                    <a:pt x="53" y="267"/>
                    <a:pt x="53" y="267"/>
                  </a:cubicBezTo>
                  <a:cubicBezTo>
                    <a:pt x="53" y="271"/>
                    <a:pt x="56" y="276"/>
                    <a:pt x="60" y="277"/>
                  </a:cubicBezTo>
                  <a:cubicBezTo>
                    <a:pt x="61" y="277"/>
                    <a:pt x="62" y="278"/>
                    <a:pt x="64" y="278"/>
                  </a:cubicBezTo>
                  <a:cubicBezTo>
                    <a:pt x="67" y="278"/>
                    <a:pt x="70" y="276"/>
                    <a:pt x="72" y="274"/>
                  </a:cubicBezTo>
                  <a:cubicBezTo>
                    <a:pt x="122" y="214"/>
                    <a:pt x="122" y="214"/>
                    <a:pt x="122" y="214"/>
                  </a:cubicBezTo>
                  <a:cubicBezTo>
                    <a:pt x="309" y="214"/>
                    <a:pt x="309" y="214"/>
                    <a:pt x="309" y="214"/>
                  </a:cubicBezTo>
                  <a:cubicBezTo>
                    <a:pt x="315" y="214"/>
                    <a:pt x="320" y="209"/>
                    <a:pt x="320" y="203"/>
                  </a:cubicBezTo>
                  <a:cubicBezTo>
                    <a:pt x="320" y="11"/>
                    <a:pt x="320" y="11"/>
                    <a:pt x="320" y="11"/>
                  </a:cubicBezTo>
                  <a:cubicBezTo>
                    <a:pt x="320" y="5"/>
                    <a:pt x="315" y="0"/>
                    <a:pt x="309" y="0"/>
                  </a:cubicBezTo>
                  <a:close/>
                  <a:moveTo>
                    <a:pt x="298" y="192"/>
                  </a:moveTo>
                  <a:cubicBezTo>
                    <a:pt x="117" y="192"/>
                    <a:pt x="117" y="192"/>
                    <a:pt x="117" y="192"/>
                  </a:cubicBezTo>
                  <a:cubicBezTo>
                    <a:pt x="114" y="192"/>
                    <a:pt x="111" y="194"/>
                    <a:pt x="109" y="196"/>
                  </a:cubicBezTo>
                  <a:cubicBezTo>
                    <a:pt x="74" y="238"/>
                    <a:pt x="74" y="238"/>
                    <a:pt x="74" y="238"/>
                  </a:cubicBezTo>
                  <a:cubicBezTo>
                    <a:pt x="74" y="203"/>
                    <a:pt x="74" y="203"/>
                    <a:pt x="74" y="203"/>
                  </a:cubicBezTo>
                  <a:cubicBezTo>
                    <a:pt x="74" y="197"/>
                    <a:pt x="70" y="192"/>
                    <a:pt x="64" y="192"/>
                  </a:cubicBezTo>
                  <a:cubicBezTo>
                    <a:pt x="21" y="192"/>
                    <a:pt x="21" y="192"/>
                    <a:pt x="21" y="192"/>
                  </a:cubicBezTo>
                  <a:cubicBezTo>
                    <a:pt x="21" y="22"/>
                    <a:pt x="21" y="22"/>
                    <a:pt x="21" y="22"/>
                  </a:cubicBezTo>
                  <a:cubicBezTo>
                    <a:pt x="298" y="22"/>
                    <a:pt x="298" y="22"/>
                    <a:pt x="298" y="22"/>
                  </a:cubicBezTo>
                  <a:lnTo>
                    <a:pt x="298" y="192"/>
                  </a:lnTo>
                  <a:close/>
                </a:path>
              </a:pathLst>
            </a:custGeom>
            <a:grpFill/>
            <a:ln>
              <a:noFill/>
            </a:ln>
            <a:extLst>
              <a:ext uri="{91240B29-F687-4f45-9708-019B960494DF}">
                <a14:hiddenLine xmlns="" xmlns:lc="http://schemas.openxmlformats.org/drawingml/2006/lockedCanva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accent4"/>
                </a:solidFill>
                <a:effectLst/>
                <a:uLnTx/>
                <a:uFillTx/>
                <a:ea typeface="+mn-ea"/>
                <a:cs typeface="+mn-cs"/>
              </a:endParaRPr>
            </a:p>
          </p:txBody>
        </p:sp>
        <p:sp>
          <p:nvSpPr>
            <p:cNvPr id="79" name="Freeform 248">
              <a:extLst>
                <a:ext uri="{FF2B5EF4-FFF2-40B4-BE49-F238E27FC236}">
                  <a16:creationId xmlns:a16="http://schemas.microsoft.com/office/drawing/2014/main" id="{8D6B0C56-6DA7-4581-B8C8-22DDD9BE263F}"/>
                </a:ext>
              </a:extLst>
            </p:cNvPr>
            <p:cNvSpPr>
              <a:spLocks/>
            </p:cNvSpPr>
            <p:nvPr/>
          </p:nvSpPr>
          <p:spPr bwMode="auto">
            <a:xfrm>
              <a:off x="3572" y="919"/>
              <a:ext cx="156" cy="14"/>
            </a:xfrm>
            <a:custGeom>
              <a:avLst/>
              <a:gdLst>
                <a:gd name="T0" fmla="*/ 11 w 235"/>
                <a:gd name="T1" fmla="*/ 21 h 21"/>
                <a:gd name="T2" fmla="*/ 224 w 235"/>
                <a:gd name="T3" fmla="*/ 21 h 21"/>
                <a:gd name="T4" fmla="*/ 235 w 235"/>
                <a:gd name="T5" fmla="*/ 10 h 21"/>
                <a:gd name="T6" fmla="*/ 224 w 235"/>
                <a:gd name="T7" fmla="*/ 0 h 21"/>
                <a:gd name="T8" fmla="*/ 11 w 235"/>
                <a:gd name="T9" fmla="*/ 0 h 21"/>
                <a:gd name="T10" fmla="*/ 0 w 235"/>
                <a:gd name="T11" fmla="*/ 10 h 21"/>
                <a:gd name="T12" fmla="*/ 11 w 235"/>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235" h="21">
                  <a:moveTo>
                    <a:pt x="11" y="21"/>
                  </a:moveTo>
                  <a:cubicBezTo>
                    <a:pt x="224" y="21"/>
                    <a:pt x="224" y="21"/>
                    <a:pt x="224" y="21"/>
                  </a:cubicBezTo>
                  <a:cubicBezTo>
                    <a:pt x="230" y="21"/>
                    <a:pt x="235" y="16"/>
                    <a:pt x="235" y="10"/>
                  </a:cubicBezTo>
                  <a:cubicBezTo>
                    <a:pt x="235" y="4"/>
                    <a:pt x="230" y="0"/>
                    <a:pt x="224" y="0"/>
                  </a:cubicBezTo>
                  <a:cubicBezTo>
                    <a:pt x="11" y="0"/>
                    <a:pt x="11" y="0"/>
                    <a:pt x="11" y="0"/>
                  </a:cubicBezTo>
                  <a:cubicBezTo>
                    <a:pt x="5" y="0"/>
                    <a:pt x="0" y="4"/>
                    <a:pt x="0" y="10"/>
                  </a:cubicBezTo>
                  <a:cubicBezTo>
                    <a:pt x="0" y="16"/>
                    <a:pt x="5" y="21"/>
                    <a:pt x="11" y="21"/>
                  </a:cubicBezTo>
                  <a:close/>
                </a:path>
              </a:pathLst>
            </a:custGeom>
            <a:grpFill/>
            <a:ln>
              <a:noFill/>
            </a:ln>
            <a:extLst>
              <a:ext uri="{91240B29-F687-4f45-9708-019B960494DF}">
                <a14:hiddenLine xmlns="" xmlns:lc="http://schemas.openxmlformats.org/drawingml/2006/lockedCanva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accent4"/>
                </a:solidFill>
                <a:effectLst/>
                <a:uLnTx/>
                <a:uFillTx/>
                <a:ea typeface="+mn-ea"/>
                <a:cs typeface="+mn-cs"/>
              </a:endParaRPr>
            </a:p>
          </p:txBody>
        </p:sp>
        <p:sp>
          <p:nvSpPr>
            <p:cNvPr id="80" name="Freeform 249">
              <a:extLst>
                <a:ext uri="{FF2B5EF4-FFF2-40B4-BE49-F238E27FC236}">
                  <a16:creationId xmlns:a16="http://schemas.microsoft.com/office/drawing/2014/main" id="{988EA793-FA74-44B2-B525-1DD52D2E4BF9}"/>
                </a:ext>
              </a:extLst>
            </p:cNvPr>
            <p:cNvSpPr>
              <a:spLocks/>
            </p:cNvSpPr>
            <p:nvPr/>
          </p:nvSpPr>
          <p:spPr bwMode="auto">
            <a:xfrm>
              <a:off x="3572" y="947"/>
              <a:ext cx="156" cy="15"/>
            </a:xfrm>
            <a:custGeom>
              <a:avLst/>
              <a:gdLst>
                <a:gd name="T0" fmla="*/ 11 w 235"/>
                <a:gd name="T1" fmla="*/ 22 h 22"/>
                <a:gd name="T2" fmla="*/ 224 w 235"/>
                <a:gd name="T3" fmla="*/ 22 h 22"/>
                <a:gd name="T4" fmla="*/ 235 w 235"/>
                <a:gd name="T5" fmla="*/ 11 h 22"/>
                <a:gd name="T6" fmla="*/ 224 w 235"/>
                <a:gd name="T7" fmla="*/ 0 h 22"/>
                <a:gd name="T8" fmla="*/ 11 w 235"/>
                <a:gd name="T9" fmla="*/ 0 h 22"/>
                <a:gd name="T10" fmla="*/ 0 w 235"/>
                <a:gd name="T11" fmla="*/ 11 h 22"/>
                <a:gd name="T12" fmla="*/ 11 w 235"/>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235" h="22">
                  <a:moveTo>
                    <a:pt x="11" y="22"/>
                  </a:moveTo>
                  <a:cubicBezTo>
                    <a:pt x="224" y="22"/>
                    <a:pt x="224" y="22"/>
                    <a:pt x="224" y="22"/>
                  </a:cubicBezTo>
                  <a:cubicBezTo>
                    <a:pt x="230" y="22"/>
                    <a:pt x="235" y="17"/>
                    <a:pt x="235" y="11"/>
                  </a:cubicBezTo>
                  <a:cubicBezTo>
                    <a:pt x="235" y="5"/>
                    <a:pt x="230" y="0"/>
                    <a:pt x="224" y="0"/>
                  </a:cubicBezTo>
                  <a:cubicBezTo>
                    <a:pt x="11" y="0"/>
                    <a:pt x="11" y="0"/>
                    <a:pt x="11" y="0"/>
                  </a:cubicBezTo>
                  <a:cubicBezTo>
                    <a:pt x="5" y="0"/>
                    <a:pt x="0" y="5"/>
                    <a:pt x="0" y="11"/>
                  </a:cubicBezTo>
                  <a:cubicBezTo>
                    <a:pt x="0" y="17"/>
                    <a:pt x="5" y="22"/>
                    <a:pt x="11" y="22"/>
                  </a:cubicBezTo>
                  <a:close/>
                </a:path>
              </a:pathLst>
            </a:custGeom>
            <a:grpFill/>
            <a:ln>
              <a:noFill/>
            </a:ln>
            <a:extLst>
              <a:ext uri="{91240B29-F687-4f45-9708-019B960494DF}">
                <a14:hiddenLine xmlns="" xmlns:lc="http://schemas.openxmlformats.org/drawingml/2006/lockedCanva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accent4"/>
                </a:solidFill>
                <a:effectLst/>
                <a:uLnTx/>
                <a:uFillTx/>
                <a:ea typeface="+mn-ea"/>
                <a:cs typeface="+mn-cs"/>
              </a:endParaRPr>
            </a:p>
          </p:txBody>
        </p:sp>
        <p:sp>
          <p:nvSpPr>
            <p:cNvPr id="81" name="Freeform 250">
              <a:extLst>
                <a:ext uri="{FF2B5EF4-FFF2-40B4-BE49-F238E27FC236}">
                  <a16:creationId xmlns:a16="http://schemas.microsoft.com/office/drawing/2014/main" id="{4B5F7AC2-1B0F-4EEA-BC80-AE899365B441}"/>
                </a:ext>
              </a:extLst>
            </p:cNvPr>
            <p:cNvSpPr>
              <a:spLocks/>
            </p:cNvSpPr>
            <p:nvPr/>
          </p:nvSpPr>
          <p:spPr bwMode="auto">
            <a:xfrm>
              <a:off x="3572" y="976"/>
              <a:ext cx="156" cy="14"/>
            </a:xfrm>
            <a:custGeom>
              <a:avLst/>
              <a:gdLst>
                <a:gd name="T0" fmla="*/ 11 w 235"/>
                <a:gd name="T1" fmla="*/ 21 h 21"/>
                <a:gd name="T2" fmla="*/ 224 w 235"/>
                <a:gd name="T3" fmla="*/ 21 h 21"/>
                <a:gd name="T4" fmla="*/ 235 w 235"/>
                <a:gd name="T5" fmla="*/ 11 h 21"/>
                <a:gd name="T6" fmla="*/ 224 w 235"/>
                <a:gd name="T7" fmla="*/ 0 h 21"/>
                <a:gd name="T8" fmla="*/ 11 w 235"/>
                <a:gd name="T9" fmla="*/ 0 h 21"/>
                <a:gd name="T10" fmla="*/ 0 w 235"/>
                <a:gd name="T11" fmla="*/ 11 h 21"/>
                <a:gd name="T12" fmla="*/ 11 w 235"/>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235" h="21">
                  <a:moveTo>
                    <a:pt x="11" y="21"/>
                  </a:moveTo>
                  <a:cubicBezTo>
                    <a:pt x="224" y="21"/>
                    <a:pt x="224" y="21"/>
                    <a:pt x="224" y="21"/>
                  </a:cubicBezTo>
                  <a:cubicBezTo>
                    <a:pt x="230" y="21"/>
                    <a:pt x="235" y="17"/>
                    <a:pt x="235" y="11"/>
                  </a:cubicBezTo>
                  <a:cubicBezTo>
                    <a:pt x="235" y="5"/>
                    <a:pt x="230" y="0"/>
                    <a:pt x="224" y="0"/>
                  </a:cubicBezTo>
                  <a:cubicBezTo>
                    <a:pt x="11" y="0"/>
                    <a:pt x="11" y="0"/>
                    <a:pt x="11" y="0"/>
                  </a:cubicBezTo>
                  <a:cubicBezTo>
                    <a:pt x="5" y="0"/>
                    <a:pt x="0" y="5"/>
                    <a:pt x="0" y="11"/>
                  </a:cubicBezTo>
                  <a:cubicBezTo>
                    <a:pt x="0" y="17"/>
                    <a:pt x="5" y="21"/>
                    <a:pt x="11" y="21"/>
                  </a:cubicBezTo>
                  <a:close/>
                </a:path>
              </a:pathLst>
            </a:custGeom>
            <a:grpFill/>
            <a:ln>
              <a:noFill/>
            </a:ln>
            <a:extLst>
              <a:ext uri="{91240B29-F687-4f45-9708-019B960494DF}">
                <a14:hiddenLine xmlns="" xmlns:lc="http://schemas.openxmlformats.org/drawingml/2006/lockedCanva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accent4"/>
                </a:solidFill>
                <a:effectLst/>
                <a:uLnTx/>
                <a:uFillTx/>
                <a:ea typeface="+mn-ea"/>
                <a:cs typeface="+mn-cs"/>
              </a:endParaRPr>
            </a:p>
          </p:txBody>
        </p:sp>
      </p:grpSp>
      <p:sp>
        <p:nvSpPr>
          <p:cNvPr id="77" name="Freeform 872">
            <a:extLst>
              <a:ext uri="{FF2B5EF4-FFF2-40B4-BE49-F238E27FC236}">
                <a16:creationId xmlns:a16="http://schemas.microsoft.com/office/drawing/2014/main" id="{3A5E8132-90F6-4363-8253-88158E2CBC05}"/>
              </a:ext>
            </a:extLst>
          </p:cNvPr>
          <p:cNvSpPr>
            <a:spLocks noEditPoints="1"/>
          </p:cNvSpPr>
          <p:nvPr/>
        </p:nvSpPr>
        <p:spPr bwMode="auto">
          <a:xfrm>
            <a:off x="10321220" y="1333184"/>
            <a:ext cx="603838" cy="676035"/>
          </a:xfrm>
          <a:custGeom>
            <a:avLst/>
            <a:gdLst>
              <a:gd name="T0" fmla="*/ 267 w 277"/>
              <a:gd name="T1" fmla="*/ 11 h 310"/>
              <a:gd name="T2" fmla="*/ 149 w 277"/>
              <a:gd name="T3" fmla="*/ 11 h 310"/>
              <a:gd name="T4" fmla="*/ 139 w 277"/>
              <a:gd name="T5" fmla="*/ 0 h 310"/>
              <a:gd name="T6" fmla="*/ 128 w 277"/>
              <a:gd name="T7" fmla="*/ 11 h 310"/>
              <a:gd name="T8" fmla="*/ 11 w 277"/>
              <a:gd name="T9" fmla="*/ 11 h 310"/>
              <a:gd name="T10" fmla="*/ 0 w 277"/>
              <a:gd name="T11" fmla="*/ 22 h 310"/>
              <a:gd name="T12" fmla="*/ 0 w 277"/>
              <a:gd name="T13" fmla="*/ 214 h 310"/>
              <a:gd name="T14" fmla="*/ 11 w 277"/>
              <a:gd name="T15" fmla="*/ 224 h 310"/>
              <a:gd name="T16" fmla="*/ 81 w 277"/>
              <a:gd name="T17" fmla="*/ 224 h 310"/>
              <a:gd name="T18" fmla="*/ 54 w 277"/>
              <a:gd name="T19" fmla="*/ 295 h 310"/>
              <a:gd name="T20" fmla="*/ 60 w 277"/>
              <a:gd name="T21" fmla="*/ 309 h 310"/>
              <a:gd name="T22" fmla="*/ 64 w 277"/>
              <a:gd name="T23" fmla="*/ 310 h 310"/>
              <a:gd name="T24" fmla="*/ 74 w 277"/>
              <a:gd name="T25" fmla="*/ 303 h 310"/>
              <a:gd name="T26" fmla="*/ 103 w 277"/>
              <a:gd name="T27" fmla="*/ 224 h 310"/>
              <a:gd name="T28" fmla="*/ 128 w 277"/>
              <a:gd name="T29" fmla="*/ 224 h 310"/>
              <a:gd name="T30" fmla="*/ 128 w 277"/>
              <a:gd name="T31" fmla="*/ 267 h 310"/>
              <a:gd name="T32" fmla="*/ 139 w 277"/>
              <a:gd name="T33" fmla="*/ 278 h 310"/>
              <a:gd name="T34" fmla="*/ 149 w 277"/>
              <a:gd name="T35" fmla="*/ 267 h 310"/>
              <a:gd name="T36" fmla="*/ 149 w 277"/>
              <a:gd name="T37" fmla="*/ 224 h 310"/>
              <a:gd name="T38" fmla="*/ 174 w 277"/>
              <a:gd name="T39" fmla="*/ 224 h 310"/>
              <a:gd name="T40" fmla="*/ 203 w 277"/>
              <a:gd name="T41" fmla="*/ 303 h 310"/>
              <a:gd name="T42" fmla="*/ 213 w 277"/>
              <a:gd name="T43" fmla="*/ 310 h 310"/>
              <a:gd name="T44" fmla="*/ 217 w 277"/>
              <a:gd name="T45" fmla="*/ 309 h 310"/>
              <a:gd name="T46" fmla="*/ 223 w 277"/>
              <a:gd name="T47" fmla="*/ 295 h 310"/>
              <a:gd name="T48" fmla="*/ 197 w 277"/>
              <a:gd name="T49" fmla="*/ 224 h 310"/>
              <a:gd name="T50" fmla="*/ 267 w 277"/>
              <a:gd name="T51" fmla="*/ 224 h 310"/>
              <a:gd name="T52" fmla="*/ 277 w 277"/>
              <a:gd name="T53" fmla="*/ 214 h 310"/>
              <a:gd name="T54" fmla="*/ 277 w 277"/>
              <a:gd name="T55" fmla="*/ 22 h 310"/>
              <a:gd name="T56" fmla="*/ 267 w 277"/>
              <a:gd name="T57" fmla="*/ 11 h 310"/>
              <a:gd name="T58" fmla="*/ 256 w 277"/>
              <a:gd name="T59" fmla="*/ 203 h 310"/>
              <a:gd name="T60" fmla="*/ 21 w 277"/>
              <a:gd name="T61" fmla="*/ 203 h 310"/>
              <a:gd name="T62" fmla="*/ 21 w 277"/>
              <a:gd name="T63" fmla="*/ 32 h 310"/>
              <a:gd name="T64" fmla="*/ 256 w 277"/>
              <a:gd name="T65" fmla="*/ 32 h 310"/>
              <a:gd name="T66" fmla="*/ 256 w 277"/>
              <a:gd name="T67" fmla="*/ 203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7" h="310">
                <a:moveTo>
                  <a:pt x="267" y="11"/>
                </a:moveTo>
                <a:cubicBezTo>
                  <a:pt x="149" y="11"/>
                  <a:pt x="149" y="11"/>
                  <a:pt x="149" y="11"/>
                </a:cubicBezTo>
                <a:cubicBezTo>
                  <a:pt x="149" y="5"/>
                  <a:pt x="145" y="0"/>
                  <a:pt x="139" y="0"/>
                </a:cubicBezTo>
                <a:cubicBezTo>
                  <a:pt x="133" y="0"/>
                  <a:pt x="128" y="5"/>
                  <a:pt x="128" y="11"/>
                </a:cubicBezTo>
                <a:cubicBezTo>
                  <a:pt x="11" y="11"/>
                  <a:pt x="11" y="11"/>
                  <a:pt x="11" y="11"/>
                </a:cubicBezTo>
                <a:cubicBezTo>
                  <a:pt x="5" y="11"/>
                  <a:pt x="0" y="16"/>
                  <a:pt x="0" y="22"/>
                </a:cubicBezTo>
                <a:cubicBezTo>
                  <a:pt x="0" y="214"/>
                  <a:pt x="0" y="214"/>
                  <a:pt x="0" y="214"/>
                </a:cubicBezTo>
                <a:cubicBezTo>
                  <a:pt x="0" y="220"/>
                  <a:pt x="5" y="224"/>
                  <a:pt x="11" y="224"/>
                </a:cubicBezTo>
                <a:cubicBezTo>
                  <a:pt x="81" y="224"/>
                  <a:pt x="81" y="224"/>
                  <a:pt x="81" y="224"/>
                </a:cubicBezTo>
                <a:cubicBezTo>
                  <a:pt x="54" y="295"/>
                  <a:pt x="54" y="295"/>
                  <a:pt x="54" y="295"/>
                </a:cubicBezTo>
                <a:cubicBezTo>
                  <a:pt x="52" y="301"/>
                  <a:pt x="55" y="307"/>
                  <a:pt x="60" y="309"/>
                </a:cubicBezTo>
                <a:cubicBezTo>
                  <a:pt x="61" y="309"/>
                  <a:pt x="63" y="310"/>
                  <a:pt x="64" y="310"/>
                </a:cubicBezTo>
                <a:cubicBezTo>
                  <a:pt x="68" y="310"/>
                  <a:pt x="72" y="307"/>
                  <a:pt x="74" y="303"/>
                </a:cubicBezTo>
                <a:cubicBezTo>
                  <a:pt x="103" y="224"/>
                  <a:pt x="103" y="224"/>
                  <a:pt x="103" y="224"/>
                </a:cubicBezTo>
                <a:cubicBezTo>
                  <a:pt x="128" y="224"/>
                  <a:pt x="128" y="224"/>
                  <a:pt x="128" y="224"/>
                </a:cubicBezTo>
                <a:cubicBezTo>
                  <a:pt x="128" y="267"/>
                  <a:pt x="128" y="267"/>
                  <a:pt x="128" y="267"/>
                </a:cubicBezTo>
                <a:cubicBezTo>
                  <a:pt x="128" y="273"/>
                  <a:pt x="133" y="278"/>
                  <a:pt x="139" y="278"/>
                </a:cubicBezTo>
                <a:cubicBezTo>
                  <a:pt x="145" y="278"/>
                  <a:pt x="149" y="273"/>
                  <a:pt x="149" y="267"/>
                </a:cubicBezTo>
                <a:cubicBezTo>
                  <a:pt x="149" y="224"/>
                  <a:pt x="149" y="224"/>
                  <a:pt x="149" y="224"/>
                </a:cubicBezTo>
                <a:cubicBezTo>
                  <a:pt x="174" y="224"/>
                  <a:pt x="174" y="224"/>
                  <a:pt x="174" y="224"/>
                </a:cubicBezTo>
                <a:cubicBezTo>
                  <a:pt x="203" y="303"/>
                  <a:pt x="203" y="303"/>
                  <a:pt x="203" y="303"/>
                </a:cubicBezTo>
                <a:cubicBezTo>
                  <a:pt x="205" y="307"/>
                  <a:pt x="209" y="310"/>
                  <a:pt x="213" y="310"/>
                </a:cubicBezTo>
                <a:cubicBezTo>
                  <a:pt x="215" y="310"/>
                  <a:pt x="216" y="309"/>
                  <a:pt x="217" y="309"/>
                </a:cubicBezTo>
                <a:cubicBezTo>
                  <a:pt x="223" y="307"/>
                  <a:pt x="225" y="301"/>
                  <a:pt x="223" y="295"/>
                </a:cubicBezTo>
                <a:cubicBezTo>
                  <a:pt x="197" y="224"/>
                  <a:pt x="197" y="224"/>
                  <a:pt x="197" y="224"/>
                </a:cubicBezTo>
                <a:cubicBezTo>
                  <a:pt x="267" y="224"/>
                  <a:pt x="267" y="224"/>
                  <a:pt x="267" y="224"/>
                </a:cubicBezTo>
                <a:cubicBezTo>
                  <a:pt x="273" y="224"/>
                  <a:pt x="277" y="220"/>
                  <a:pt x="277" y="214"/>
                </a:cubicBezTo>
                <a:cubicBezTo>
                  <a:pt x="277" y="22"/>
                  <a:pt x="277" y="22"/>
                  <a:pt x="277" y="22"/>
                </a:cubicBezTo>
                <a:cubicBezTo>
                  <a:pt x="277" y="16"/>
                  <a:pt x="273" y="11"/>
                  <a:pt x="267" y="11"/>
                </a:cubicBezTo>
                <a:close/>
                <a:moveTo>
                  <a:pt x="256" y="203"/>
                </a:moveTo>
                <a:cubicBezTo>
                  <a:pt x="21" y="203"/>
                  <a:pt x="21" y="203"/>
                  <a:pt x="21" y="203"/>
                </a:cubicBezTo>
                <a:cubicBezTo>
                  <a:pt x="21" y="32"/>
                  <a:pt x="21" y="32"/>
                  <a:pt x="21" y="32"/>
                </a:cubicBezTo>
                <a:cubicBezTo>
                  <a:pt x="256" y="32"/>
                  <a:pt x="256" y="32"/>
                  <a:pt x="256" y="32"/>
                </a:cubicBezTo>
                <a:lnTo>
                  <a:pt x="256" y="203"/>
                </a:lnTo>
                <a:close/>
              </a:path>
            </a:pathLst>
          </a:custGeom>
          <a:solidFill>
            <a:srgbClr val="53565A"/>
          </a:solidFill>
          <a:ln>
            <a:noFill/>
          </a:ln>
          <a:extLst>
            <a:ext uri="{91240B29-F687-4f45-9708-019B960494DF}">
              <a14:hiddenLine xmlns="" xmlns:lc="http://schemas.openxmlformats.org/drawingml/2006/lockedCanva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accent4"/>
              </a:solidFill>
              <a:effectLst/>
              <a:uLnTx/>
              <a:uFillTx/>
              <a:ea typeface="+mn-ea"/>
              <a:cs typeface="+mn-cs"/>
            </a:endParaRPr>
          </a:p>
        </p:txBody>
      </p:sp>
      <p:sp>
        <p:nvSpPr>
          <p:cNvPr id="100" name="TextBox 99">
            <a:extLst>
              <a:ext uri="{FF2B5EF4-FFF2-40B4-BE49-F238E27FC236}">
                <a16:creationId xmlns:a16="http://schemas.microsoft.com/office/drawing/2014/main" id="{A8DB13D8-38B7-4542-BAD6-AC34D806C51F}"/>
              </a:ext>
            </a:extLst>
          </p:cNvPr>
          <p:cNvSpPr txBox="1"/>
          <p:nvPr/>
        </p:nvSpPr>
        <p:spPr>
          <a:xfrm>
            <a:off x="2745867" y="3810592"/>
            <a:ext cx="2047366" cy="3000821"/>
          </a:xfrm>
          <a:prstGeom prst="rect">
            <a:avLst/>
          </a:prstGeom>
          <a:noFill/>
        </p:spPr>
        <p:txBody>
          <a:bodyPr wrap="square" lIns="0" tIns="0" rIns="0" bIns="0" rtlCol="0">
            <a:spAutoFit/>
          </a:bodyPr>
          <a:lstStyle/>
          <a:p>
            <a:pPr marL="0" marR="0" lvl="1" indent="0" algn="just" defTabSz="914400" rtl="0" eaLnBrk="1" fontAlgn="auto" latinLnBrk="0" hangingPunct="1">
              <a:lnSpc>
                <a:spcPct val="100000"/>
              </a:lnSpc>
              <a:spcBef>
                <a:spcPts val="1200"/>
              </a:spcBef>
              <a:spcAft>
                <a:spcPts val="0"/>
              </a:spcAft>
              <a:buClrTx/>
              <a:buSzPct val="100000"/>
              <a:buFontTx/>
              <a:buNone/>
              <a:tabLst/>
              <a:defRPr/>
            </a:pPr>
            <a:r>
              <a:rPr kumimoji="0" lang="en-US" sz="1000" b="0" i="0" u="none" strike="noStrike" kern="1200" cap="none" spc="0" normalizeH="0" baseline="0" noProof="0" dirty="0">
                <a:ln>
                  <a:noFill/>
                </a:ln>
                <a:solidFill>
                  <a:schemeClr val="accent4"/>
                </a:solidFill>
                <a:effectLst/>
                <a:uLnTx/>
                <a:uFillTx/>
                <a:ea typeface="+mn-ea"/>
                <a:cs typeface="+mn-cs"/>
              </a:rPr>
              <a:t>Sec. 47 grants power to Reserve Bank of India to make Regulations on:</a:t>
            </a:r>
          </a:p>
          <a:p>
            <a:pPr marL="228600" marR="0" lvl="1" indent="-228600" algn="just" defTabSz="914400" rtl="0" eaLnBrk="1" fontAlgn="auto" latinLnBrk="0" hangingPunct="1">
              <a:lnSpc>
                <a:spcPct val="100000"/>
              </a:lnSpc>
              <a:spcBef>
                <a:spcPts val="1200"/>
              </a:spcBef>
              <a:spcAft>
                <a:spcPts val="0"/>
              </a:spcAft>
              <a:buClrTx/>
              <a:buSzPct val="100000"/>
              <a:buFontTx/>
              <a:buAutoNum type="alphaLcParenBoth"/>
              <a:tabLst/>
              <a:defRPr/>
            </a:pPr>
            <a:r>
              <a:rPr kumimoji="0" lang="en-US" sz="1000" b="0" i="0" u="none" strike="noStrike" kern="1200" cap="none" spc="0" normalizeH="0" baseline="0" noProof="0" dirty="0">
                <a:ln>
                  <a:noFill/>
                </a:ln>
                <a:solidFill>
                  <a:schemeClr val="accent4"/>
                </a:solidFill>
                <a:effectLst/>
                <a:uLnTx/>
                <a:uFillTx/>
                <a:ea typeface="+mn-ea"/>
                <a:cs typeface="+mn-cs"/>
              </a:rPr>
              <a:t>permissible capital account transactions involving  Debt  Instruments</a:t>
            </a:r>
          </a:p>
          <a:p>
            <a:pPr marL="228600" marR="0" lvl="1" indent="-228600" algn="just" defTabSz="914400" rtl="0" eaLnBrk="1" fontAlgn="auto" latinLnBrk="0" hangingPunct="1">
              <a:lnSpc>
                <a:spcPct val="100000"/>
              </a:lnSpc>
              <a:spcBef>
                <a:spcPts val="1200"/>
              </a:spcBef>
              <a:spcAft>
                <a:spcPts val="0"/>
              </a:spcAft>
              <a:buClrTx/>
              <a:buSzPct val="100000"/>
              <a:buFontTx/>
              <a:buAutoNum type="alphaLcParenBoth"/>
              <a:tabLst/>
              <a:defRPr/>
            </a:pPr>
            <a:r>
              <a:rPr kumimoji="0" lang="en-US" sz="1000" b="0" i="0" u="none" strike="noStrike" kern="1200" cap="none" spc="0" normalizeH="0" baseline="0" noProof="0" dirty="0">
                <a:ln>
                  <a:noFill/>
                </a:ln>
                <a:solidFill>
                  <a:schemeClr val="accent4"/>
                </a:solidFill>
                <a:effectLst/>
                <a:uLnTx/>
                <a:uFillTx/>
                <a:ea typeface="+mn-ea"/>
                <a:cs typeface="+mn-cs"/>
              </a:rPr>
              <a:t>the period within which and the manner of repatriation of Foreign Exchange</a:t>
            </a:r>
          </a:p>
          <a:p>
            <a:pPr marL="173038" marR="0" lvl="1" indent="-173038" algn="just" defTabSz="914400" rtl="0" eaLnBrk="1" fontAlgn="auto" latinLnBrk="0" hangingPunct="1">
              <a:lnSpc>
                <a:spcPct val="100000"/>
              </a:lnSpc>
              <a:spcBef>
                <a:spcPts val="1200"/>
              </a:spcBef>
              <a:spcAft>
                <a:spcPts val="0"/>
              </a:spcAft>
              <a:buClrTx/>
              <a:buSzPct val="100000"/>
              <a:buFontTx/>
              <a:buNone/>
              <a:tabLst/>
              <a:defRPr/>
            </a:pPr>
            <a:r>
              <a:rPr kumimoji="0" lang="en-US" sz="1000" b="0" i="0" u="none" strike="noStrike" kern="1200" cap="none" spc="0" normalizeH="0" baseline="0" noProof="0" dirty="0">
                <a:ln>
                  <a:noFill/>
                </a:ln>
                <a:solidFill>
                  <a:schemeClr val="accent4"/>
                </a:solidFill>
                <a:effectLst/>
                <a:uLnTx/>
                <a:uFillTx/>
                <a:ea typeface="+mn-ea"/>
                <a:cs typeface="+mn-cs"/>
              </a:rPr>
              <a:t>(c) limit up to which any person may posses foreign exchange</a:t>
            </a:r>
          </a:p>
          <a:p>
            <a:pPr marL="173038" marR="0" lvl="1" indent="-173038" algn="just" defTabSz="914400" rtl="0" eaLnBrk="1" fontAlgn="auto" latinLnBrk="0" hangingPunct="1">
              <a:lnSpc>
                <a:spcPct val="100000"/>
              </a:lnSpc>
              <a:spcBef>
                <a:spcPts val="1200"/>
              </a:spcBef>
              <a:spcAft>
                <a:spcPts val="0"/>
              </a:spcAft>
              <a:buClrTx/>
              <a:buSzPct val="100000"/>
              <a:buFontTx/>
              <a:buNone/>
              <a:tabLst/>
              <a:defRPr/>
            </a:pPr>
            <a:r>
              <a:rPr kumimoji="0" lang="en-US" sz="1000" b="0" i="0" u="none" strike="noStrike" kern="1200" cap="none" spc="0" normalizeH="0" baseline="0" noProof="0" dirty="0">
                <a:ln>
                  <a:noFill/>
                </a:ln>
                <a:solidFill>
                  <a:schemeClr val="accent4"/>
                </a:solidFill>
                <a:effectLst/>
                <a:uLnTx/>
                <a:uFillTx/>
                <a:ea typeface="+mn-ea"/>
                <a:cs typeface="+mn-cs"/>
              </a:rPr>
              <a:t>(d) export, import or holding of currency or currency notes</a:t>
            </a:r>
          </a:p>
          <a:p>
            <a:pPr marL="0" marR="0" lvl="0" indent="0" algn="just" defTabSz="914400" rtl="0" eaLnBrk="1" fontAlgn="auto" latinLnBrk="0" hangingPunct="1">
              <a:lnSpc>
                <a:spcPct val="100000"/>
              </a:lnSpc>
              <a:spcBef>
                <a:spcPts val="600"/>
              </a:spcBef>
              <a:spcAft>
                <a:spcPts val="0"/>
              </a:spcAft>
              <a:buClrTx/>
              <a:buSzPct val="100000"/>
              <a:buFontTx/>
              <a:buNone/>
              <a:tabLst/>
              <a:defRPr/>
            </a:pPr>
            <a:endParaRPr kumimoji="0" lang="en-US" sz="1000" b="0" i="0" u="none" strike="noStrike" kern="1200" cap="none" spc="0" normalizeH="0" baseline="0" noProof="0" dirty="0">
              <a:ln>
                <a:noFill/>
              </a:ln>
              <a:solidFill>
                <a:schemeClr val="accent4"/>
              </a:solidFill>
              <a:effectLst/>
              <a:uLnTx/>
              <a:uFillTx/>
              <a:ea typeface="+mn-ea"/>
              <a:cs typeface="+mn-cs"/>
            </a:endParaRPr>
          </a:p>
        </p:txBody>
      </p:sp>
      <p:sp>
        <p:nvSpPr>
          <p:cNvPr id="101" name="TextBox 100">
            <a:extLst>
              <a:ext uri="{FF2B5EF4-FFF2-40B4-BE49-F238E27FC236}">
                <a16:creationId xmlns:a16="http://schemas.microsoft.com/office/drawing/2014/main" id="{0405BA85-A4E7-48B6-B321-285CDED5794A}"/>
              </a:ext>
            </a:extLst>
          </p:cNvPr>
          <p:cNvSpPr txBox="1"/>
          <p:nvPr/>
        </p:nvSpPr>
        <p:spPr>
          <a:xfrm>
            <a:off x="9565017" y="4268435"/>
            <a:ext cx="2126755" cy="1277273"/>
          </a:xfrm>
          <a:prstGeom prst="rect">
            <a:avLst/>
          </a:prstGeom>
          <a:noFill/>
        </p:spPr>
        <p:txBody>
          <a:bodyPr wrap="square" lIns="0" tIns="0" rIns="0" bIns="0" rtlCol="0">
            <a:spAutoFit/>
          </a:bodyPr>
          <a:lstStyle/>
          <a:p>
            <a:pPr marL="0" marR="0" lvl="1" indent="0" defTabSz="914400" rtl="0" eaLnBrk="1" fontAlgn="auto" latinLnBrk="0" hangingPunct="1">
              <a:lnSpc>
                <a:spcPct val="100000"/>
              </a:lnSpc>
              <a:spcBef>
                <a:spcPts val="1200"/>
              </a:spcBef>
              <a:spcAft>
                <a:spcPts val="0"/>
              </a:spcAft>
              <a:buClrTx/>
              <a:buSzPct val="100000"/>
              <a:buFontTx/>
              <a:buNone/>
              <a:tabLst/>
              <a:defRPr/>
            </a:pPr>
            <a:r>
              <a:rPr kumimoji="0" lang="en-US" sz="1200" b="0" i="0" u="none" strike="noStrike" kern="1200" cap="none" spc="0" normalizeH="0" baseline="0" noProof="0" dirty="0">
                <a:ln>
                  <a:noFill/>
                </a:ln>
                <a:solidFill>
                  <a:schemeClr val="accent4"/>
                </a:solidFill>
                <a:effectLst/>
                <a:uLnTx/>
                <a:uFillTx/>
                <a:ea typeface="+mn-ea"/>
                <a:cs typeface="+mn-cs"/>
              </a:rPr>
              <a:t>Master Directions are issued under sections 10(4) and 11(1) of the Foreign Exchange Management Act, 1999</a:t>
            </a:r>
          </a:p>
          <a:p>
            <a:pPr marL="203200" marR="0" lvl="0" indent="-203200" algn="l" defTabSz="914400" rtl="0" eaLnBrk="1" fontAlgn="auto" latinLnBrk="0" hangingPunct="1">
              <a:lnSpc>
                <a:spcPct val="100000"/>
              </a:lnSpc>
              <a:spcBef>
                <a:spcPts val="600"/>
              </a:spcBef>
              <a:spcAft>
                <a:spcPts val="0"/>
              </a:spcAft>
              <a:buClrTx/>
              <a:buSzPct val="100000"/>
              <a:buFont typeface="Arial"/>
              <a:buChar char="•"/>
              <a:tabLst/>
              <a:defRPr/>
            </a:pPr>
            <a:endParaRPr kumimoji="0" lang="en-US" sz="1800" b="0" i="0" u="none" strike="noStrike" kern="1200" cap="none" spc="0" normalizeH="0" baseline="0" noProof="0" dirty="0">
              <a:ln>
                <a:noFill/>
              </a:ln>
              <a:solidFill>
                <a:schemeClr val="accent4"/>
              </a:solidFill>
              <a:effectLst/>
              <a:uLnTx/>
              <a:uFillTx/>
              <a:ea typeface="+mn-ea"/>
              <a:cs typeface="+mn-cs"/>
            </a:endParaRPr>
          </a:p>
        </p:txBody>
      </p:sp>
      <p:sp>
        <p:nvSpPr>
          <p:cNvPr id="2" name="TextBox 1">
            <a:extLst>
              <a:ext uri="{FF2B5EF4-FFF2-40B4-BE49-F238E27FC236}">
                <a16:creationId xmlns:a16="http://schemas.microsoft.com/office/drawing/2014/main" id="{2094F9F3-6885-4F98-B613-8F2BC5C8A8F3}"/>
              </a:ext>
            </a:extLst>
          </p:cNvPr>
          <p:cNvSpPr txBox="1"/>
          <p:nvPr/>
        </p:nvSpPr>
        <p:spPr>
          <a:xfrm>
            <a:off x="7325914" y="5890081"/>
            <a:ext cx="4605801" cy="646331"/>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400" b="0" i="0" u="none" strike="noStrike" kern="1200" cap="none" spc="0" normalizeH="0" baseline="0" noProof="0">
                <a:ln w="0"/>
                <a:solidFill>
                  <a:schemeClr val="accent4"/>
                </a:solidFill>
                <a:effectLst>
                  <a:outerShdw blurRad="38100" dist="19050" dir="2700000" algn="tl" rotWithShape="0">
                    <a:prstClr val="black">
                      <a:alpha val="40000"/>
                    </a:prstClr>
                  </a:outerShdw>
                </a:effectLst>
                <a:uLnTx/>
                <a:uFillTx/>
                <a:ea typeface="+mn-ea"/>
                <a:cs typeface="+mn-cs"/>
              </a:rPr>
              <a:t>CG took powers from RBI for making rules on Capital Account Transactions involving non-debt instruments in 2019 through amendments in FEMA </a:t>
            </a:r>
          </a:p>
        </p:txBody>
      </p:sp>
    </p:spTree>
    <p:extLst>
      <p:ext uri="{BB962C8B-B14F-4D97-AF65-F5344CB8AC3E}">
        <p14:creationId xmlns:p14="http://schemas.microsoft.com/office/powerpoint/2010/main" val="1704749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4"/>
          <p:cNvSpPr>
            <a:spLocks noChangeArrowheads="1"/>
          </p:cNvSpPr>
          <p:nvPr/>
        </p:nvSpPr>
        <p:spPr bwMode="auto">
          <a:xfrm>
            <a:off x="6855320" y="4749943"/>
            <a:ext cx="2978863" cy="473263"/>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lnSpc>
                <a:spcPct val="90000"/>
              </a:lnSpc>
              <a:spcBef>
                <a:spcPct val="50000"/>
              </a:spcBef>
            </a:pPr>
            <a:r>
              <a:rPr lang="en-US" sz="1198" b="1">
                <a:latin typeface="Verdana" panose="020B0604030504040204" pitchFamily="34" charset="0"/>
                <a:ea typeface="Verdana" panose="020B0604030504040204" pitchFamily="34" charset="0"/>
                <a:cs typeface="Verdana" panose="020B0604030504040204" pitchFamily="34" charset="0"/>
              </a:rPr>
              <a:t>Enforcement Directorate</a:t>
            </a:r>
          </a:p>
        </p:txBody>
      </p:sp>
      <p:sp>
        <p:nvSpPr>
          <p:cNvPr id="6" name="Rectangle 25"/>
          <p:cNvSpPr>
            <a:spLocks noChangeArrowheads="1"/>
          </p:cNvSpPr>
          <p:nvPr/>
        </p:nvSpPr>
        <p:spPr bwMode="auto">
          <a:xfrm>
            <a:off x="2369801" y="4745451"/>
            <a:ext cx="2978863" cy="473263"/>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r>
              <a:rPr lang="en-US" sz="1198" b="1">
                <a:latin typeface="Verdana" panose="020B0604030504040204" pitchFamily="34" charset="0"/>
                <a:ea typeface="Verdana" panose="020B0604030504040204" pitchFamily="34" charset="0"/>
                <a:cs typeface="Verdana" panose="020B0604030504040204" pitchFamily="34" charset="0"/>
              </a:rPr>
              <a:t>Section 36 - 38</a:t>
            </a:r>
          </a:p>
        </p:txBody>
      </p:sp>
      <p:sp>
        <p:nvSpPr>
          <p:cNvPr id="7" name="Line 26"/>
          <p:cNvSpPr>
            <a:spLocks noChangeShapeType="1"/>
          </p:cNvSpPr>
          <p:nvPr/>
        </p:nvSpPr>
        <p:spPr bwMode="auto">
          <a:xfrm>
            <a:off x="5341175" y="4992566"/>
            <a:ext cx="1505157" cy="0"/>
          </a:xfrm>
          <a:prstGeom prst="line">
            <a:avLst/>
          </a:prstGeom>
          <a:noFill/>
          <a:ln w="38100">
            <a:solidFill>
              <a:srgbClr val="92D05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21">
              <a:latin typeface="Arial" pitchFamily="34" charset="0"/>
              <a:cs typeface="Arial" pitchFamily="34" charset="0"/>
            </a:endParaRPr>
          </a:p>
        </p:txBody>
      </p:sp>
      <p:sp>
        <p:nvSpPr>
          <p:cNvPr id="9" name="Rectangle 28"/>
          <p:cNvSpPr>
            <a:spLocks noChangeArrowheads="1"/>
          </p:cNvSpPr>
          <p:nvPr/>
        </p:nvSpPr>
        <p:spPr bwMode="auto">
          <a:xfrm>
            <a:off x="6850827" y="5305578"/>
            <a:ext cx="2978863" cy="473263"/>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lnSpc>
                <a:spcPct val="90000"/>
              </a:lnSpc>
              <a:spcBef>
                <a:spcPct val="50000"/>
              </a:spcBef>
            </a:pPr>
            <a:r>
              <a:rPr lang="en-US" sz="1198" b="1">
                <a:latin typeface="Verdana" panose="020B0604030504040204" pitchFamily="34" charset="0"/>
                <a:ea typeface="Verdana" panose="020B0604030504040204" pitchFamily="34" charset="0"/>
                <a:cs typeface="Verdana" panose="020B0604030504040204" pitchFamily="34" charset="0"/>
              </a:rPr>
              <a:t>Miscellaneous</a:t>
            </a:r>
          </a:p>
        </p:txBody>
      </p:sp>
      <p:sp>
        <p:nvSpPr>
          <p:cNvPr id="10" name="Rectangle 29"/>
          <p:cNvSpPr>
            <a:spLocks noChangeArrowheads="1"/>
          </p:cNvSpPr>
          <p:nvPr/>
        </p:nvSpPr>
        <p:spPr bwMode="auto">
          <a:xfrm>
            <a:off x="2365309" y="5301085"/>
            <a:ext cx="2978863" cy="473263"/>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r>
              <a:rPr lang="en-US" sz="1198" b="1">
                <a:latin typeface="Verdana" panose="020B0604030504040204" pitchFamily="34" charset="0"/>
                <a:ea typeface="Verdana" panose="020B0604030504040204" pitchFamily="34" charset="0"/>
                <a:cs typeface="Verdana" panose="020B0604030504040204" pitchFamily="34" charset="0"/>
              </a:rPr>
              <a:t>Section 39 - 49</a:t>
            </a:r>
          </a:p>
        </p:txBody>
      </p:sp>
      <p:sp>
        <p:nvSpPr>
          <p:cNvPr id="11" name="Line 30"/>
          <p:cNvSpPr>
            <a:spLocks noChangeShapeType="1"/>
          </p:cNvSpPr>
          <p:nvPr/>
        </p:nvSpPr>
        <p:spPr bwMode="auto">
          <a:xfrm>
            <a:off x="5353159" y="5515253"/>
            <a:ext cx="1505157" cy="0"/>
          </a:xfrm>
          <a:prstGeom prst="line">
            <a:avLst/>
          </a:prstGeom>
          <a:noFill/>
          <a:ln w="38100">
            <a:solidFill>
              <a:srgbClr val="92D05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21">
              <a:latin typeface="Arial" pitchFamily="34" charset="0"/>
              <a:cs typeface="Arial" pitchFamily="34" charset="0"/>
            </a:endParaRPr>
          </a:p>
        </p:txBody>
      </p:sp>
      <p:sp>
        <p:nvSpPr>
          <p:cNvPr id="13" name="Rectangle 4"/>
          <p:cNvSpPr>
            <a:spLocks noChangeArrowheads="1"/>
          </p:cNvSpPr>
          <p:nvPr/>
        </p:nvSpPr>
        <p:spPr bwMode="auto">
          <a:xfrm>
            <a:off x="6847082" y="1430079"/>
            <a:ext cx="2978863" cy="572935"/>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r>
              <a:rPr lang="en-US" sz="1198" b="1">
                <a:latin typeface="Verdana" panose="020B0604030504040204" pitchFamily="34" charset="0"/>
                <a:ea typeface="Verdana" panose="020B0604030504040204" pitchFamily="34" charset="0"/>
                <a:cs typeface="Verdana" panose="020B0604030504040204" pitchFamily="34" charset="0"/>
              </a:rPr>
              <a:t>Definitions</a:t>
            </a:r>
          </a:p>
        </p:txBody>
      </p:sp>
      <p:sp>
        <p:nvSpPr>
          <p:cNvPr id="15" name="Line 6"/>
          <p:cNvSpPr>
            <a:spLocks noChangeShapeType="1"/>
          </p:cNvSpPr>
          <p:nvPr/>
        </p:nvSpPr>
        <p:spPr bwMode="auto">
          <a:xfrm>
            <a:off x="5341924" y="1711926"/>
            <a:ext cx="1505157" cy="0"/>
          </a:xfrm>
          <a:prstGeom prst="line">
            <a:avLst/>
          </a:prstGeom>
          <a:noFill/>
          <a:ln w="38100">
            <a:solidFill>
              <a:srgbClr val="92D05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21">
              <a:latin typeface="Arial" pitchFamily="34" charset="0"/>
              <a:cs typeface="Arial" pitchFamily="34" charset="0"/>
            </a:endParaRPr>
          </a:p>
        </p:txBody>
      </p:sp>
      <p:sp>
        <p:nvSpPr>
          <p:cNvPr id="17" name="Rectangle 8"/>
          <p:cNvSpPr>
            <a:spLocks noChangeArrowheads="1"/>
          </p:cNvSpPr>
          <p:nvPr/>
        </p:nvSpPr>
        <p:spPr bwMode="auto">
          <a:xfrm>
            <a:off x="6851575" y="2125000"/>
            <a:ext cx="2978863" cy="642500"/>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lnSpc>
                <a:spcPct val="90000"/>
              </a:lnSpc>
              <a:spcBef>
                <a:spcPct val="50000"/>
              </a:spcBef>
            </a:pPr>
            <a:r>
              <a:rPr lang="en-US" sz="1198" b="1">
                <a:latin typeface="Verdana" panose="020B0604030504040204" pitchFamily="34" charset="0"/>
                <a:ea typeface="Verdana" panose="020B0604030504040204" pitchFamily="34" charset="0"/>
                <a:cs typeface="Verdana" panose="020B0604030504040204" pitchFamily="34" charset="0"/>
              </a:rPr>
              <a:t>Regulation &amp; Management of </a:t>
            </a:r>
          </a:p>
          <a:p>
            <a:pPr algn="ctr" eaLnBrk="0" hangingPunct="0">
              <a:lnSpc>
                <a:spcPct val="90000"/>
              </a:lnSpc>
              <a:spcBef>
                <a:spcPct val="50000"/>
              </a:spcBef>
            </a:pPr>
            <a:r>
              <a:rPr lang="en-US" sz="1198" b="1">
                <a:latin typeface="Verdana" panose="020B0604030504040204" pitchFamily="34" charset="0"/>
                <a:ea typeface="Verdana" panose="020B0604030504040204" pitchFamily="34" charset="0"/>
                <a:cs typeface="Verdana" panose="020B0604030504040204" pitchFamily="34" charset="0"/>
              </a:rPr>
              <a:t>Foreign Exchange</a:t>
            </a:r>
          </a:p>
        </p:txBody>
      </p:sp>
      <p:sp>
        <p:nvSpPr>
          <p:cNvPr id="19" name="Line 10"/>
          <p:cNvSpPr>
            <a:spLocks noChangeShapeType="1"/>
          </p:cNvSpPr>
          <p:nvPr/>
        </p:nvSpPr>
        <p:spPr bwMode="auto">
          <a:xfrm>
            <a:off x="5337431" y="2400569"/>
            <a:ext cx="1505157" cy="0"/>
          </a:xfrm>
          <a:prstGeom prst="line">
            <a:avLst/>
          </a:prstGeom>
          <a:noFill/>
          <a:ln w="38100">
            <a:solidFill>
              <a:srgbClr val="92D05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21">
              <a:latin typeface="Arial" pitchFamily="34" charset="0"/>
              <a:cs typeface="Arial" pitchFamily="34" charset="0"/>
            </a:endParaRPr>
          </a:p>
        </p:txBody>
      </p:sp>
      <p:sp>
        <p:nvSpPr>
          <p:cNvPr id="21" name="Rectangle 12"/>
          <p:cNvSpPr>
            <a:spLocks noChangeArrowheads="1"/>
          </p:cNvSpPr>
          <p:nvPr/>
        </p:nvSpPr>
        <p:spPr bwMode="auto">
          <a:xfrm>
            <a:off x="6847082" y="2878327"/>
            <a:ext cx="2978863" cy="642500"/>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lnSpc>
                <a:spcPct val="90000"/>
              </a:lnSpc>
              <a:spcBef>
                <a:spcPct val="50000"/>
              </a:spcBef>
            </a:pPr>
            <a:r>
              <a:rPr lang="en-US" sz="1198" b="1">
                <a:latin typeface="Verdana" panose="020B0604030504040204" pitchFamily="34" charset="0"/>
                <a:ea typeface="Verdana" panose="020B0604030504040204" pitchFamily="34" charset="0"/>
                <a:cs typeface="Verdana" panose="020B0604030504040204" pitchFamily="34" charset="0"/>
              </a:rPr>
              <a:t>Provisions relating to </a:t>
            </a:r>
          </a:p>
          <a:p>
            <a:pPr algn="ctr" eaLnBrk="0" hangingPunct="0">
              <a:lnSpc>
                <a:spcPct val="90000"/>
              </a:lnSpc>
              <a:spcBef>
                <a:spcPct val="50000"/>
              </a:spcBef>
            </a:pPr>
            <a:r>
              <a:rPr lang="en-US" sz="1198" b="1">
                <a:latin typeface="Verdana" panose="020B0604030504040204" pitchFamily="34" charset="0"/>
                <a:ea typeface="Verdana" panose="020B0604030504040204" pitchFamily="34" charset="0"/>
                <a:cs typeface="Verdana" panose="020B0604030504040204" pitchFamily="34" charset="0"/>
              </a:rPr>
              <a:t>Authorised Persons</a:t>
            </a:r>
          </a:p>
        </p:txBody>
      </p:sp>
      <p:sp>
        <p:nvSpPr>
          <p:cNvPr id="22" name="Rectangle 13"/>
          <p:cNvSpPr>
            <a:spLocks noChangeArrowheads="1"/>
          </p:cNvSpPr>
          <p:nvPr/>
        </p:nvSpPr>
        <p:spPr bwMode="auto">
          <a:xfrm>
            <a:off x="2361566" y="2873833"/>
            <a:ext cx="2978863" cy="642500"/>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r>
              <a:rPr lang="en-US" sz="1198" b="1">
                <a:latin typeface="Verdana" panose="020B0604030504040204" pitchFamily="34" charset="0"/>
                <a:ea typeface="Verdana" panose="020B0604030504040204" pitchFamily="34" charset="0"/>
                <a:cs typeface="Verdana" panose="020B0604030504040204" pitchFamily="34" charset="0"/>
              </a:rPr>
              <a:t>Section 2(c) &amp; 10 - 12</a:t>
            </a:r>
          </a:p>
        </p:txBody>
      </p:sp>
      <p:sp>
        <p:nvSpPr>
          <p:cNvPr id="23" name="Line 14"/>
          <p:cNvSpPr>
            <a:spLocks noChangeShapeType="1"/>
          </p:cNvSpPr>
          <p:nvPr/>
        </p:nvSpPr>
        <p:spPr bwMode="auto">
          <a:xfrm>
            <a:off x="5349414" y="3203320"/>
            <a:ext cx="1505157" cy="0"/>
          </a:xfrm>
          <a:prstGeom prst="line">
            <a:avLst/>
          </a:prstGeom>
          <a:noFill/>
          <a:ln w="38100">
            <a:solidFill>
              <a:srgbClr val="92D05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21">
              <a:latin typeface="Arial" pitchFamily="34" charset="0"/>
              <a:cs typeface="Arial" pitchFamily="34" charset="0"/>
            </a:endParaRPr>
          </a:p>
        </p:txBody>
      </p:sp>
      <p:sp>
        <p:nvSpPr>
          <p:cNvPr id="25" name="Rectangle 16"/>
          <p:cNvSpPr>
            <a:spLocks noChangeArrowheads="1"/>
          </p:cNvSpPr>
          <p:nvPr/>
        </p:nvSpPr>
        <p:spPr bwMode="auto">
          <a:xfrm>
            <a:off x="6842588" y="3615178"/>
            <a:ext cx="2978863" cy="473263"/>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lnSpc>
                <a:spcPct val="90000"/>
              </a:lnSpc>
              <a:spcBef>
                <a:spcPct val="50000"/>
              </a:spcBef>
            </a:pPr>
            <a:r>
              <a:rPr lang="en-US" sz="1198" b="1">
                <a:latin typeface="Verdana" panose="020B0604030504040204" pitchFamily="34" charset="0"/>
                <a:ea typeface="Verdana" panose="020B0604030504040204" pitchFamily="34" charset="0"/>
                <a:cs typeface="Verdana" panose="020B0604030504040204" pitchFamily="34" charset="0"/>
              </a:rPr>
              <a:t>Contravention &amp; Penalty</a:t>
            </a:r>
          </a:p>
        </p:txBody>
      </p:sp>
      <p:sp>
        <p:nvSpPr>
          <p:cNvPr id="26" name="Rectangle 17"/>
          <p:cNvSpPr>
            <a:spLocks noChangeArrowheads="1"/>
          </p:cNvSpPr>
          <p:nvPr/>
        </p:nvSpPr>
        <p:spPr bwMode="auto">
          <a:xfrm>
            <a:off x="2357073" y="3610686"/>
            <a:ext cx="2978863" cy="473263"/>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r>
              <a:rPr lang="en-US" sz="1198" b="1">
                <a:latin typeface="Verdana" panose="020B0604030504040204" pitchFamily="34" charset="0"/>
                <a:ea typeface="Verdana" panose="020B0604030504040204" pitchFamily="34" charset="0"/>
                <a:cs typeface="Verdana" panose="020B0604030504040204" pitchFamily="34" charset="0"/>
              </a:rPr>
              <a:t>Section 13 - 15</a:t>
            </a:r>
          </a:p>
        </p:txBody>
      </p:sp>
      <p:sp>
        <p:nvSpPr>
          <p:cNvPr id="27" name="Line 18"/>
          <p:cNvSpPr>
            <a:spLocks noChangeShapeType="1"/>
          </p:cNvSpPr>
          <p:nvPr/>
        </p:nvSpPr>
        <p:spPr bwMode="auto">
          <a:xfrm>
            <a:off x="5344920" y="3841326"/>
            <a:ext cx="1505157" cy="0"/>
          </a:xfrm>
          <a:prstGeom prst="line">
            <a:avLst/>
          </a:prstGeom>
          <a:noFill/>
          <a:ln w="38100">
            <a:solidFill>
              <a:srgbClr val="92D05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21">
              <a:latin typeface="Arial" pitchFamily="34" charset="0"/>
              <a:cs typeface="Arial" pitchFamily="34" charset="0"/>
            </a:endParaRPr>
          </a:p>
        </p:txBody>
      </p:sp>
      <p:sp>
        <p:nvSpPr>
          <p:cNvPr id="29" name="Rectangle 20"/>
          <p:cNvSpPr>
            <a:spLocks noChangeArrowheads="1"/>
          </p:cNvSpPr>
          <p:nvPr/>
        </p:nvSpPr>
        <p:spPr bwMode="auto">
          <a:xfrm>
            <a:off x="6854570" y="4170813"/>
            <a:ext cx="2978863" cy="473263"/>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lnSpc>
                <a:spcPct val="90000"/>
              </a:lnSpc>
              <a:spcBef>
                <a:spcPct val="50000"/>
              </a:spcBef>
            </a:pPr>
            <a:r>
              <a:rPr lang="en-US" sz="1198" b="1">
                <a:latin typeface="Verdana" panose="020B0604030504040204" pitchFamily="34" charset="0"/>
                <a:ea typeface="Verdana" panose="020B0604030504040204" pitchFamily="34" charset="0"/>
                <a:cs typeface="Verdana" panose="020B0604030504040204" pitchFamily="34" charset="0"/>
              </a:rPr>
              <a:t>Adjudication &amp; Appeals</a:t>
            </a:r>
          </a:p>
        </p:txBody>
      </p:sp>
      <p:sp>
        <p:nvSpPr>
          <p:cNvPr id="30" name="Rectangle 21"/>
          <p:cNvSpPr>
            <a:spLocks noChangeArrowheads="1"/>
          </p:cNvSpPr>
          <p:nvPr/>
        </p:nvSpPr>
        <p:spPr bwMode="auto">
          <a:xfrm>
            <a:off x="2369053" y="4166321"/>
            <a:ext cx="2978863" cy="473263"/>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r>
              <a:rPr lang="en-US" sz="1198" b="1">
                <a:latin typeface="Verdana" panose="020B0604030504040204" pitchFamily="34" charset="0"/>
                <a:ea typeface="Verdana" panose="020B0604030504040204" pitchFamily="34" charset="0"/>
                <a:cs typeface="Verdana" panose="020B0604030504040204" pitchFamily="34" charset="0"/>
              </a:rPr>
              <a:t>Section 16 - 35</a:t>
            </a:r>
          </a:p>
        </p:txBody>
      </p:sp>
      <p:sp>
        <p:nvSpPr>
          <p:cNvPr id="31" name="Line 22"/>
          <p:cNvSpPr>
            <a:spLocks noChangeShapeType="1"/>
          </p:cNvSpPr>
          <p:nvPr/>
        </p:nvSpPr>
        <p:spPr bwMode="auto">
          <a:xfrm>
            <a:off x="5340426" y="4396961"/>
            <a:ext cx="1505157" cy="0"/>
          </a:xfrm>
          <a:prstGeom prst="line">
            <a:avLst/>
          </a:prstGeom>
          <a:noFill/>
          <a:ln w="38100">
            <a:solidFill>
              <a:srgbClr val="92D05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21">
              <a:latin typeface="Arial" pitchFamily="34" charset="0"/>
              <a:cs typeface="Arial" pitchFamily="34" charset="0"/>
            </a:endParaRPr>
          </a:p>
        </p:txBody>
      </p:sp>
      <p:sp>
        <p:nvSpPr>
          <p:cNvPr id="28" name="Rectangle 5"/>
          <p:cNvSpPr>
            <a:spLocks noChangeArrowheads="1"/>
          </p:cNvSpPr>
          <p:nvPr/>
        </p:nvSpPr>
        <p:spPr bwMode="auto">
          <a:xfrm>
            <a:off x="2361566" y="1438126"/>
            <a:ext cx="2978863" cy="572935"/>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r>
              <a:rPr lang="en-US" sz="1198" b="1">
                <a:latin typeface="Verdana" panose="020B0604030504040204" pitchFamily="34" charset="0"/>
                <a:ea typeface="Verdana" panose="020B0604030504040204" pitchFamily="34" charset="0"/>
                <a:cs typeface="Verdana" panose="020B0604030504040204" pitchFamily="34" charset="0"/>
              </a:rPr>
              <a:t>Section 2</a:t>
            </a:r>
          </a:p>
        </p:txBody>
      </p:sp>
      <p:sp>
        <p:nvSpPr>
          <p:cNvPr id="32" name="Rectangle 9"/>
          <p:cNvSpPr>
            <a:spLocks noChangeArrowheads="1"/>
          </p:cNvSpPr>
          <p:nvPr/>
        </p:nvSpPr>
        <p:spPr bwMode="auto">
          <a:xfrm>
            <a:off x="2366058" y="2111519"/>
            <a:ext cx="2978863" cy="642500"/>
          </a:xfrm>
          <a:prstGeom prst="rect">
            <a:avLst/>
          </a:prstGeom>
          <a:solidFill>
            <a:srgbClr val="92D050"/>
          </a:solidFill>
          <a:ln w="12700">
            <a:noFill/>
            <a:miter lim="800000"/>
            <a:headEnd/>
            <a:tailEnd/>
          </a:ln>
          <a:effectLst/>
        </p:spPr>
        <p:txBody>
          <a:bodyPr wrap="none" lIns="86865" tIns="43433" rIns="86865" bIns="43433" anchor="ctr"/>
          <a:lstStyle/>
          <a:p>
            <a:pPr algn="ctr" eaLnBrk="0" hangingPunct="0"/>
            <a:r>
              <a:rPr lang="en-US" sz="1198" b="1">
                <a:latin typeface="Verdana" panose="020B0604030504040204" pitchFamily="34" charset="0"/>
                <a:ea typeface="Verdana" panose="020B0604030504040204" pitchFamily="34" charset="0"/>
                <a:cs typeface="Verdana" panose="020B0604030504040204" pitchFamily="34" charset="0"/>
              </a:rPr>
              <a:t>Section 3 - 9</a:t>
            </a:r>
          </a:p>
        </p:txBody>
      </p:sp>
      <p:sp>
        <p:nvSpPr>
          <p:cNvPr id="3" name="Title 2"/>
          <p:cNvSpPr>
            <a:spLocks noGrp="1"/>
          </p:cNvSpPr>
          <p:nvPr>
            <p:ph type="title"/>
          </p:nvPr>
        </p:nvSpPr>
        <p:spPr>
          <a:xfrm>
            <a:off x="501651" y="317501"/>
            <a:ext cx="11188700" cy="677108"/>
          </a:xfrm>
        </p:spPr>
        <p:txBody>
          <a:bodyPr/>
          <a:lstStyle/>
          <a:p>
            <a:r>
              <a:rPr lang="en-IN" sz="2200" b="1" dirty="0">
                <a:solidFill>
                  <a:schemeClr val="accent4"/>
                </a:solidFill>
                <a:latin typeface="+mn-lt"/>
                <a:cs typeface="Calibri Light" panose="020F0302020204030204" pitchFamily="34" charset="0"/>
              </a:rPr>
              <a:t>FEMA - Structure</a:t>
            </a:r>
            <a:br>
              <a:rPr lang="en-IN" sz="2200" b="1" dirty="0">
                <a:solidFill>
                  <a:schemeClr val="accent4"/>
                </a:solidFill>
                <a:latin typeface="+mn-lt"/>
                <a:cs typeface="Calibri Light" panose="020F0302020204030204" pitchFamily="34" charset="0"/>
              </a:rPr>
            </a:br>
            <a:r>
              <a:rPr lang="en-IN" sz="2200" b="1" dirty="0">
                <a:solidFill>
                  <a:schemeClr val="accent4"/>
                </a:solidFill>
                <a:latin typeface="+mn-lt"/>
                <a:cs typeface="Calibri Light" panose="020F0302020204030204" pitchFamily="34" charset="0"/>
              </a:rPr>
              <a:t> </a:t>
            </a:r>
          </a:p>
        </p:txBody>
      </p:sp>
    </p:spTree>
    <p:extLst>
      <p:ext uri="{BB962C8B-B14F-4D97-AF65-F5344CB8AC3E}">
        <p14:creationId xmlns:p14="http://schemas.microsoft.com/office/powerpoint/2010/main" val="215664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3" grpId="0" animBg="1"/>
      <p:bldP spid="15" grpId="0" animBg="1"/>
      <p:bldP spid="17" grpId="0" animBg="1"/>
      <p:bldP spid="19" grpId="0" animBg="1"/>
      <p:bldP spid="21" grpId="0" animBg="1"/>
      <p:bldP spid="22" grpId="0" animBg="1"/>
      <p:bldP spid="23" grpId="0" animBg="1"/>
      <p:bldP spid="25" grpId="0" animBg="1"/>
      <p:bldP spid="26" grpId="0" animBg="1"/>
      <p:bldP spid="27" grpId="0" animBg="1"/>
      <p:bldP spid="29" grpId="0" animBg="1"/>
      <p:bldP spid="30" grpId="0" animBg="1"/>
      <p:bldP spid="31" grpId="0" animBg="1"/>
      <p:bldP spid="28" grpId="0"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567030B2-84C2-44C7-82FF-1BE92F88B373}"/>
              </a:ext>
            </a:extLst>
          </p:cNvPr>
          <p:cNvSpPr/>
          <p:nvPr/>
        </p:nvSpPr>
        <p:spPr>
          <a:xfrm>
            <a:off x="3745460" y="2701832"/>
            <a:ext cx="8446540" cy="4156168"/>
          </a:xfrm>
          <a:custGeom>
            <a:avLst/>
            <a:gdLst>
              <a:gd name="connsiteX0" fmla="*/ 6447961 w 8446540"/>
              <a:gd name="connsiteY0" fmla="*/ 0 h 4248448"/>
              <a:gd name="connsiteX1" fmla="*/ 8381870 w 8446540"/>
              <a:gd name="connsiteY1" fmla="*/ 457521 h 4248448"/>
              <a:gd name="connsiteX2" fmla="*/ 8446540 w 8446540"/>
              <a:gd name="connsiteY2" fmla="*/ 492681 h 4248448"/>
              <a:gd name="connsiteX3" fmla="*/ 8446540 w 8446540"/>
              <a:gd name="connsiteY3" fmla="*/ 4248448 h 4248448"/>
              <a:gd name="connsiteX4" fmla="*/ 0 w 8446540"/>
              <a:gd name="connsiteY4" fmla="*/ 4248448 h 4248448"/>
              <a:gd name="connsiteX5" fmla="*/ 3759061 w 8446540"/>
              <a:gd name="connsiteY5" fmla="*/ 967977 h 4248448"/>
              <a:gd name="connsiteX6" fmla="*/ 6447961 w 8446540"/>
              <a:gd name="connsiteY6" fmla="*/ 0 h 42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6540" h="4248448">
                <a:moveTo>
                  <a:pt x="6447961" y="0"/>
                </a:moveTo>
                <a:cubicBezTo>
                  <a:pt x="7118079" y="0"/>
                  <a:pt x="7788198" y="152507"/>
                  <a:pt x="8381870" y="457521"/>
                </a:cubicBezTo>
                <a:lnTo>
                  <a:pt x="8446540" y="492681"/>
                </a:lnTo>
                <a:lnTo>
                  <a:pt x="8446540" y="4248448"/>
                </a:lnTo>
                <a:lnTo>
                  <a:pt x="0" y="4248448"/>
                </a:lnTo>
                <a:lnTo>
                  <a:pt x="3759061" y="967977"/>
                </a:lnTo>
                <a:cubicBezTo>
                  <a:pt x="4498526" y="322659"/>
                  <a:pt x="5473243" y="0"/>
                  <a:pt x="6447961" y="0"/>
                </a:cubicBezTo>
                <a:close/>
              </a:path>
            </a:pathLst>
          </a:custGeom>
          <a:solidFill>
            <a:srgbClr val="00ABAB">
              <a:alpha val="70000"/>
            </a:srgbClr>
          </a:solidFill>
          <a:ln w="13856"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FB51B61-5AAE-4BDA-A9F9-40313167BBC3}"/>
              </a:ext>
            </a:extLst>
          </p:cNvPr>
          <p:cNvSpPr/>
          <p:nvPr/>
        </p:nvSpPr>
        <p:spPr>
          <a:xfrm>
            <a:off x="3560033" y="2654126"/>
            <a:ext cx="7818341" cy="4413631"/>
          </a:xfrm>
          <a:custGeom>
            <a:avLst/>
            <a:gdLst>
              <a:gd name="connsiteX0" fmla="*/ 6637171 w 7818341"/>
              <a:gd name="connsiteY0" fmla="*/ 0 h 4413631"/>
              <a:gd name="connsiteX1" fmla="*/ 7721322 w 7818341"/>
              <a:gd name="connsiteY1" fmla="*/ 136122 h 4413631"/>
              <a:gd name="connsiteX2" fmla="*/ 7818341 w 7818341"/>
              <a:gd name="connsiteY2" fmla="*/ 163301 h 4413631"/>
              <a:gd name="connsiteX3" fmla="*/ 7818341 w 7818341"/>
              <a:gd name="connsiteY3" fmla="*/ 4413631 h 4413631"/>
              <a:gd name="connsiteX4" fmla="*/ 0 w 7818341"/>
              <a:gd name="connsiteY4" fmla="*/ 4413631 h 4413631"/>
              <a:gd name="connsiteX5" fmla="*/ 3948270 w 7818341"/>
              <a:gd name="connsiteY5" fmla="*/ 967977 h 4413631"/>
              <a:gd name="connsiteX6" fmla="*/ 6637171 w 7818341"/>
              <a:gd name="connsiteY6" fmla="*/ 0 h 4413631"/>
              <a:gd name="connsiteX0" fmla="*/ 7818341 w 7909781"/>
              <a:gd name="connsiteY0" fmla="*/ 4413631 h 4505071"/>
              <a:gd name="connsiteX1" fmla="*/ 0 w 7909781"/>
              <a:gd name="connsiteY1" fmla="*/ 4413631 h 4505071"/>
              <a:gd name="connsiteX2" fmla="*/ 3948270 w 7909781"/>
              <a:gd name="connsiteY2" fmla="*/ 967977 h 4505071"/>
              <a:gd name="connsiteX3" fmla="*/ 6637171 w 7909781"/>
              <a:gd name="connsiteY3" fmla="*/ 0 h 4505071"/>
              <a:gd name="connsiteX4" fmla="*/ 7721322 w 7909781"/>
              <a:gd name="connsiteY4" fmla="*/ 136122 h 4505071"/>
              <a:gd name="connsiteX5" fmla="*/ 7818341 w 7909781"/>
              <a:gd name="connsiteY5" fmla="*/ 163301 h 4505071"/>
              <a:gd name="connsiteX6" fmla="*/ 7909781 w 7909781"/>
              <a:gd name="connsiteY6" fmla="*/ 4505071 h 4505071"/>
              <a:gd name="connsiteX0" fmla="*/ 7818341 w 7818341"/>
              <a:gd name="connsiteY0" fmla="*/ 4413631 h 4413631"/>
              <a:gd name="connsiteX1" fmla="*/ 0 w 7818341"/>
              <a:gd name="connsiteY1" fmla="*/ 4413631 h 4413631"/>
              <a:gd name="connsiteX2" fmla="*/ 3948270 w 7818341"/>
              <a:gd name="connsiteY2" fmla="*/ 967977 h 4413631"/>
              <a:gd name="connsiteX3" fmla="*/ 6637171 w 7818341"/>
              <a:gd name="connsiteY3" fmla="*/ 0 h 4413631"/>
              <a:gd name="connsiteX4" fmla="*/ 7721322 w 7818341"/>
              <a:gd name="connsiteY4" fmla="*/ 136122 h 4413631"/>
              <a:gd name="connsiteX5" fmla="*/ 7818341 w 7818341"/>
              <a:gd name="connsiteY5" fmla="*/ 163301 h 4413631"/>
              <a:gd name="connsiteX0" fmla="*/ 0 w 7818341"/>
              <a:gd name="connsiteY0" fmla="*/ 4413631 h 4413631"/>
              <a:gd name="connsiteX1" fmla="*/ 3948270 w 7818341"/>
              <a:gd name="connsiteY1" fmla="*/ 967977 h 4413631"/>
              <a:gd name="connsiteX2" fmla="*/ 6637171 w 7818341"/>
              <a:gd name="connsiteY2" fmla="*/ 0 h 4413631"/>
              <a:gd name="connsiteX3" fmla="*/ 7721322 w 7818341"/>
              <a:gd name="connsiteY3" fmla="*/ 136122 h 4413631"/>
              <a:gd name="connsiteX4" fmla="*/ 7818341 w 7818341"/>
              <a:gd name="connsiteY4" fmla="*/ 163301 h 441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8341" h="4413631">
                <a:moveTo>
                  <a:pt x="0" y="4413631"/>
                </a:moveTo>
                <a:lnTo>
                  <a:pt x="3948270" y="967977"/>
                </a:lnTo>
                <a:cubicBezTo>
                  <a:pt x="4687735" y="322659"/>
                  <a:pt x="5662453" y="0"/>
                  <a:pt x="6637171" y="0"/>
                </a:cubicBezTo>
                <a:cubicBezTo>
                  <a:pt x="7002690" y="0"/>
                  <a:pt x="7368209" y="45374"/>
                  <a:pt x="7721322" y="136122"/>
                </a:cubicBezTo>
                <a:lnTo>
                  <a:pt x="7818341" y="163301"/>
                </a:lnTo>
              </a:path>
            </a:pathLst>
          </a:custGeom>
          <a:noFill/>
          <a:ln w="38100" cap="flat">
            <a:solidFill>
              <a:srgbClr val="DDE9D2"/>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91BFDBB9-C5FF-4377-96B4-BB397D5B0B1F}"/>
              </a:ext>
            </a:extLst>
          </p:cNvPr>
          <p:cNvSpPr/>
          <p:nvPr/>
        </p:nvSpPr>
        <p:spPr>
          <a:xfrm>
            <a:off x="2881022" y="5326506"/>
            <a:ext cx="2726476" cy="1531494"/>
          </a:xfrm>
          <a:custGeom>
            <a:avLst/>
            <a:gdLst>
              <a:gd name="connsiteX0" fmla="*/ 2019401 w 2726476"/>
              <a:gd name="connsiteY0" fmla="*/ 1 h 1531494"/>
              <a:gd name="connsiteX1" fmla="*/ 2519352 w 2726476"/>
              <a:gd name="connsiteY1" fmla="*/ 180753 h 1531494"/>
              <a:gd name="connsiteX2" fmla="*/ 2519352 w 2726476"/>
              <a:gd name="connsiteY2" fmla="*/ 1053352 h 1531494"/>
              <a:gd name="connsiteX3" fmla="*/ 1971454 w 2726476"/>
              <a:gd name="connsiteY3" fmla="*/ 1531494 h 1531494"/>
              <a:gd name="connsiteX4" fmla="*/ 0 w 2726476"/>
              <a:gd name="connsiteY4" fmla="*/ 1531494 h 1531494"/>
              <a:gd name="connsiteX5" fmla="*/ 8934 w 2726476"/>
              <a:gd name="connsiteY5" fmla="*/ 1516681 h 1531494"/>
              <a:gd name="connsiteX6" fmla="*/ 99550 w 2726476"/>
              <a:gd name="connsiteY6" fmla="*/ 1419877 h 1531494"/>
              <a:gd name="connsiteX7" fmla="*/ 1519451 w 2726476"/>
              <a:gd name="connsiteY7" fmla="*/ 180753 h 1531494"/>
              <a:gd name="connsiteX8" fmla="*/ 2019401 w 2726476"/>
              <a:gd name="connsiteY8" fmla="*/ 1 h 15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6476" h="1531494">
                <a:moveTo>
                  <a:pt x="2019401" y="1"/>
                </a:moveTo>
                <a:cubicBezTo>
                  <a:pt x="2200336" y="0"/>
                  <a:pt x="2381270" y="60251"/>
                  <a:pt x="2519352" y="180753"/>
                </a:cubicBezTo>
                <a:cubicBezTo>
                  <a:pt x="2795518" y="421758"/>
                  <a:pt x="2795518" y="812347"/>
                  <a:pt x="2519352" y="1053352"/>
                </a:cubicBezTo>
                <a:lnTo>
                  <a:pt x="1971454" y="1531494"/>
                </a:lnTo>
                <a:lnTo>
                  <a:pt x="0" y="1531494"/>
                </a:lnTo>
                <a:lnTo>
                  <a:pt x="8934" y="1516681"/>
                </a:lnTo>
                <a:cubicBezTo>
                  <a:pt x="34824" y="1482466"/>
                  <a:pt x="65030" y="1450003"/>
                  <a:pt x="99550" y="1419877"/>
                </a:cubicBezTo>
                <a:lnTo>
                  <a:pt x="1519451" y="180753"/>
                </a:lnTo>
                <a:cubicBezTo>
                  <a:pt x="1657533" y="60251"/>
                  <a:pt x="1838467" y="0"/>
                  <a:pt x="2019401" y="1"/>
                </a:cubicBezTo>
                <a:close/>
              </a:path>
            </a:pathLst>
          </a:custGeom>
          <a:gradFill>
            <a:gsLst>
              <a:gs pos="26944">
                <a:schemeClr val="accent6"/>
              </a:gs>
              <a:gs pos="0">
                <a:srgbClr val="005587"/>
              </a:gs>
              <a:gs pos="64000">
                <a:srgbClr val="00ABAB"/>
              </a:gs>
              <a:gs pos="100000">
                <a:srgbClr val="00ABAB"/>
              </a:gs>
            </a:gsLst>
            <a:lin ang="10800000" scaled="1"/>
          </a:gradFill>
          <a:ln w="13856" cap="flat">
            <a:noFill/>
            <a:prstDash val="solid"/>
            <a:miter/>
          </a:ln>
        </p:spPr>
        <p:txBody>
          <a:bodyPr rtlCol="0" anchor="ctr"/>
          <a:lstStyle/>
          <a:p>
            <a:endParaRPr lang="en-US"/>
          </a:p>
        </p:txBody>
      </p:sp>
      <p:sp>
        <p:nvSpPr>
          <p:cNvPr id="24" name="TextBox 23">
            <a:extLst>
              <a:ext uri="{FF2B5EF4-FFF2-40B4-BE49-F238E27FC236}">
                <a16:creationId xmlns:a16="http://schemas.microsoft.com/office/drawing/2014/main" id="{364CCB59-8A7E-4126-A56A-61FF7CBB44DB}"/>
              </a:ext>
            </a:extLst>
          </p:cNvPr>
          <p:cNvSpPr txBox="1"/>
          <p:nvPr/>
        </p:nvSpPr>
        <p:spPr>
          <a:xfrm>
            <a:off x="7469204" y="4179780"/>
            <a:ext cx="4227496" cy="1754326"/>
          </a:xfrm>
          <a:prstGeom prst="rect">
            <a:avLst/>
          </a:prstGeom>
          <a:noFill/>
        </p:spPr>
        <p:txBody>
          <a:bodyPr wrap="square" anchor="ctr">
            <a:spAutoFit/>
          </a:bodyPr>
          <a:lstStyle/>
          <a:p>
            <a:pPr algn="r"/>
            <a:r>
              <a:rPr lang="en-US" sz="3600" b="1" dirty="0">
                <a:solidFill>
                  <a:schemeClr val="accent4"/>
                </a:solidFill>
              </a:rPr>
              <a:t>Fundamentals &amp; Key Definitions </a:t>
            </a:r>
          </a:p>
        </p:txBody>
      </p:sp>
      <p:sp>
        <p:nvSpPr>
          <p:cNvPr id="25" name="Oval 24">
            <a:extLst>
              <a:ext uri="{FF2B5EF4-FFF2-40B4-BE49-F238E27FC236}">
                <a16:creationId xmlns:a16="http://schemas.microsoft.com/office/drawing/2014/main" id="{04E67327-0E42-4AE1-BAFF-7B9ADFCFF241}"/>
              </a:ext>
            </a:extLst>
          </p:cNvPr>
          <p:cNvSpPr/>
          <p:nvPr/>
        </p:nvSpPr>
        <p:spPr>
          <a:xfrm>
            <a:off x="4567334" y="5550536"/>
            <a:ext cx="821871" cy="822960"/>
          </a:xfrm>
          <a:prstGeom prst="ellipse">
            <a:avLst/>
          </a:prstGeom>
          <a:solidFill>
            <a:schemeClr val="tx1"/>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60" tIns="10160" rIns="10160" bIns="10160" numCol="1" spcCol="1270" rtlCol="0" anchor="ctr" anchorCtr="0">
            <a:noAutofit/>
          </a:bodyPr>
          <a:lstStyle/>
          <a:p>
            <a:pPr marL="0" indent="0" algn="ctr" defTabSz="355600">
              <a:lnSpc>
                <a:spcPct val="90000"/>
              </a:lnSpc>
              <a:spcBef>
                <a:spcPct val="0"/>
              </a:spcBef>
              <a:spcAft>
                <a:spcPct val="35000"/>
              </a:spcAft>
              <a:buNone/>
            </a:pPr>
            <a:endParaRPr lang="en-US" sz="800" kern="1200"/>
          </a:p>
        </p:txBody>
      </p:sp>
      <p:grpSp>
        <p:nvGrpSpPr>
          <p:cNvPr id="7" name="Graphic 4">
            <a:extLst>
              <a:ext uri="{FF2B5EF4-FFF2-40B4-BE49-F238E27FC236}">
                <a16:creationId xmlns:a16="http://schemas.microsoft.com/office/drawing/2014/main" id="{EF6783F5-5F59-CBBF-1834-DE4B273BB549}"/>
              </a:ext>
            </a:extLst>
          </p:cNvPr>
          <p:cNvGrpSpPr>
            <a:grpSpLocks noChangeAspect="1"/>
          </p:cNvGrpSpPr>
          <p:nvPr/>
        </p:nvGrpSpPr>
        <p:grpSpPr>
          <a:xfrm>
            <a:off x="4640358" y="5623825"/>
            <a:ext cx="675822" cy="676382"/>
            <a:chOff x="1952125" y="1885990"/>
            <a:chExt cx="362313" cy="361971"/>
          </a:xfrm>
          <a:solidFill>
            <a:schemeClr val="bg1"/>
          </a:solidFill>
        </p:grpSpPr>
        <p:sp>
          <p:nvSpPr>
            <p:cNvPr id="8" name="Graphic 4">
              <a:extLst>
                <a:ext uri="{FF2B5EF4-FFF2-40B4-BE49-F238E27FC236}">
                  <a16:creationId xmlns:a16="http://schemas.microsoft.com/office/drawing/2014/main" id="{240614E3-DC2F-9BBC-7853-3E209887A964}"/>
                </a:ext>
              </a:extLst>
            </p:cNvPr>
            <p:cNvSpPr/>
            <p:nvPr/>
          </p:nvSpPr>
          <p:spPr>
            <a:xfrm>
              <a:off x="2100372" y="2000902"/>
              <a:ext cx="122686" cy="142362"/>
            </a:xfrm>
            <a:custGeom>
              <a:avLst/>
              <a:gdLst>
                <a:gd name="connsiteX0" fmla="*/ 15975 w 122686"/>
                <a:gd name="connsiteY0" fmla="*/ 110443 h 142362"/>
                <a:gd name="connsiteX1" fmla="*/ 37701 w 122686"/>
                <a:gd name="connsiteY1" fmla="*/ 142363 h 142362"/>
                <a:gd name="connsiteX2" fmla="*/ 122687 w 122686"/>
                <a:gd name="connsiteY2" fmla="*/ 0 h 142362"/>
                <a:gd name="connsiteX3" fmla="*/ 0 w 122686"/>
                <a:gd name="connsiteY3" fmla="*/ 84907 h 142362"/>
              </a:gdLst>
              <a:ahLst/>
              <a:cxnLst>
                <a:cxn ang="0">
                  <a:pos x="connsiteX0" y="connsiteY0"/>
                </a:cxn>
                <a:cxn ang="0">
                  <a:pos x="connsiteX1" y="connsiteY1"/>
                </a:cxn>
                <a:cxn ang="0">
                  <a:pos x="connsiteX2" y="connsiteY2"/>
                </a:cxn>
                <a:cxn ang="0">
                  <a:pos x="connsiteX3" y="connsiteY3"/>
                </a:cxn>
              </a:cxnLst>
              <a:rect l="l" t="t" r="r" b="b"/>
              <a:pathLst>
                <a:path w="122686" h="142362">
                  <a:moveTo>
                    <a:pt x="15975" y="110443"/>
                  </a:moveTo>
                  <a:lnTo>
                    <a:pt x="37701" y="142363"/>
                  </a:lnTo>
                  <a:lnTo>
                    <a:pt x="122687" y="0"/>
                  </a:lnTo>
                  <a:lnTo>
                    <a:pt x="0" y="84907"/>
                  </a:lnTo>
                  <a:close/>
                </a:path>
              </a:pathLst>
            </a:custGeom>
            <a:grpFill/>
            <a:ln w="6390" cap="flat">
              <a:noFill/>
              <a:prstDash val="solid"/>
              <a:miter/>
            </a:ln>
          </p:spPr>
          <p:txBody>
            <a:bodyPr rtlCol="0" anchor="ctr"/>
            <a:lstStyle/>
            <a:p>
              <a:endParaRPr lang="en-US"/>
            </a:p>
          </p:txBody>
        </p:sp>
        <p:sp>
          <p:nvSpPr>
            <p:cNvPr id="9" name="Graphic 4">
              <a:extLst>
                <a:ext uri="{FF2B5EF4-FFF2-40B4-BE49-F238E27FC236}">
                  <a16:creationId xmlns:a16="http://schemas.microsoft.com/office/drawing/2014/main" id="{9783CC3C-7A47-E221-F86C-173B59F739FC}"/>
                </a:ext>
              </a:extLst>
            </p:cNvPr>
            <p:cNvSpPr/>
            <p:nvPr/>
          </p:nvSpPr>
          <p:spPr>
            <a:xfrm>
              <a:off x="2038389" y="1993880"/>
              <a:ext cx="171889" cy="83630"/>
            </a:xfrm>
            <a:custGeom>
              <a:avLst/>
              <a:gdLst>
                <a:gd name="connsiteX0" fmla="*/ 171889 w 171889"/>
                <a:gd name="connsiteY0" fmla="*/ 0 h 83630"/>
                <a:gd name="connsiteX1" fmla="*/ 0 w 171889"/>
                <a:gd name="connsiteY1" fmla="*/ 47880 h 83630"/>
                <a:gd name="connsiteX2" fmla="*/ 51759 w 171889"/>
                <a:gd name="connsiteY2" fmla="*/ 83630 h 83630"/>
              </a:gdLst>
              <a:ahLst/>
              <a:cxnLst>
                <a:cxn ang="0">
                  <a:pos x="connsiteX0" y="connsiteY0"/>
                </a:cxn>
                <a:cxn ang="0">
                  <a:pos x="connsiteX1" y="connsiteY1"/>
                </a:cxn>
                <a:cxn ang="0">
                  <a:pos x="connsiteX2" y="connsiteY2"/>
                </a:cxn>
              </a:cxnLst>
              <a:rect l="l" t="t" r="r" b="b"/>
              <a:pathLst>
                <a:path w="171889" h="83630">
                  <a:moveTo>
                    <a:pt x="171889" y="0"/>
                  </a:moveTo>
                  <a:lnTo>
                    <a:pt x="0" y="47880"/>
                  </a:lnTo>
                  <a:lnTo>
                    <a:pt x="51759" y="83630"/>
                  </a:lnTo>
                  <a:close/>
                </a:path>
              </a:pathLst>
            </a:custGeom>
            <a:grpFill/>
            <a:ln w="6390" cap="flat">
              <a:noFill/>
              <a:prstDash val="solid"/>
              <a:miter/>
            </a:ln>
          </p:spPr>
          <p:txBody>
            <a:bodyPr rtlCol="0" anchor="ctr"/>
            <a:lstStyle/>
            <a:p>
              <a:endParaRPr lang="en-US"/>
            </a:p>
          </p:txBody>
        </p:sp>
        <p:sp>
          <p:nvSpPr>
            <p:cNvPr id="10" name="Graphic 4">
              <a:extLst>
                <a:ext uri="{FF2B5EF4-FFF2-40B4-BE49-F238E27FC236}">
                  <a16:creationId xmlns:a16="http://schemas.microsoft.com/office/drawing/2014/main" id="{2262CAAF-1CC1-3B95-8133-6DF030CFB34F}"/>
                </a:ext>
              </a:extLst>
            </p:cNvPr>
            <p:cNvSpPr/>
            <p:nvPr/>
          </p:nvSpPr>
          <p:spPr>
            <a:xfrm>
              <a:off x="2080563" y="2097300"/>
              <a:ext cx="22364" cy="34473"/>
            </a:xfrm>
            <a:custGeom>
              <a:avLst/>
              <a:gdLst>
                <a:gd name="connsiteX0" fmla="*/ 12141 w 22364"/>
                <a:gd name="connsiteY0" fmla="*/ 0 h 34473"/>
                <a:gd name="connsiteX1" fmla="*/ 0 w 22364"/>
                <a:gd name="connsiteY1" fmla="*/ 34473 h 34473"/>
                <a:gd name="connsiteX2" fmla="*/ 22365 w 22364"/>
                <a:gd name="connsiteY2" fmla="*/ 15960 h 34473"/>
              </a:gdLst>
              <a:ahLst/>
              <a:cxnLst>
                <a:cxn ang="0">
                  <a:pos x="connsiteX0" y="connsiteY0"/>
                </a:cxn>
                <a:cxn ang="0">
                  <a:pos x="connsiteX1" y="connsiteY1"/>
                </a:cxn>
                <a:cxn ang="0">
                  <a:pos x="connsiteX2" y="connsiteY2"/>
                </a:cxn>
              </a:cxnLst>
              <a:rect l="l" t="t" r="r" b="b"/>
              <a:pathLst>
                <a:path w="22364" h="34473">
                  <a:moveTo>
                    <a:pt x="12141" y="0"/>
                  </a:moveTo>
                  <a:lnTo>
                    <a:pt x="0" y="34473"/>
                  </a:lnTo>
                  <a:lnTo>
                    <a:pt x="22365" y="15960"/>
                  </a:lnTo>
                  <a:close/>
                </a:path>
              </a:pathLst>
            </a:custGeom>
            <a:grpFill/>
            <a:ln w="6390" cap="flat">
              <a:noFill/>
              <a:prstDash val="solid"/>
              <a:miter/>
            </a:ln>
          </p:spPr>
          <p:txBody>
            <a:bodyPr rtlCol="0" anchor="ctr"/>
            <a:lstStyle/>
            <a:p>
              <a:endParaRPr lang="en-US"/>
            </a:p>
          </p:txBody>
        </p:sp>
        <p:sp>
          <p:nvSpPr>
            <p:cNvPr id="11" name="Graphic 4">
              <a:extLst>
                <a:ext uri="{FF2B5EF4-FFF2-40B4-BE49-F238E27FC236}">
                  <a16:creationId xmlns:a16="http://schemas.microsoft.com/office/drawing/2014/main" id="{E10A67C7-70FD-0F19-1AD9-B56C5A8709C9}"/>
                </a:ext>
              </a:extLst>
            </p:cNvPr>
            <p:cNvSpPr/>
            <p:nvPr/>
          </p:nvSpPr>
          <p:spPr>
            <a:xfrm>
              <a:off x="1952125" y="1885990"/>
              <a:ext cx="362313" cy="361971"/>
            </a:xfrm>
            <a:custGeom>
              <a:avLst/>
              <a:gdLst>
                <a:gd name="connsiteX0" fmla="*/ 181474 w 362313"/>
                <a:gd name="connsiteY0" fmla="*/ 0 h 361971"/>
                <a:gd name="connsiteX1" fmla="*/ 0 w 362313"/>
                <a:gd name="connsiteY1" fmla="*/ 180667 h 361971"/>
                <a:gd name="connsiteX2" fmla="*/ 180835 w 362313"/>
                <a:gd name="connsiteY2" fmla="*/ 361972 h 361971"/>
                <a:gd name="connsiteX3" fmla="*/ 362310 w 362313"/>
                <a:gd name="connsiteY3" fmla="*/ 181305 h 361971"/>
                <a:gd name="connsiteX4" fmla="*/ 362310 w 362313"/>
                <a:gd name="connsiteY4" fmla="*/ 181305 h 361971"/>
                <a:gd name="connsiteX5" fmla="*/ 181474 w 362313"/>
                <a:gd name="connsiteY5" fmla="*/ 0 h 361971"/>
                <a:gd name="connsiteX6" fmla="*/ 295854 w 362313"/>
                <a:gd name="connsiteY6" fmla="*/ 97037 h 361971"/>
                <a:gd name="connsiteX7" fmla="*/ 295854 w 362313"/>
                <a:gd name="connsiteY7" fmla="*/ 97037 h 361971"/>
                <a:gd name="connsiteX8" fmla="*/ 191698 w 362313"/>
                <a:gd name="connsiteY8" fmla="*/ 272596 h 361971"/>
                <a:gd name="connsiteX9" fmla="*/ 186586 w 362313"/>
                <a:gd name="connsiteY9" fmla="*/ 275788 h 361971"/>
                <a:gd name="connsiteX10" fmla="*/ 186586 w 362313"/>
                <a:gd name="connsiteY10" fmla="*/ 275788 h 361971"/>
                <a:gd name="connsiteX11" fmla="*/ 181474 w 362313"/>
                <a:gd name="connsiteY11" fmla="*/ 273235 h 361971"/>
                <a:gd name="connsiteX12" fmla="*/ 157832 w 362313"/>
                <a:gd name="connsiteY12" fmla="*/ 238123 h 361971"/>
                <a:gd name="connsiteX13" fmla="*/ 119492 w 362313"/>
                <a:gd name="connsiteY13" fmla="*/ 270043 h 361971"/>
                <a:gd name="connsiteX14" fmla="*/ 111824 w 362313"/>
                <a:gd name="connsiteY14" fmla="*/ 270681 h 361971"/>
                <a:gd name="connsiteX15" fmla="*/ 109268 w 362313"/>
                <a:gd name="connsiteY15" fmla="*/ 263659 h 361971"/>
                <a:gd name="connsiteX16" fmla="*/ 130355 w 362313"/>
                <a:gd name="connsiteY16" fmla="*/ 202372 h 361971"/>
                <a:gd name="connsiteX17" fmla="*/ 67733 w 362313"/>
                <a:gd name="connsiteY17" fmla="*/ 158961 h 361971"/>
                <a:gd name="connsiteX18" fmla="*/ 65177 w 362313"/>
                <a:gd name="connsiteY18" fmla="*/ 152577 h 361971"/>
                <a:gd name="connsiteX19" fmla="*/ 69650 w 362313"/>
                <a:gd name="connsiteY19" fmla="*/ 147470 h 361971"/>
                <a:gd name="connsiteX20" fmla="*/ 290742 w 362313"/>
                <a:gd name="connsiteY20" fmla="*/ 86822 h 361971"/>
                <a:gd name="connsiteX21" fmla="*/ 298410 w 362313"/>
                <a:gd name="connsiteY21" fmla="*/ 91291 h 361971"/>
                <a:gd name="connsiteX22" fmla="*/ 295854 w 362313"/>
                <a:gd name="connsiteY22" fmla="*/ 97037 h 361971"/>
                <a:gd name="connsiteX23" fmla="*/ 295854 w 362313"/>
                <a:gd name="connsiteY23" fmla="*/ 97037 h 361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2313" h="361971">
                  <a:moveTo>
                    <a:pt x="181474" y="0"/>
                  </a:moveTo>
                  <a:cubicBezTo>
                    <a:pt x="81152" y="0"/>
                    <a:pt x="0" y="81077"/>
                    <a:pt x="0" y="180667"/>
                  </a:cubicBezTo>
                  <a:cubicBezTo>
                    <a:pt x="0" y="280895"/>
                    <a:pt x="81152" y="361972"/>
                    <a:pt x="180835" y="361972"/>
                  </a:cubicBezTo>
                  <a:cubicBezTo>
                    <a:pt x="281157" y="361972"/>
                    <a:pt x="362310" y="280895"/>
                    <a:pt x="362310" y="181305"/>
                  </a:cubicBezTo>
                  <a:cubicBezTo>
                    <a:pt x="362310" y="181305"/>
                    <a:pt x="362310" y="181305"/>
                    <a:pt x="362310" y="181305"/>
                  </a:cubicBezTo>
                  <a:cubicBezTo>
                    <a:pt x="362948" y="80438"/>
                    <a:pt x="281796" y="0"/>
                    <a:pt x="181474" y="0"/>
                  </a:cubicBezTo>
                  <a:close/>
                  <a:moveTo>
                    <a:pt x="295854" y="97037"/>
                  </a:moveTo>
                  <a:lnTo>
                    <a:pt x="295854" y="97037"/>
                  </a:lnTo>
                  <a:lnTo>
                    <a:pt x="191698" y="272596"/>
                  </a:lnTo>
                  <a:cubicBezTo>
                    <a:pt x="190420" y="274511"/>
                    <a:pt x="188503" y="275788"/>
                    <a:pt x="186586" y="275788"/>
                  </a:cubicBezTo>
                  <a:lnTo>
                    <a:pt x="186586" y="275788"/>
                  </a:lnTo>
                  <a:cubicBezTo>
                    <a:pt x="184669" y="275788"/>
                    <a:pt x="182752" y="274511"/>
                    <a:pt x="181474" y="273235"/>
                  </a:cubicBezTo>
                  <a:lnTo>
                    <a:pt x="157832" y="238123"/>
                  </a:lnTo>
                  <a:lnTo>
                    <a:pt x="119492" y="270043"/>
                  </a:lnTo>
                  <a:cubicBezTo>
                    <a:pt x="117575" y="271958"/>
                    <a:pt x="114380" y="271958"/>
                    <a:pt x="111824" y="270681"/>
                  </a:cubicBezTo>
                  <a:cubicBezTo>
                    <a:pt x="109268" y="268766"/>
                    <a:pt x="108629" y="266212"/>
                    <a:pt x="109268" y="263659"/>
                  </a:cubicBezTo>
                  <a:lnTo>
                    <a:pt x="130355" y="202372"/>
                  </a:lnTo>
                  <a:lnTo>
                    <a:pt x="67733" y="158961"/>
                  </a:lnTo>
                  <a:cubicBezTo>
                    <a:pt x="65816" y="157684"/>
                    <a:pt x="64538" y="155131"/>
                    <a:pt x="65177" y="152577"/>
                  </a:cubicBezTo>
                  <a:cubicBezTo>
                    <a:pt x="65816" y="150024"/>
                    <a:pt x="67094" y="148108"/>
                    <a:pt x="69650" y="147470"/>
                  </a:cubicBezTo>
                  <a:lnTo>
                    <a:pt x="290742" y="86822"/>
                  </a:lnTo>
                  <a:cubicBezTo>
                    <a:pt x="293937" y="86184"/>
                    <a:pt x="297771" y="88099"/>
                    <a:pt x="298410" y="91291"/>
                  </a:cubicBezTo>
                  <a:cubicBezTo>
                    <a:pt x="299049" y="92568"/>
                    <a:pt x="298410" y="95760"/>
                    <a:pt x="295854" y="97037"/>
                  </a:cubicBezTo>
                  <a:lnTo>
                    <a:pt x="295854" y="97037"/>
                  </a:lnTo>
                  <a:close/>
                </a:path>
              </a:pathLst>
            </a:custGeom>
            <a:grpFill/>
            <a:ln w="6390" cap="flat">
              <a:noFill/>
              <a:prstDash val="solid"/>
              <a:miter/>
            </a:ln>
          </p:spPr>
          <p:txBody>
            <a:bodyPr rtlCol="0" anchor="ctr"/>
            <a:lstStyle/>
            <a:p>
              <a:endParaRPr lang="en-US"/>
            </a:p>
          </p:txBody>
        </p:sp>
      </p:grpSp>
    </p:spTree>
    <p:extLst>
      <p:ext uri="{BB962C8B-B14F-4D97-AF65-F5344CB8AC3E}">
        <p14:creationId xmlns:p14="http://schemas.microsoft.com/office/powerpoint/2010/main" val="419363901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3479" y="140934"/>
            <a:ext cx="11188700" cy="334099"/>
          </a:xfrm>
        </p:spPr>
        <p:txBody>
          <a:bodyPr/>
          <a:lstStyle/>
          <a:p>
            <a:r>
              <a:rPr lang="en-US" sz="2200" dirty="0">
                <a:solidFill>
                  <a:schemeClr val="accent4"/>
                </a:solidFill>
                <a:latin typeface="+mn-lt"/>
                <a:cs typeface="Calibri Light" panose="020F0302020204030204" pitchFamily="34" charset="0"/>
              </a:rPr>
              <a:t>Key definitions </a:t>
            </a:r>
          </a:p>
        </p:txBody>
      </p:sp>
      <p:sp>
        <p:nvSpPr>
          <p:cNvPr id="17" name="Snip Diagonal Corner Rectangle 160">
            <a:extLst>
              <a:ext uri="{FF2B5EF4-FFF2-40B4-BE49-F238E27FC236}">
                <a16:creationId xmlns:a16="http://schemas.microsoft.com/office/drawing/2014/main" id="{8E60C640-AEF2-0A51-2457-CB124ACAD816}"/>
              </a:ext>
            </a:extLst>
          </p:cNvPr>
          <p:cNvSpPr/>
          <p:nvPr/>
        </p:nvSpPr>
        <p:spPr bwMode="gray">
          <a:xfrm rot="10800000" flipV="1">
            <a:off x="6005139" y="933833"/>
            <a:ext cx="1624483" cy="443381"/>
          </a:xfrm>
          <a:prstGeom prst="snip2DiagRect">
            <a:avLst>
              <a:gd name="adj1" fmla="val 0"/>
              <a:gd name="adj2" fmla="val 37880"/>
            </a:avLst>
          </a:prstGeom>
          <a:solidFill>
            <a:srgbClr val="0076A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chemeClr val="accent4"/>
                </a:solidFill>
                <a:effectLst/>
                <a:uLnTx/>
                <a:uFillTx/>
                <a:ea typeface="+mn-ea"/>
                <a:cs typeface="+mn-cs"/>
              </a:rPr>
              <a:t>Non-Resident Indian (NRI)</a:t>
            </a:r>
            <a:endParaRPr kumimoji="0" lang="en-GB" sz="1200" i="0" u="none" strike="noStrike" kern="1200" cap="none" spc="0" normalizeH="0" baseline="0" noProof="0" dirty="0">
              <a:ln>
                <a:noFill/>
              </a:ln>
              <a:solidFill>
                <a:schemeClr val="accent4"/>
              </a:solidFill>
              <a:effectLst/>
              <a:uLnTx/>
              <a:uFillTx/>
              <a:ea typeface="+mn-ea"/>
              <a:cs typeface="+mn-cs"/>
            </a:endParaRPr>
          </a:p>
        </p:txBody>
      </p:sp>
      <p:sp>
        <p:nvSpPr>
          <p:cNvPr id="19" name="Snip Diagonal Corner Rectangle 160">
            <a:extLst>
              <a:ext uri="{FF2B5EF4-FFF2-40B4-BE49-F238E27FC236}">
                <a16:creationId xmlns:a16="http://schemas.microsoft.com/office/drawing/2014/main" id="{0D242606-E1F3-656A-CD05-DF551B900D30}"/>
              </a:ext>
            </a:extLst>
          </p:cNvPr>
          <p:cNvSpPr/>
          <p:nvPr/>
        </p:nvSpPr>
        <p:spPr bwMode="gray">
          <a:xfrm rot="10800000" flipV="1">
            <a:off x="4366370" y="923057"/>
            <a:ext cx="1499131" cy="454014"/>
          </a:xfrm>
          <a:prstGeom prst="snip2DiagRect">
            <a:avLst>
              <a:gd name="adj1" fmla="val 0"/>
              <a:gd name="adj2" fmla="val 37880"/>
            </a:avLst>
          </a:prstGeom>
          <a:solidFill>
            <a:srgbClr val="00A3E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i="0" u="none" strike="noStrike" kern="1200" cap="none" spc="0" normalizeH="0" baseline="0" noProof="0" dirty="0">
                <a:ln>
                  <a:noFill/>
                </a:ln>
                <a:solidFill>
                  <a:schemeClr val="accent4"/>
                </a:solidFill>
                <a:effectLst/>
                <a:uLnTx/>
                <a:uFillTx/>
                <a:ea typeface="+mn-ea"/>
                <a:cs typeface="+mn-cs"/>
              </a:rPr>
              <a:t>Person resident outside India</a:t>
            </a:r>
          </a:p>
        </p:txBody>
      </p:sp>
      <p:sp>
        <p:nvSpPr>
          <p:cNvPr id="21" name="Snip Diagonal Corner Rectangle 160">
            <a:extLst>
              <a:ext uri="{FF2B5EF4-FFF2-40B4-BE49-F238E27FC236}">
                <a16:creationId xmlns:a16="http://schemas.microsoft.com/office/drawing/2014/main" id="{BFBAC828-B3D1-F2D9-83D3-B425BD1E7E1F}"/>
              </a:ext>
            </a:extLst>
          </p:cNvPr>
          <p:cNvSpPr/>
          <p:nvPr/>
        </p:nvSpPr>
        <p:spPr bwMode="gray">
          <a:xfrm rot="10800000" flipV="1">
            <a:off x="233420" y="839232"/>
            <a:ext cx="3877453" cy="490670"/>
          </a:xfrm>
          <a:prstGeom prst="snip2DiagRect">
            <a:avLst>
              <a:gd name="adj1" fmla="val 0"/>
              <a:gd name="adj2" fmla="val 378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accent4"/>
                </a:solidFill>
                <a:effectLst/>
                <a:uLnTx/>
                <a:uFillTx/>
                <a:ea typeface="+mn-ea"/>
                <a:cs typeface="Calibri Light" panose="020F0302020204030204" pitchFamily="34" charset="0"/>
              </a:rPr>
              <a:t>Person resident in India</a:t>
            </a:r>
            <a:endParaRPr kumimoji="0" lang="en-GB" sz="1400" i="0" u="none" strike="noStrike" kern="1200" cap="none" spc="0" normalizeH="0" baseline="0" noProof="0" dirty="0">
              <a:ln>
                <a:noFill/>
              </a:ln>
              <a:solidFill>
                <a:schemeClr val="accent4"/>
              </a:solidFill>
              <a:effectLst/>
              <a:uLnTx/>
              <a:uFillTx/>
              <a:ea typeface="+mn-ea"/>
              <a:cs typeface="+mn-cs"/>
            </a:endParaRPr>
          </a:p>
        </p:txBody>
      </p:sp>
      <p:cxnSp>
        <p:nvCxnSpPr>
          <p:cNvPr id="18" name="Straight Connector 17">
            <a:extLst>
              <a:ext uri="{FF2B5EF4-FFF2-40B4-BE49-F238E27FC236}">
                <a16:creationId xmlns:a16="http://schemas.microsoft.com/office/drawing/2014/main" id="{6B3DEF9E-A427-4148-128A-1309DE700985}"/>
              </a:ext>
            </a:extLst>
          </p:cNvPr>
          <p:cNvCxnSpPr>
            <a:cxnSpLocks/>
          </p:cNvCxnSpPr>
          <p:nvPr/>
        </p:nvCxnSpPr>
        <p:spPr>
          <a:xfrm>
            <a:off x="6008137" y="1321315"/>
            <a:ext cx="0" cy="5234157"/>
          </a:xfrm>
          <a:prstGeom prst="line">
            <a:avLst/>
          </a:prstGeom>
          <a:ln>
            <a:solidFill>
              <a:srgbClr val="6FC2B4"/>
            </a:solidFil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6540BD4-0969-4E27-D72C-B1407CB603C5}"/>
              </a:ext>
            </a:extLst>
          </p:cNvPr>
          <p:cNvCxnSpPr>
            <a:cxnSpLocks/>
          </p:cNvCxnSpPr>
          <p:nvPr/>
        </p:nvCxnSpPr>
        <p:spPr>
          <a:xfrm>
            <a:off x="4366370" y="1121815"/>
            <a:ext cx="9231" cy="5385597"/>
          </a:xfrm>
          <a:prstGeom prst="line">
            <a:avLst/>
          </a:prstGeom>
          <a:ln>
            <a:solidFill>
              <a:srgbClr val="00A3E0"/>
            </a:solidFil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1C39ECB-E120-E37B-FC95-2B5EC6512150}"/>
              </a:ext>
            </a:extLst>
          </p:cNvPr>
          <p:cNvCxnSpPr>
            <a:cxnSpLocks/>
          </p:cNvCxnSpPr>
          <p:nvPr/>
        </p:nvCxnSpPr>
        <p:spPr>
          <a:xfrm flipH="1">
            <a:off x="197893" y="1177743"/>
            <a:ext cx="19568" cy="5324868"/>
          </a:xfrm>
          <a:prstGeom prst="line">
            <a:avLst/>
          </a:prstGeom>
          <a:ln>
            <a:solidFill>
              <a:srgbClr val="00B050"/>
            </a:solidFill>
            <a:tailEnd type="oval"/>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FBC6C093-EF8C-4CE7-7658-40DDF9F56502}"/>
              </a:ext>
            </a:extLst>
          </p:cNvPr>
          <p:cNvSpPr/>
          <p:nvPr/>
        </p:nvSpPr>
        <p:spPr bwMode="gray">
          <a:xfrm rot="10627060" flipV="1">
            <a:off x="6649783" y="373841"/>
            <a:ext cx="466628" cy="489821"/>
          </a:xfrm>
          <a:prstGeom prst="ellipse">
            <a:avLst/>
          </a:prstGeom>
          <a:solidFill>
            <a:srgbClr val="0076A8"/>
          </a:solidFill>
          <a:ln w="38100" algn="ctr">
            <a:solidFill>
              <a:schemeClr val="bg1"/>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 typeface="Wingdings 2" pitchFamily="18" charset="2"/>
              <a:buNone/>
              <a:tabLst/>
              <a:defRPr/>
            </a:pPr>
            <a:r>
              <a:rPr kumimoji="0" lang="en-US" sz="2000" b="1" i="0" u="none" strike="noStrike" kern="1200" cap="none" spc="0" normalizeH="0" baseline="0" noProof="0">
                <a:ln>
                  <a:noFill/>
                </a:ln>
                <a:solidFill>
                  <a:schemeClr val="accent4"/>
                </a:solidFill>
                <a:effectLst/>
                <a:uLnTx/>
                <a:uFillTx/>
                <a:ea typeface="+mn-ea"/>
                <a:cs typeface="+mn-cs"/>
              </a:rPr>
              <a:t>3</a:t>
            </a:r>
          </a:p>
        </p:txBody>
      </p:sp>
      <p:sp>
        <p:nvSpPr>
          <p:cNvPr id="31" name="Oval 30">
            <a:extLst>
              <a:ext uri="{FF2B5EF4-FFF2-40B4-BE49-F238E27FC236}">
                <a16:creationId xmlns:a16="http://schemas.microsoft.com/office/drawing/2014/main" id="{3612B9B1-B6B3-A7D1-4780-8F9B4EB37C38}"/>
              </a:ext>
            </a:extLst>
          </p:cNvPr>
          <p:cNvSpPr/>
          <p:nvPr/>
        </p:nvSpPr>
        <p:spPr bwMode="gray">
          <a:xfrm rot="10627060" flipV="1">
            <a:off x="4955517" y="385399"/>
            <a:ext cx="490669" cy="490669"/>
          </a:xfrm>
          <a:prstGeom prst="ellipse">
            <a:avLst/>
          </a:prstGeom>
          <a:solidFill>
            <a:srgbClr val="00A3E0"/>
          </a:solidFill>
          <a:ln w="38100" algn="ctr">
            <a:solidFill>
              <a:schemeClr val="bg1"/>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 typeface="Wingdings 2" pitchFamily="18" charset="2"/>
              <a:buNone/>
              <a:tabLst/>
              <a:defRPr/>
            </a:pPr>
            <a:r>
              <a:rPr kumimoji="0" lang="en-US" sz="2000" b="1" i="0" u="none" strike="noStrike" kern="1200" cap="none" spc="0" normalizeH="0" baseline="0" noProof="0">
                <a:ln>
                  <a:noFill/>
                </a:ln>
                <a:solidFill>
                  <a:schemeClr val="accent4"/>
                </a:solidFill>
                <a:effectLst/>
                <a:uLnTx/>
                <a:uFillTx/>
                <a:ea typeface="+mn-ea"/>
                <a:cs typeface="+mn-cs"/>
              </a:rPr>
              <a:t>2</a:t>
            </a:r>
          </a:p>
        </p:txBody>
      </p:sp>
      <p:sp>
        <p:nvSpPr>
          <p:cNvPr id="29" name="Oval 28">
            <a:extLst>
              <a:ext uri="{FF2B5EF4-FFF2-40B4-BE49-F238E27FC236}">
                <a16:creationId xmlns:a16="http://schemas.microsoft.com/office/drawing/2014/main" id="{FEC3C3CA-C3DC-45B2-76DE-E7ED695380A2}"/>
              </a:ext>
            </a:extLst>
          </p:cNvPr>
          <p:cNvSpPr/>
          <p:nvPr/>
        </p:nvSpPr>
        <p:spPr bwMode="gray">
          <a:xfrm rot="10800000" flipV="1">
            <a:off x="2168809" y="291496"/>
            <a:ext cx="490669" cy="494224"/>
          </a:xfrm>
          <a:prstGeom prst="ellipse">
            <a:avLst/>
          </a:prstGeom>
          <a:solidFill>
            <a:srgbClr val="00B050"/>
          </a:solidFill>
          <a:ln w="38100" algn="ctr">
            <a:solidFill>
              <a:schemeClr val="bg1"/>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 typeface="Wingdings 2" pitchFamily="18" charset="2"/>
              <a:buNone/>
              <a:tabLst/>
              <a:defRPr/>
            </a:pPr>
            <a:r>
              <a:rPr kumimoji="0" lang="en-US" sz="2000" b="1" i="0" u="none" strike="noStrike" kern="1200" cap="none" spc="0" normalizeH="0" baseline="0" noProof="0" dirty="0">
                <a:ln>
                  <a:noFill/>
                </a:ln>
                <a:solidFill>
                  <a:schemeClr val="accent4"/>
                </a:solidFill>
                <a:effectLst/>
                <a:uLnTx/>
                <a:uFillTx/>
                <a:ea typeface="+mn-ea"/>
                <a:cs typeface="+mn-cs"/>
              </a:rPr>
              <a:t>1</a:t>
            </a:r>
          </a:p>
        </p:txBody>
      </p:sp>
      <p:sp>
        <p:nvSpPr>
          <p:cNvPr id="87" name="TextBox 86">
            <a:extLst>
              <a:ext uri="{FF2B5EF4-FFF2-40B4-BE49-F238E27FC236}">
                <a16:creationId xmlns:a16="http://schemas.microsoft.com/office/drawing/2014/main" id="{F0985B78-F1E2-5916-E711-8D35DF51AD7A}"/>
              </a:ext>
            </a:extLst>
          </p:cNvPr>
          <p:cNvSpPr txBox="1"/>
          <p:nvPr/>
        </p:nvSpPr>
        <p:spPr>
          <a:xfrm>
            <a:off x="285572" y="1194652"/>
            <a:ext cx="3881503" cy="5323708"/>
          </a:xfrm>
          <a:prstGeom prst="rect">
            <a:avLst/>
          </a:prstGeom>
          <a:noFill/>
        </p:spPr>
        <p:txBody>
          <a:bodyPr wrap="square" lIns="0" tIns="0" rIns="0" bIns="0" rtlCol="0">
            <a:noAutofit/>
          </a:bodyPr>
          <a:lstStyle/>
          <a:p>
            <a:pPr marL="0" marR="0" lvl="0" indent="0" algn="just" defTabSz="914400" rtl="0" eaLnBrk="1" fontAlgn="auto" latinLnBrk="0" hangingPunct="0">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endParaRPr>
          </a:p>
          <a:p>
            <a:pPr marL="0" marR="0" lvl="0" indent="0" algn="just" defTabSz="914400" rtl="0" eaLnBrk="1" fontAlgn="auto" latinLnBrk="0" hangingPunct="0">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Means a person residing in India for more than 182 days during the course of the preceding financial year but does not include-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 </a:t>
            </a:r>
          </a:p>
          <a:p>
            <a:pPr marL="457200" marR="0" lvl="1" indent="0" algn="just"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A. a person who has gone out of India or who stays outside India, in either case-</a:t>
            </a:r>
          </a:p>
          <a:p>
            <a:pPr marL="758594" marR="0" lvl="1" indent="-28575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endParaRPr>
          </a:p>
          <a:p>
            <a:pPr marL="758594" marR="0" lvl="1" indent="-28575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for or on taking up employment outside India, or</a:t>
            </a:r>
          </a:p>
          <a:p>
            <a:pPr marL="758594" marR="0" lvl="1" indent="-28575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for carrying on outside India a business or vocation outside India, or</a:t>
            </a:r>
          </a:p>
          <a:p>
            <a:pPr marL="758594" marR="0" lvl="1" indent="-28575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for any other purpose, in such circumstances as would indicate his intention to stay outside India for an uncertain period;</a:t>
            </a:r>
          </a:p>
          <a:p>
            <a:pPr marL="457200" marR="0" lvl="1" indent="0" algn="just"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 </a:t>
            </a:r>
          </a:p>
          <a:p>
            <a:pPr marL="457200" marR="0" lvl="1" indent="0" algn="just" defTabSz="914400" rtl="0" eaLnBrk="1" fontAlgn="auto" latinLnBrk="0" hangingPunct="0">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B. a person who has come to or stays in India, in either case, otherwise than-</a:t>
            </a:r>
          </a:p>
          <a:p>
            <a:pPr marL="758594" marR="0" lvl="1" indent="-28575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endParaRPr>
          </a:p>
          <a:p>
            <a:pPr marL="758594" marR="0" lvl="1" indent="-28575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for or on taking up employment in India, or</a:t>
            </a:r>
          </a:p>
          <a:p>
            <a:pPr marL="758594" marR="0" lvl="1" indent="-28575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for carrying on in India a business or vocation in India,</a:t>
            </a:r>
          </a:p>
          <a:p>
            <a:pPr marL="758594" marR="0" lvl="1" indent="-28575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for any other purpose, in such circumstances as would indicate his intention to stay in India for an uncertain period;</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endParaRPr>
          </a:p>
          <a:p>
            <a:pPr marL="285755" marR="0" lvl="0" indent="-285755" algn="just" defTabSz="914400" rtl="0" eaLnBrk="1" fontAlgn="auto" latinLnBrk="0" hangingPunct="0">
              <a:lnSpc>
                <a:spcPct val="100000"/>
              </a:lnSpc>
              <a:spcBef>
                <a:spcPts val="0"/>
              </a:spcBef>
              <a:spcAft>
                <a:spcPts val="0"/>
              </a:spcAft>
              <a:buClrTx/>
              <a:buSzTx/>
              <a:buFont typeface="Wingdings" panose="05000000000000000000" pitchFamily="2" charset="2"/>
              <a:buChar char="§"/>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any person or body corporate registered or incorporated in India.</a:t>
            </a:r>
          </a:p>
          <a:p>
            <a:pPr marL="285755" marR="0" lvl="0" indent="-285755" algn="just" defTabSz="914400" rtl="0" eaLnBrk="1" fontAlgn="auto" latinLnBrk="0" hangingPunct="0">
              <a:lnSpc>
                <a:spcPct val="100000"/>
              </a:lnSpc>
              <a:spcBef>
                <a:spcPts val="0"/>
              </a:spcBef>
              <a:spcAft>
                <a:spcPts val="0"/>
              </a:spcAft>
              <a:buClrTx/>
              <a:buSzTx/>
              <a:buFont typeface="Wingdings" panose="05000000000000000000" pitchFamily="2" charset="2"/>
              <a:buChar char="§"/>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an office, branch or agency in India owned or controlled by a person resident outside India.</a:t>
            </a:r>
          </a:p>
          <a:p>
            <a:pPr marL="285755" marR="0" lvl="0" indent="-285755" algn="just" defTabSz="914400" rtl="0" eaLnBrk="1" fontAlgn="auto" latinLnBrk="0" hangingPunct="0">
              <a:lnSpc>
                <a:spcPct val="100000"/>
              </a:lnSpc>
              <a:spcBef>
                <a:spcPts val="0"/>
              </a:spcBef>
              <a:spcAft>
                <a:spcPts val="0"/>
              </a:spcAft>
              <a:buClrTx/>
              <a:buSzTx/>
              <a:buFont typeface="Wingdings" panose="05000000000000000000" pitchFamily="2" charset="2"/>
              <a:buChar char="§"/>
              <a:tabLst/>
              <a:defRPr/>
            </a:pPr>
            <a:r>
              <a:rPr kumimoji="0" lang="en-US" sz="1050" b="0" i="0" u="none" strike="noStrike" kern="1200" cap="none" spc="0" normalizeH="0" baseline="0" noProof="0" dirty="0">
                <a:ln>
                  <a:noFill/>
                </a:ln>
                <a:solidFill>
                  <a:schemeClr val="accent4"/>
                </a:solidFill>
                <a:effectLst/>
                <a:uLnTx/>
                <a:uFillTx/>
                <a:ea typeface="+mn-ea"/>
                <a:cs typeface="Calibri Light" panose="020F0302020204030204" pitchFamily="34" charset="0"/>
              </a:rPr>
              <a:t>an office, branch or agency outside India owned or controlled by a person resident in India.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chemeClr val="accent4"/>
              </a:solidFill>
              <a:effectLst/>
              <a:uLnTx/>
              <a:uFillTx/>
              <a:ea typeface="+mn-ea"/>
              <a:cs typeface="Calibri Light" panose="020F0302020204030204" pitchFamily="34" charset="0"/>
            </a:endParaRPr>
          </a:p>
        </p:txBody>
      </p:sp>
      <p:sp>
        <p:nvSpPr>
          <p:cNvPr id="89" name="TextBox 88">
            <a:extLst>
              <a:ext uri="{FF2B5EF4-FFF2-40B4-BE49-F238E27FC236}">
                <a16:creationId xmlns:a16="http://schemas.microsoft.com/office/drawing/2014/main" id="{3A02B2C5-FF38-8899-1F1B-9EE2E9A48223}"/>
              </a:ext>
            </a:extLst>
          </p:cNvPr>
          <p:cNvSpPr txBox="1"/>
          <p:nvPr/>
        </p:nvSpPr>
        <p:spPr>
          <a:xfrm>
            <a:off x="6096001" y="1523822"/>
            <a:ext cx="1533622" cy="5323708"/>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accent4"/>
                </a:solidFill>
                <a:effectLst/>
                <a:uLnTx/>
                <a:uFillTx/>
                <a:ea typeface="+mn-ea"/>
                <a:cs typeface="+mn-cs"/>
              </a:rPr>
              <a:t>means an individual resident outside India who is citizen of India or is an 'Overseas Citizen of India' cardholder within the meaning of section 7(A) of the Citizenship Act, 1955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100" b="0" i="0" u="none" strike="noStrike" kern="1200" cap="none" spc="0" normalizeH="0" baseline="0" noProof="0">
              <a:ln>
                <a:noFill/>
              </a:ln>
              <a:solidFill>
                <a:schemeClr val="accent4"/>
              </a:solidFill>
              <a:effectLst/>
              <a:uLnTx/>
              <a:uFillTx/>
              <a:ea typeface="+mn-ea"/>
              <a:cs typeface="Calibri Light" panose="020F0302020204030204" pitchFamily="34" charset="0"/>
            </a:endParaRPr>
          </a:p>
        </p:txBody>
      </p:sp>
      <p:sp>
        <p:nvSpPr>
          <p:cNvPr id="90" name="TextBox 89">
            <a:extLst>
              <a:ext uri="{FF2B5EF4-FFF2-40B4-BE49-F238E27FC236}">
                <a16:creationId xmlns:a16="http://schemas.microsoft.com/office/drawing/2014/main" id="{E51B6C6C-CF1C-934C-8DEA-59923F39469B}"/>
              </a:ext>
            </a:extLst>
          </p:cNvPr>
          <p:cNvSpPr txBox="1"/>
          <p:nvPr/>
        </p:nvSpPr>
        <p:spPr>
          <a:xfrm>
            <a:off x="4469404" y="1529050"/>
            <a:ext cx="1362329" cy="422236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accent4"/>
                </a:solidFill>
                <a:effectLst/>
                <a:uLnTx/>
                <a:uFillTx/>
                <a:ea typeface="+mn-ea"/>
                <a:cs typeface="Calibri Light" panose="020F0302020204030204" pitchFamily="34" charset="0"/>
              </a:rPr>
              <a:t>means a person who is not resident in India</a:t>
            </a:r>
            <a:endParaRPr kumimoji="0" lang="en-IN" sz="1100" b="0" i="0" u="none" strike="noStrike" kern="1200" cap="none" spc="0" normalizeH="0" baseline="0" noProof="0">
              <a:ln>
                <a:noFill/>
              </a:ln>
              <a:solidFill>
                <a:schemeClr val="accent4"/>
              </a:solidFill>
              <a:effectLst/>
              <a:uLnTx/>
              <a:uFillTx/>
              <a:ea typeface="+mn-ea"/>
              <a:cs typeface="Calibri Light" panose="020F0302020204030204" pitchFamily="34" charset="0"/>
            </a:endParaRPr>
          </a:p>
        </p:txBody>
      </p:sp>
      <p:sp>
        <p:nvSpPr>
          <p:cNvPr id="24" name="Snip Diagonal Corner Rectangle 158">
            <a:extLst>
              <a:ext uri="{FF2B5EF4-FFF2-40B4-BE49-F238E27FC236}">
                <a16:creationId xmlns:a16="http://schemas.microsoft.com/office/drawing/2014/main" id="{5C9285EC-DAB5-CDC6-9CA5-A2EA9E5277BC}"/>
              </a:ext>
            </a:extLst>
          </p:cNvPr>
          <p:cNvSpPr/>
          <p:nvPr/>
        </p:nvSpPr>
        <p:spPr bwMode="gray">
          <a:xfrm rot="10800000" flipV="1">
            <a:off x="7912352" y="931567"/>
            <a:ext cx="1795041" cy="465611"/>
          </a:xfrm>
          <a:prstGeom prst="snip2DiagRect">
            <a:avLst>
              <a:gd name="adj1" fmla="val 0"/>
              <a:gd name="adj2" fmla="val 38338"/>
            </a:avLst>
          </a:prstGeom>
          <a:solidFill>
            <a:srgbClr val="0097A9"/>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accent4"/>
                </a:solidFill>
                <a:effectLst/>
                <a:uLnTx/>
                <a:uFillTx/>
                <a:ea typeface="+mn-ea"/>
                <a:cs typeface="+mn-cs"/>
              </a:rPr>
              <a:t>Foreign currency</a:t>
            </a:r>
            <a:endParaRPr kumimoji="0" lang="en-GB" sz="1400" i="0" u="none" strike="noStrike" kern="1200" cap="none" spc="0" normalizeH="0" baseline="0" noProof="0" dirty="0">
              <a:ln>
                <a:noFill/>
              </a:ln>
              <a:solidFill>
                <a:schemeClr val="accent4"/>
              </a:solidFill>
              <a:effectLst/>
              <a:uLnTx/>
              <a:uFillTx/>
              <a:ea typeface="+mn-ea"/>
              <a:cs typeface="+mn-cs"/>
            </a:endParaRPr>
          </a:p>
        </p:txBody>
      </p:sp>
      <p:cxnSp>
        <p:nvCxnSpPr>
          <p:cNvPr id="26" name="Straight Connector 25">
            <a:extLst>
              <a:ext uri="{FF2B5EF4-FFF2-40B4-BE49-F238E27FC236}">
                <a16:creationId xmlns:a16="http://schemas.microsoft.com/office/drawing/2014/main" id="{BCF1E1D4-1460-6325-049D-D6AAF61FF2FA}"/>
              </a:ext>
            </a:extLst>
          </p:cNvPr>
          <p:cNvCxnSpPr>
            <a:cxnSpLocks/>
          </p:cNvCxnSpPr>
          <p:nvPr/>
        </p:nvCxnSpPr>
        <p:spPr>
          <a:xfrm>
            <a:off x="7912352" y="1187951"/>
            <a:ext cx="0" cy="5367521"/>
          </a:xfrm>
          <a:prstGeom prst="line">
            <a:avLst/>
          </a:prstGeom>
          <a:ln>
            <a:solidFill>
              <a:srgbClr val="0097A9"/>
            </a:solidFill>
            <a:tailEnd type="ova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6E8B8623-FB40-7198-B681-7657E95FA8EC}"/>
              </a:ext>
            </a:extLst>
          </p:cNvPr>
          <p:cNvSpPr/>
          <p:nvPr/>
        </p:nvSpPr>
        <p:spPr bwMode="gray">
          <a:xfrm rot="10627060" flipV="1">
            <a:off x="8564538" y="391908"/>
            <a:ext cx="490669" cy="490669"/>
          </a:xfrm>
          <a:prstGeom prst="ellipse">
            <a:avLst/>
          </a:prstGeom>
          <a:solidFill>
            <a:srgbClr val="0097A9"/>
          </a:solidFill>
          <a:ln w="38100" algn="ctr">
            <a:solidFill>
              <a:schemeClr val="bg1"/>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 typeface="Wingdings 2" pitchFamily="18" charset="2"/>
              <a:buNone/>
              <a:tabLst/>
              <a:defRPr/>
            </a:pPr>
            <a:r>
              <a:rPr kumimoji="0" lang="en-US" sz="2000" b="1" i="0" u="none" strike="noStrike" kern="1200" cap="none" spc="0" normalizeH="0" baseline="0" noProof="0">
                <a:ln>
                  <a:noFill/>
                </a:ln>
                <a:solidFill>
                  <a:schemeClr val="accent4"/>
                </a:solidFill>
                <a:effectLst/>
                <a:uLnTx/>
                <a:uFillTx/>
                <a:ea typeface="+mn-ea"/>
                <a:cs typeface="+mn-cs"/>
              </a:rPr>
              <a:t>4</a:t>
            </a:r>
          </a:p>
        </p:txBody>
      </p:sp>
      <p:sp>
        <p:nvSpPr>
          <p:cNvPr id="28" name="TextBox 27">
            <a:extLst>
              <a:ext uri="{FF2B5EF4-FFF2-40B4-BE49-F238E27FC236}">
                <a16:creationId xmlns:a16="http://schemas.microsoft.com/office/drawing/2014/main" id="{B9A3678D-C4DB-AE80-72D4-DEB9B22D9BBF}"/>
              </a:ext>
            </a:extLst>
          </p:cNvPr>
          <p:cNvSpPr txBox="1"/>
          <p:nvPr/>
        </p:nvSpPr>
        <p:spPr>
          <a:xfrm>
            <a:off x="7980464" y="1523624"/>
            <a:ext cx="1666867" cy="3910606"/>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accent4"/>
                </a:solidFill>
                <a:effectLst/>
                <a:uLnTx/>
                <a:uFillTx/>
                <a:ea typeface="+mn-ea"/>
                <a:cs typeface="Calibri Light" panose="020F0302020204030204" pitchFamily="34" charset="0"/>
              </a:rPr>
              <a:t>means any currency other than Indian currency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100" b="0" i="0" u="none" strike="noStrike" kern="1200" cap="none" spc="0" normalizeH="0" baseline="0" noProof="0" dirty="0">
              <a:ln>
                <a:noFill/>
              </a:ln>
              <a:solidFill>
                <a:schemeClr val="accent4"/>
              </a:solidFill>
              <a:effectLst/>
              <a:uLnTx/>
              <a:uFillTx/>
              <a:ea typeface="+mn-ea"/>
              <a:cs typeface="Calibri Light" panose="020F0302020204030204" pitchFamily="34" charset="0"/>
            </a:endParaRPr>
          </a:p>
        </p:txBody>
      </p:sp>
      <p:sp>
        <p:nvSpPr>
          <p:cNvPr id="2" name="Snip Diagonal Corner Rectangle 160">
            <a:extLst>
              <a:ext uri="{FF2B5EF4-FFF2-40B4-BE49-F238E27FC236}">
                <a16:creationId xmlns:a16="http://schemas.microsoft.com/office/drawing/2014/main" id="{A046DA9D-4B15-6656-15DB-8D7752844D7F}"/>
              </a:ext>
            </a:extLst>
          </p:cNvPr>
          <p:cNvSpPr/>
          <p:nvPr/>
        </p:nvSpPr>
        <p:spPr bwMode="gray">
          <a:xfrm rot="10800000" flipV="1">
            <a:off x="9990122" y="931567"/>
            <a:ext cx="1814072" cy="465611"/>
          </a:xfrm>
          <a:prstGeom prst="snip2DiagRect">
            <a:avLst>
              <a:gd name="adj1" fmla="val 0"/>
              <a:gd name="adj2" fmla="val 378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accent4"/>
                </a:solidFill>
                <a:effectLst/>
                <a:uLnTx/>
                <a:uFillTx/>
                <a:ea typeface="+mn-ea"/>
                <a:cs typeface="+mn-cs"/>
              </a:rPr>
              <a:t>Foreign exchange</a:t>
            </a:r>
            <a:endParaRPr kumimoji="0" lang="en-GB" sz="1400" i="0" u="none" strike="noStrike" kern="1200" cap="none" spc="0" normalizeH="0" baseline="0" noProof="0" dirty="0">
              <a:ln>
                <a:noFill/>
              </a:ln>
              <a:solidFill>
                <a:schemeClr val="accent4"/>
              </a:solidFill>
              <a:effectLst/>
              <a:uLnTx/>
              <a:uFillTx/>
              <a:ea typeface="+mn-ea"/>
              <a:cs typeface="+mn-cs"/>
            </a:endParaRPr>
          </a:p>
        </p:txBody>
      </p:sp>
      <p:sp>
        <p:nvSpPr>
          <p:cNvPr id="4" name="Oval 3">
            <a:extLst>
              <a:ext uri="{FF2B5EF4-FFF2-40B4-BE49-F238E27FC236}">
                <a16:creationId xmlns:a16="http://schemas.microsoft.com/office/drawing/2014/main" id="{0A2BE813-A0FF-BA6B-8D38-E6FA6A0FE14B}"/>
              </a:ext>
            </a:extLst>
          </p:cNvPr>
          <p:cNvSpPr/>
          <p:nvPr/>
        </p:nvSpPr>
        <p:spPr bwMode="gray">
          <a:xfrm rot="10800000" flipV="1">
            <a:off x="10646905" y="395481"/>
            <a:ext cx="490669" cy="490669"/>
          </a:xfrm>
          <a:prstGeom prst="ellipse">
            <a:avLst/>
          </a:prstGeom>
          <a:solidFill>
            <a:srgbClr val="00B050"/>
          </a:solidFill>
          <a:ln w="38100" algn="ctr">
            <a:solidFill>
              <a:schemeClr val="bg1"/>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 typeface="Wingdings 2" pitchFamily="18" charset="2"/>
              <a:buNone/>
              <a:tabLst/>
              <a:defRPr/>
            </a:pPr>
            <a:r>
              <a:rPr kumimoji="0" lang="en-US" sz="2000" b="1" i="0" u="none" strike="noStrike" kern="1200" cap="none" spc="0" normalizeH="0" baseline="0" noProof="0">
                <a:ln>
                  <a:noFill/>
                </a:ln>
                <a:solidFill>
                  <a:schemeClr val="accent4"/>
                </a:solidFill>
                <a:effectLst/>
                <a:uLnTx/>
                <a:uFillTx/>
                <a:ea typeface="+mn-ea"/>
                <a:cs typeface="+mn-cs"/>
              </a:rPr>
              <a:t>5</a:t>
            </a:r>
          </a:p>
        </p:txBody>
      </p:sp>
      <p:sp>
        <p:nvSpPr>
          <p:cNvPr id="5" name="TextBox 4">
            <a:extLst>
              <a:ext uri="{FF2B5EF4-FFF2-40B4-BE49-F238E27FC236}">
                <a16:creationId xmlns:a16="http://schemas.microsoft.com/office/drawing/2014/main" id="{F51A7B47-D092-2455-2645-EF60BF8D449C}"/>
              </a:ext>
            </a:extLst>
          </p:cNvPr>
          <p:cNvSpPr txBox="1"/>
          <p:nvPr/>
        </p:nvSpPr>
        <p:spPr>
          <a:xfrm>
            <a:off x="10050465" y="1495761"/>
            <a:ext cx="1690609" cy="4116984"/>
          </a:xfrm>
          <a:prstGeom prst="rect">
            <a:avLst/>
          </a:prstGeom>
          <a:noFill/>
        </p:spPr>
        <p:txBody>
          <a:bodyPr wrap="square" lIns="0" tIns="0" rIns="0" bIns="0" rtlCol="0">
            <a:noAutofit/>
          </a:bodyPr>
          <a:lstStyle/>
          <a:p>
            <a:pPr marL="0" marR="0" lvl="0" indent="0" defTabSz="914400" rtl="0" eaLnBrk="1"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accent4"/>
                </a:solidFill>
                <a:effectLst/>
                <a:uLnTx/>
                <a:uFillTx/>
                <a:ea typeface="+mn-ea"/>
                <a:cs typeface="Calibri Light" panose="020F0302020204030204" pitchFamily="34" charset="0"/>
              </a:rPr>
              <a:t>means foreign currency and includes,-</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accent4"/>
                </a:solidFill>
                <a:effectLst/>
                <a:uLnTx/>
                <a:uFillTx/>
                <a:ea typeface="+mn-ea"/>
                <a:cs typeface="Calibri Light" panose="020F0302020204030204" pitchFamily="34" charset="0"/>
              </a:rPr>
              <a:t> </a:t>
            </a:r>
            <a:endParaRPr kumimoji="0" lang="en-US" sz="1100" b="0" i="0" u="none" strike="noStrike" kern="1200" cap="none" spc="0" normalizeH="0" baseline="0" noProof="0">
              <a:ln>
                <a:noFill/>
              </a:ln>
              <a:solidFill>
                <a:schemeClr val="accent4"/>
              </a:solidFill>
              <a:effectLst/>
              <a:uLnTx/>
              <a:uFillTx/>
              <a:ea typeface="+mn-ea"/>
              <a:cs typeface="Calibri Light" panose="020F0302020204030204" pitchFamily="34" charset="0"/>
            </a:endParaRPr>
          </a:p>
          <a:p>
            <a:pPr marL="282575" marR="0" lvl="1" indent="-282575"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100" b="0" i="0" u="none" strike="noStrike" kern="1200" cap="none" spc="0" normalizeH="0" baseline="0" noProof="0">
                <a:ln>
                  <a:noFill/>
                </a:ln>
                <a:solidFill>
                  <a:schemeClr val="accent4"/>
                </a:solidFill>
                <a:effectLst/>
                <a:uLnTx/>
                <a:uFillTx/>
                <a:ea typeface="+mn-ea"/>
                <a:cs typeface="Calibri Light" panose="020F0302020204030204" pitchFamily="34" charset="0"/>
              </a:rPr>
              <a:t>deposits, credits and balances payable in any foreign currency;</a:t>
            </a:r>
          </a:p>
          <a:p>
            <a:pPr marL="282575" marR="0" lvl="1" indent="-282575"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100" b="0" i="0" u="none" strike="noStrike" kern="1200" cap="none" spc="0" normalizeH="0" baseline="0" noProof="0">
              <a:ln>
                <a:noFill/>
              </a:ln>
              <a:solidFill>
                <a:schemeClr val="accent4"/>
              </a:solidFill>
              <a:effectLst/>
              <a:uLnTx/>
              <a:uFillTx/>
              <a:ea typeface="+mn-ea"/>
              <a:cs typeface="Calibri Light" panose="020F0302020204030204" pitchFamily="34" charset="0"/>
            </a:endParaRPr>
          </a:p>
          <a:p>
            <a:pPr marL="282575" marR="0" lvl="1" indent="-282575"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100" b="0" i="0" u="none" strike="noStrike" kern="1200" cap="none" spc="0" normalizeH="0" baseline="0" noProof="0">
                <a:ln>
                  <a:noFill/>
                </a:ln>
                <a:solidFill>
                  <a:schemeClr val="accent4"/>
                </a:solidFill>
                <a:effectLst/>
                <a:uLnTx/>
                <a:uFillTx/>
                <a:ea typeface="+mn-ea"/>
                <a:cs typeface="Calibri Light" panose="020F0302020204030204" pitchFamily="34" charset="0"/>
              </a:rPr>
              <a:t>drafts, travelers' cheques, letters of credit or bills of exchange, expressed or drawn in Indian currency but payable in any foreign currency;</a:t>
            </a:r>
          </a:p>
          <a:p>
            <a:pPr marL="282575" marR="0" lvl="1" indent="-282575"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100" b="0" i="0" u="none" strike="noStrike" kern="1200" cap="none" spc="0" normalizeH="0" baseline="0" noProof="0">
              <a:ln>
                <a:noFill/>
              </a:ln>
              <a:solidFill>
                <a:schemeClr val="accent4"/>
              </a:solidFill>
              <a:effectLst/>
              <a:uLnTx/>
              <a:uFillTx/>
              <a:ea typeface="+mn-ea"/>
              <a:cs typeface="Calibri Light" panose="020F0302020204030204" pitchFamily="34" charset="0"/>
            </a:endParaRPr>
          </a:p>
          <a:p>
            <a:pPr marL="282575" marR="0" lvl="1" indent="-282575"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100" b="0" i="0" u="none" strike="noStrike" kern="1200" cap="none" spc="0" normalizeH="0" baseline="0" noProof="0">
                <a:ln>
                  <a:noFill/>
                </a:ln>
                <a:solidFill>
                  <a:schemeClr val="accent4"/>
                </a:solidFill>
                <a:effectLst/>
                <a:uLnTx/>
                <a:uFillTx/>
                <a:ea typeface="+mn-ea"/>
                <a:cs typeface="Calibri Light" panose="020F0302020204030204" pitchFamily="34" charset="0"/>
              </a:rPr>
              <a:t>drafts, travelers' cheques, letters of credit or bills of exchange drawn by banks, institutions or persons outside India, but payable in Indian currency.</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schemeClr val="accent4"/>
              </a:solidFill>
              <a:effectLst/>
              <a:uLnTx/>
              <a:uFillTx/>
              <a:ea typeface="+mn-ea"/>
              <a:cs typeface="Calibri Light" panose="020F0302020204030204" pitchFamily="34" charset="0"/>
            </a:endParaRPr>
          </a:p>
        </p:txBody>
      </p:sp>
      <p:cxnSp>
        <p:nvCxnSpPr>
          <p:cNvPr id="6" name="Straight Connector 5">
            <a:extLst>
              <a:ext uri="{FF2B5EF4-FFF2-40B4-BE49-F238E27FC236}">
                <a16:creationId xmlns:a16="http://schemas.microsoft.com/office/drawing/2014/main" id="{9259F044-D19D-11BC-C105-45B0475B9A90}"/>
              </a:ext>
            </a:extLst>
          </p:cNvPr>
          <p:cNvCxnSpPr>
            <a:cxnSpLocks/>
          </p:cNvCxnSpPr>
          <p:nvPr/>
        </p:nvCxnSpPr>
        <p:spPr>
          <a:xfrm>
            <a:off x="9989886" y="1354186"/>
            <a:ext cx="32468" cy="5112247"/>
          </a:xfrm>
          <a:prstGeom prst="line">
            <a:avLst/>
          </a:prstGeom>
          <a:ln>
            <a:solidFill>
              <a:srgbClr val="00B05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826350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7782" y="140934"/>
            <a:ext cx="11188700" cy="334099"/>
          </a:xfrm>
        </p:spPr>
        <p:txBody>
          <a:bodyPr/>
          <a:lstStyle/>
          <a:p>
            <a:r>
              <a:rPr lang="en-US" sz="2200" b="1" dirty="0">
                <a:latin typeface="+mn-lt"/>
                <a:cs typeface="Calibri Light" panose="020F0302020204030204" pitchFamily="34" charset="0"/>
              </a:rPr>
              <a:t>Key</a:t>
            </a:r>
            <a:r>
              <a:rPr lang="en-US" sz="2000" b="1" noProof="0" dirty="0">
                <a:latin typeface="+mn-lt"/>
                <a:cs typeface="Calibri Light" panose="020F0302020204030204" pitchFamily="34" charset="0"/>
              </a:rPr>
              <a:t> </a:t>
            </a:r>
            <a:r>
              <a:rPr lang="en-US" sz="2200" b="1" dirty="0">
                <a:latin typeface="+mn-lt"/>
                <a:cs typeface="Calibri Light" panose="020F0302020204030204" pitchFamily="34" charset="0"/>
              </a:rPr>
              <a:t>definitions c</a:t>
            </a:r>
            <a:r>
              <a:rPr lang="en-US" sz="2200" b="1" dirty="0" err="1">
                <a:latin typeface="+mn-lt"/>
                <a:cs typeface="Calibri Light" panose="020F0302020204030204" pitchFamily="34" charset="0"/>
              </a:rPr>
              <a:t>ontd</a:t>
            </a:r>
            <a:r>
              <a:rPr lang="en-US" sz="2200" b="1" dirty="0">
                <a:latin typeface="+mn-lt"/>
                <a:cs typeface="Calibri Light" panose="020F0302020204030204" pitchFamily="34" charset="0"/>
              </a:rPr>
              <a:t>….. </a:t>
            </a:r>
          </a:p>
        </p:txBody>
      </p:sp>
      <p:sp>
        <p:nvSpPr>
          <p:cNvPr id="2" name="Snip Diagonal Corner Rectangle 160">
            <a:extLst>
              <a:ext uri="{FF2B5EF4-FFF2-40B4-BE49-F238E27FC236}">
                <a16:creationId xmlns:a16="http://schemas.microsoft.com/office/drawing/2014/main" id="{A046DA9D-4B15-6656-15DB-8D7752844D7F}"/>
              </a:ext>
            </a:extLst>
          </p:cNvPr>
          <p:cNvSpPr/>
          <p:nvPr/>
        </p:nvSpPr>
        <p:spPr bwMode="gray">
          <a:xfrm rot="10800000" flipV="1">
            <a:off x="6959830" y="1069786"/>
            <a:ext cx="4235680" cy="465611"/>
          </a:xfrm>
          <a:prstGeom prst="snip2DiagRect">
            <a:avLst>
              <a:gd name="adj1" fmla="val 0"/>
              <a:gd name="adj2" fmla="val 378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solidFill>
                <a:effectLst/>
                <a:uLnTx/>
                <a:uFillTx/>
                <a:ea typeface="+mn-ea"/>
                <a:cs typeface="+mn-cs"/>
              </a:rPr>
              <a:t>Current Account Transaction </a:t>
            </a:r>
            <a:endParaRPr kumimoji="0" lang="en-GB" sz="1400" b="1" i="0" u="none" strike="noStrike" kern="1200" cap="none" spc="0" normalizeH="0" baseline="0" noProof="0">
              <a:ln>
                <a:noFill/>
              </a:ln>
              <a:solidFill>
                <a:schemeClr val="tx1"/>
              </a:solidFill>
              <a:effectLst/>
              <a:uLnTx/>
              <a:uFillTx/>
              <a:ea typeface="+mn-ea"/>
              <a:cs typeface="+mn-cs"/>
            </a:endParaRPr>
          </a:p>
        </p:txBody>
      </p:sp>
      <p:sp>
        <p:nvSpPr>
          <p:cNvPr id="4" name="Oval 3">
            <a:extLst>
              <a:ext uri="{FF2B5EF4-FFF2-40B4-BE49-F238E27FC236}">
                <a16:creationId xmlns:a16="http://schemas.microsoft.com/office/drawing/2014/main" id="{0A2BE813-A0FF-BA6B-8D38-E6FA6A0FE14B}"/>
              </a:ext>
            </a:extLst>
          </p:cNvPr>
          <p:cNvSpPr/>
          <p:nvPr/>
        </p:nvSpPr>
        <p:spPr bwMode="gray">
          <a:xfrm rot="10800000" flipV="1">
            <a:off x="8703307" y="495728"/>
            <a:ext cx="490669" cy="490669"/>
          </a:xfrm>
          <a:prstGeom prst="ellipse">
            <a:avLst/>
          </a:prstGeom>
          <a:solidFill>
            <a:srgbClr val="00B050"/>
          </a:solidFill>
          <a:ln w="38100" algn="ctr">
            <a:solidFill>
              <a:schemeClr val="bg1"/>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 typeface="Wingdings 2" pitchFamily="18" charset="2"/>
              <a:buNone/>
              <a:tabLst/>
              <a:defRPr/>
            </a:pPr>
            <a:r>
              <a:rPr lang="en-US" sz="2000" b="1" dirty="0"/>
              <a:t>7</a:t>
            </a:r>
            <a:endParaRPr kumimoji="0" lang="en-US" sz="2000" b="1" i="0" u="none" strike="noStrike" kern="1200" cap="none" spc="0" normalizeH="0" baseline="0" noProof="0" dirty="0">
              <a:ln>
                <a:noFill/>
              </a:ln>
              <a:effectLst/>
              <a:uLnTx/>
              <a:uFillTx/>
              <a:ea typeface="+mn-ea"/>
              <a:cs typeface="+mn-cs"/>
            </a:endParaRPr>
          </a:p>
        </p:txBody>
      </p:sp>
      <p:sp>
        <p:nvSpPr>
          <p:cNvPr id="5" name="TextBox 4">
            <a:extLst>
              <a:ext uri="{FF2B5EF4-FFF2-40B4-BE49-F238E27FC236}">
                <a16:creationId xmlns:a16="http://schemas.microsoft.com/office/drawing/2014/main" id="{F51A7B47-D092-2455-2645-EF60BF8D449C}"/>
              </a:ext>
            </a:extLst>
          </p:cNvPr>
          <p:cNvSpPr txBox="1"/>
          <p:nvPr/>
        </p:nvSpPr>
        <p:spPr>
          <a:xfrm>
            <a:off x="7062696" y="1655241"/>
            <a:ext cx="4132813" cy="4116984"/>
          </a:xfrm>
          <a:prstGeom prst="rect">
            <a:avLst/>
          </a:prstGeom>
          <a:noFill/>
        </p:spPr>
        <p:txBody>
          <a:bodyPr wrap="square" lIns="0" tIns="0" rIns="0" bIns="0" rtlCol="0">
            <a:noAutofit/>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effectLst/>
                <a:uLnTx/>
                <a:uFillTx/>
                <a:ea typeface="+mn-ea"/>
                <a:cs typeface="Calibri Light" panose="020F0302020204030204" pitchFamily="34" charset="0"/>
              </a:rPr>
              <a:t>means a transaction other than a capital account transaction and without prejudice to the generality of the foregoing such transaction includes,-</a:t>
            </a:r>
          </a:p>
          <a:p>
            <a:pPr marL="0" marR="0" lvl="0" indent="0" algn="just" defTabSz="914400" rtl="0" eaLnBrk="1" fontAlgn="auto" latinLnBrk="0" hangingPunct="0">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effectLst/>
                <a:uLnTx/>
                <a:uFillTx/>
                <a:ea typeface="+mn-ea"/>
                <a:cs typeface="Calibri Light" panose="020F0302020204030204" pitchFamily="34" charset="0"/>
              </a:rPr>
              <a:t> </a:t>
            </a:r>
          </a:p>
          <a:p>
            <a:pPr marL="285750" marR="0" lvl="0" indent="-285750" algn="just" fontAlgn="auto" hangingPunct="0">
              <a:lnSpc>
                <a:spcPct val="100000"/>
              </a:lnSpc>
              <a:spcBef>
                <a:spcPts val="0"/>
              </a:spcBef>
              <a:spcAft>
                <a:spcPts val="0"/>
              </a:spcAft>
              <a:buClrTx/>
              <a:buSzTx/>
              <a:buFont typeface="Wingdings" panose="05000000000000000000" pitchFamily="2" charset="2"/>
              <a:buChar char="§"/>
              <a:tabLst/>
              <a:defRPr/>
            </a:pPr>
            <a:r>
              <a:rPr lang="en-US" sz="1100" dirty="0"/>
              <a:t>payments due in connection with foreign trade, other current business, services, and short-term banking and credit facilities in the ordinary course of business,</a:t>
            </a:r>
          </a:p>
          <a:p>
            <a:pPr marL="285750" marR="0" lvl="0" indent="-285750" algn="just" fontAlgn="auto" hangingPunct="0">
              <a:lnSpc>
                <a:spcPct val="100000"/>
              </a:lnSpc>
              <a:spcBef>
                <a:spcPts val="0"/>
              </a:spcBef>
              <a:spcAft>
                <a:spcPts val="0"/>
              </a:spcAft>
              <a:buClrTx/>
              <a:buSzTx/>
              <a:buFont typeface="Wingdings" panose="05000000000000000000" pitchFamily="2" charset="2"/>
              <a:buChar char="§"/>
              <a:tabLst/>
              <a:defRPr/>
            </a:pPr>
            <a:endParaRPr lang="en-US" sz="1100" dirty="0"/>
          </a:p>
          <a:p>
            <a:pPr marL="285750" marR="0" lvl="0" indent="-285750" algn="just" fontAlgn="auto" hangingPunct="0">
              <a:lnSpc>
                <a:spcPct val="100000"/>
              </a:lnSpc>
              <a:spcBef>
                <a:spcPts val="0"/>
              </a:spcBef>
              <a:spcAft>
                <a:spcPts val="0"/>
              </a:spcAft>
              <a:buClrTx/>
              <a:buSzTx/>
              <a:buFont typeface="Wingdings" panose="05000000000000000000" pitchFamily="2" charset="2"/>
              <a:buChar char="§"/>
              <a:tabLst/>
              <a:defRPr/>
            </a:pPr>
            <a:r>
              <a:rPr lang="en-US" sz="1100" dirty="0"/>
              <a:t>payments due as interest on loans and as net income from investments,</a:t>
            </a:r>
          </a:p>
          <a:p>
            <a:pPr marL="285750" marR="0" lvl="0" indent="-285750" algn="just" fontAlgn="auto" hangingPunct="0">
              <a:lnSpc>
                <a:spcPct val="100000"/>
              </a:lnSpc>
              <a:spcBef>
                <a:spcPts val="0"/>
              </a:spcBef>
              <a:spcAft>
                <a:spcPts val="0"/>
              </a:spcAft>
              <a:buClrTx/>
              <a:buSzTx/>
              <a:buFont typeface="Wingdings" panose="05000000000000000000" pitchFamily="2" charset="2"/>
              <a:buChar char="§"/>
              <a:tabLst/>
              <a:defRPr/>
            </a:pPr>
            <a:endParaRPr lang="en-US" sz="1100" dirty="0"/>
          </a:p>
          <a:p>
            <a:pPr marL="285750" marR="0" lvl="0" indent="-285750" algn="just" fontAlgn="auto" hangingPunct="0">
              <a:lnSpc>
                <a:spcPct val="100000"/>
              </a:lnSpc>
              <a:spcBef>
                <a:spcPts val="0"/>
              </a:spcBef>
              <a:spcAft>
                <a:spcPts val="0"/>
              </a:spcAft>
              <a:buClrTx/>
              <a:buSzTx/>
              <a:buFont typeface="Wingdings" panose="05000000000000000000" pitchFamily="2" charset="2"/>
              <a:buChar char="§"/>
              <a:tabLst/>
              <a:defRPr/>
            </a:pPr>
            <a:r>
              <a:rPr lang="en-US" sz="1100" dirty="0"/>
              <a:t>remittances for living expenses of parents, spouse and children residing abroad, and</a:t>
            </a:r>
          </a:p>
          <a:p>
            <a:pPr marL="285750" marR="0" lvl="0" indent="-285750" algn="just" fontAlgn="auto" hangingPunct="0">
              <a:lnSpc>
                <a:spcPct val="100000"/>
              </a:lnSpc>
              <a:spcBef>
                <a:spcPts val="0"/>
              </a:spcBef>
              <a:spcAft>
                <a:spcPts val="0"/>
              </a:spcAft>
              <a:buClrTx/>
              <a:buSzTx/>
              <a:buFont typeface="Wingdings" panose="05000000000000000000" pitchFamily="2" charset="2"/>
              <a:buChar char="§"/>
              <a:tabLst/>
              <a:defRPr/>
            </a:pPr>
            <a:endParaRPr lang="en-US" sz="1100" dirty="0"/>
          </a:p>
          <a:p>
            <a:pPr marL="285750" marR="0" lvl="0" indent="-285750" algn="just" fontAlgn="auto" hangingPunct="0">
              <a:lnSpc>
                <a:spcPct val="100000"/>
              </a:lnSpc>
              <a:spcBef>
                <a:spcPts val="0"/>
              </a:spcBef>
              <a:spcAft>
                <a:spcPts val="0"/>
              </a:spcAft>
              <a:buClrTx/>
              <a:buSzTx/>
              <a:buFont typeface="Wingdings" panose="05000000000000000000" pitchFamily="2" charset="2"/>
              <a:buChar char="§"/>
              <a:tabLst/>
              <a:defRPr/>
            </a:pPr>
            <a:r>
              <a:rPr lang="en-US" sz="1100" dirty="0"/>
              <a:t>expenses in connection with foreign travel, education and medical care of parents, spouse and children.</a:t>
            </a:r>
          </a:p>
        </p:txBody>
      </p:sp>
      <p:cxnSp>
        <p:nvCxnSpPr>
          <p:cNvPr id="6" name="Straight Connector 5">
            <a:extLst>
              <a:ext uri="{FF2B5EF4-FFF2-40B4-BE49-F238E27FC236}">
                <a16:creationId xmlns:a16="http://schemas.microsoft.com/office/drawing/2014/main" id="{9259F044-D19D-11BC-C105-45B0475B9A90}"/>
              </a:ext>
            </a:extLst>
          </p:cNvPr>
          <p:cNvCxnSpPr>
            <a:cxnSpLocks/>
          </p:cNvCxnSpPr>
          <p:nvPr/>
        </p:nvCxnSpPr>
        <p:spPr>
          <a:xfrm>
            <a:off x="6959600" y="1375455"/>
            <a:ext cx="32468" cy="5112247"/>
          </a:xfrm>
          <a:prstGeom prst="line">
            <a:avLst/>
          </a:prstGeom>
          <a:ln>
            <a:solidFill>
              <a:srgbClr val="00B050"/>
            </a:solidFill>
            <a:tailEnd type="oval"/>
          </a:ln>
        </p:spPr>
        <p:style>
          <a:lnRef idx="1">
            <a:schemeClr val="accent1"/>
          </a:lnRef>
          <a:fillRef idx="0">
            <a:schemeClr val="accent1"/>
          </a:fillRef>
          <a:effectRef idx="0">
            <a:schemeClr val="accent1"/>
          </a:effectRef>
          <a:fontRef idx="minor">
            <a:schemeClr val="tx1"/>
          </a:fontRef>
        </p:style>
      </p:cxnSp>
      <p:sp>
        <p:nvSpPr>
          <p:cNvPr id="11" name="Snip Diagonal Corner Rectangle 158">
            <a:extLst>
              <a:ext uri="{FF2B5EF4-FFF2-40B4-BE49-F238E27FC236}">
                <a16:creationId xmlns:a16="http://schemas.microsoft.com/office/drawing/2014/main" id="{5C9285EC-DAB5-CDC6-9CA5-A2EA9E5277BC}"/>
              </a:ext>
            </a:extLst>
          </p:cNvPr>
          <p:cNvSpPr/>
          <p:nvPr/>
        </p:nvSpPr>
        <p:spPr bwMode="gray">
          <a:xfrm rot="10800000" flipV="1">
            <a:off x="809777" y="1048530"/>
            <a:ext cx="4604396" cy="465611"/>
          </a:xfrm>
          <a:prstGeom prst="snip2DiagRect">
            <a:avLst>
              <a:gd name="adj1" fmla="val 0"/>
              <a:gd name="adj2" fmla="val 38338"/>
            </a:avLst>
          </a:prstGeom>
          <a:solidFill>
            <a:srgbClr val="0097A9"/>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      Capital Account  Transaction	</a:t>
            </a:r>
            <a:endParaRPr kumimoji="0" lang="en-GB" sz="1400" b="1" i="0" u="none" strike="noStrike" kern="1200" cap="none" spc="0" normalizeH="0" baseline="0" noProof="0" dirty="0">
              <a:ln>
                <a:noFill/>
              </a:ln>
              <a:solidFill>
                <a:schemeClr val="tx1"/>
              </a:solidFill>
              <a:effectLst/>
              <a:uLnTx/>
              <a:uFillTx/>
              <a:ea typeface="+mn-ea"/>
              <a:cs typeface="+mn-cs"/>
            </a:endParaRPr>
          </a:p>
        </p:txBody>
      </p:sp>
      <p:cxnSp>
        <p:nvCxnSpPr>
          <p:cNvPr id="12" name="Straight Connector 11">
            <a:extLst>
              <a:ext uri="{FF2B5EF4-FFF2-40B4-BE49-F238E27FC236}">
                <a16:creationId xmlns:a16="http://schemas.microsoft.com/office/drawing/2014/main" id="{BCF1E1D4-1460-6325-049D-D6AAF61FF2FA}"/>
              </a:ext>
            </a:extLst>
          </p:cNvPr>
          <p:cNvCxnSpPr>
            <a:cxnSpLocks/>
          </p:cNvCxnSpPr>
          <p:nvPr/>
        </p:nvCxnSpPr>
        <p:spPr>
          <a:xfrm>
            <a:off x="809780" y="1230483"/>
            <a:ext cx="45146" cy="5367521"/>
          </a:xfrm>
          <a:prstGeom prst="line">
            <a:avLst/>
          </a:prstGeom>
          <a:ln>
            <a:solidFill>
              <a:srgbClr val="0097A9"/>
            </a:solidFill>
            <a:tailEnd type="ova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6E8B8623-FB40-7198-B681-7657E95FA8EC}"/>
              </a:ext>
            </a:extLst>
          </p:cNvPr>
          <p:cNvSpPr/>
          <p:nvPr/>
        </p:nvSpPr>
        <p:spPr bwMode="gray">
          <a:xfrm rot="10627060" flipV="1">
            <a:off x="2578360" y="475877"/>
            <a:ext cx="534220" cy="490669"/>
          </a:xfrm>
          <a:prstGeom prst="ellipse">
            <a:avLst/>
          </a:prstGeom>
          <a:solidFill>
            <a:srgbClr val="0097A9"/>
          </a:solidFill>
          <a:ln w="38100" algn="ctr">
            <a:solidFill>
              <a:schemeClr val="bg1"/>
            </a:solidFill>
            <a:miter lim="800000"/>
            <a:headEnd/>
            <a:tailEnd/>
          </a:ln>
        </p:spPr>
        <p:txBody>
          <a:bodyPr wrap="square" lIns="66675" tIns="66675" rIns="66675" bIns="66675" rtlCol="0" anchor="ctr"/>
          <a:lstStyle/>
          <a:p>
            <a:pPr marL="0" marR="0" lvl="0" indent="0" algn="ctr" defTabSz="914400" rtl="0" eaLnBrk="1" fontAlgn="auto" latinLnBrk="0" hangingPunct="1">
              <a:lnSpc>
                <a:spcPct val="100000"/>
              </a:lnSpc>
              <a:spcBef>
                <a:spcPts val="0"/>
              </a:spcBef>
              <a:spcAft>
                <a:spcPts val="0"/>
              </a:spcAft>
              <a:buClrTx/>
              <a:buSzTx/>
              <a:buFont typeface="Wingdings 2" pitchFamily="18" charset="2"/>
              <a:buNone/>
              <a:tabLst/>
              <a:defRPr/>
            </a:pPr>
            <a:r>
              <a:rPr lang="en-US" sz="2000" b="1"/>
              <a:t>6</a:t>
            </a:r>
            <a:endParaRPr kumimoji="0" lang="en-US" sz="2000" b="1" i="0" u="none" strike="noStrike" kern="1200" cap="none" spc="0" normalizeH="0" baseline="0" noProof="0">
              <a:ln>
                <a:noFill/>
              </a:ln>
              <a:effectLst/>
              <a:uLnTx/>
              <a:uFillTx/>
              <a:ea typeface="+mn-ea"/>
              <a:cs typeface="+mn-cs"/>
            </a:endParaRPr>
          </a:p>
        </p:txBody>
      </p:sp>
      <p:sp>
        <p:nvSpPr>
          <p:cNvPr id="14" name="TextBox 13">
            <a:extLst>
              <a:ext uri="{FF2B5EF4-FFF2-40B4-BE49-F238E27FC236}">
                <a16:creationId xmlns:a16="http://schemas.microsoft.com/office/drawing/2014/main" id="{B9A3678D-C4DB-AE80-72D4-DEB9B22D9BBF}"/>
              </a:ext>
            </a:extLst>
          </p:cNvPr>
          <p:cNvSpPr txBox="1"/>
          <p:nvPr/>
        </p:nvSpPr>
        <p:spPr>
          <a:xfrm>
            <a:off x="846088" y="1545172"/>
            <a:ext cx="4671456" cy="3910606"/>
          </a:xfrm>
          <a:prstGeom prst="rect">
            <a:avLst/>
          </a:prstGeom>
          <a:noFill/>
        </p:spPr>
        <p:txBody>
          <a:bodyPr wrap="square" lIns="0" tIns="0" rIns="0" bIns="0" rtlCol="0">
            <a:noAutofit/>
          </a:bodyPr>
          <a:lstStyle/>
          <a:p>
            <a:pPr algn="just"/>
            <a:r>
              <a:rPr lang="en-US" sz="1100" b="1" i="1" dirty="0"/>
              <a:t>Capital account transaction </a:t>
            </a:r>
            <a:r>
              <a:rPr lang="en-US" sz="1100" dirty="0"/>
              <a:t>means a transaction which alters the assets or liabilities, including contingent liabilities, outside India of persons resident in India or assets or liabilities in India of persons resident outside India, and includes following transactions specified in Section 6(3) of FEMA:</a:t>
            </a:r>
          </a:p>
          <a:p>
            <a:pPr algn="just"/>
            <a:endParaRPr lang="en-US" sz="1100" dirty="0"/>
          </a:p>
          <a:p>
            <a:pPr marL="285750" indent="-285750" algn="just" hangingPunct="0">
              <a:buFont typeface="Wingdings" panose="05000000000000000000" pitchFamily="2" charset="2"/>
              <a:buChar char="§"/>
            </a:pPr>
            <a:r>
              <a:rPr lang="en-US" sz="1100" dirty="0"/>
              <a:t>transfer or issue of any foreign security by a person resident in India; </a:t>
            </a:r>
          </a:p>
          <a:p>
            <a:pPr marL="285750" lvl="0" indent="-285750" algn="just" hangingPunct="0">
              <a:buFont typeface="Wingdings" panose="05000000000000000000" pitchFamily="2" charset="2"/>
              <a:buChar char="§"/>
            </a:pPr>
            <a:r>
              <a:rPr lang="en-US" sz="1100" dirty="0"/>
              <a:t>transfer or issue of any security by a person resident outside India;</a:t>
            </a:r>
          </a:p>
          <a:p>
            <a:pPr marL="285750" lvl="0" indent="-285750" algn="just" hangingPunct="0">
              <a:buFont typeface="Wingdings" panose="05000000000000000000" pitchFamily="2" charset="2"/>
              <a:buChar char="§"/>
            </a:pPr>
            <a:r>
              <a:rPr lang="en-US" sz="1100" dirty="0"/>
              <a:t>transfer or issue of any security or foreign security by any branch, office or agency in India of a person resident outside India;</a:t>
            </a:r>
          </a:p>
          <a:p>
            <a:pPr marL="285750" lvl="0" indent="-285750" algn="just" hangingPunct="0">
              <a:buFont typeface="Wingdings" panose="05000000000000000000" pitchFamily="2" charset="2"/>
              <a:buChar char="§"/>
            </a:pPr>
            <a:r>
              <a:rPr lang="en-US" sz="1100" dirty="0"/>
              <a:t>any borrowing or lending in rupees in whatever form or by whatever name called;</a:t>
            </a:r>
          </a:p>
          <a:p>
            <a:pPr marL="285750" lvl="0" indent="-285750" algn="just" hangingPunct="0">
              <a:buFont typeface="Wingdings" panose="05000000000000000000" pitchFamily="2" charset="2"/>
              <a:buChar char="§"/>
            </a:pPr>
            <a:r>
              <a:rPr lang="en-US" sz="1100" dirty="0"/>
              <a:t>any borrowing or lending in rupees in whatever form or by whatever name called between a person resident in India and a person resident outside India;</a:t>
            </a:r>
          </a:p>
          <a:p>
            <a:pPr marL="285750" lvl="0" indent="-285750" algn="just" hangingPunct="0">
              <a:buFont typeface="Wingdings" panose="05000000000000000000" pitchFamily="2" charset="2"/>
              <a:buChar char="§"/>
            </a:pPr>
            <a:r>
              <a:rPr lang="en-US" sz="1100" dirty="0"/>
              <a:t>deposits between persons resident in India and persons resident outside India;</a:t>
            </a:r>
          </a:p>
          <a:p>
            <a:pPr marL="285750" lvl="0" indent="-285750" algn="just" hangingPunct="0">
              <a:buFont typeface="Wingdings" panose="05000000000000000000" pitchFamily="2" charset="2"/>
              <a:buChar char="§"/>
            </a:pPr>
            <a:r>
              <a:rPr lang="en-US" sz="1100" dirty="0"/>
              <a:t>export, import or holding of currency or currency notes;</a:t>
            </a:r>
          </a:p>
          <a:p>
            <a:pPr marL="285750" lvl="0" indent="-285750" algn="just" hangingPunct="0">
              <a:buFont typeface="Wingdings" panose="05000000000000000000" pitchFamily="2" charset="2"/>
              <a:buChar char="§"/>
            </a:pPr>
            <a:r>
              <a:rPr lang="en-US" sz="1100" dirty="0"/>
              <a:t>transfer of immovable property outside India, other than a lease not exceeding five years, by a person resident in India;</a:t>
            </a:r>
          </a:p>
          <a:p>
            <a:pPr marL="285750" lvl="0" indent="-285750" algn="just" hangingPunct="0">
              <a:buFont typeface="Wingdings" panose="05000000000000000000" pitchFamily="2" charset="2"/>
              <a:buChar char="§"/>
            </a:pPr>
            <a:r>
              <a:rPr lang="en-US" sz="1100" dirty="0"/>
              <a:t>acquisition or transfer of immovable property in India, other than a lease not exceeding five years, by a person resident outside India;</a:t>
            </a:r>
          </a:p>
          <a:p>
            <a:pPr marL="285750" lvl="0" indent="-285750" algn="just" hangingPunct="0">
              <a:buFont typeface="Wingdings" panose="05000000000000000000" pitchFamily="2" charset="2"/>
              <a:buChar char="§"/>
            </a:pPr>
            <a:r>
              <a:rPr lang="en-US" sz="1100" dirty="0"/>
              <a:t>giving of a guarantee or surety in respect of any debt, obligation or other liability incurred by a person resident in India and owed to a person resident outside India; or by a person resident outside India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100" b="0" i="0" u="none" strike="noStrike" kern="1200" cap="none" spc="0" normalizeH="0" baseline="0" noProof="0" dirty="0">
              <a:ln>
                <a:noFill/>
              </a:ln>
              <a:effectLst/>
              <a:uLnTx/>
              <a:uFillTx/>
              <a:ea typeface="+mn-ea"/>
              <a:cs typeface="Calibri Light" panose="020F0302020204030204" pitchFamily="34" charset="0"/>
            </a:endParaRPr>
          </a:p>
        </p:txBody>
      </p:sp>
    </p:spTree>
    <p:extLst>
      <p:ext uri="{BB962C8B-B14F-4D97-AF65-F5344CB8AC3E}">
        <p14:creationId xmlns:p14="http://schemas.microsoft.com/office/powerpoint/2010/main" val="345045756"/>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775841" y="3429383"/>
            <a:ext cx="4220210" cy="877569"/>
          </a:xfrm>
          <a:custGeom>
            <a:avLst/>
            <a:gdLst/>
            <a:ahLst/>
            <a:cxnLst/>
            <a:rect l="l" t="t" r="r" b="b"/>
            <a:pathLst>
              <a:path w="4220210" h="877570">
                <a:moveTo>
                  <a:pt x="4219956" y="0"/>
                </a:moveTo>
                <a:lnTo>
                  <a:pt x="438531" y="0"/>
                </a:lnTo>
                <a:lnTo>
                  <a:pt x="390749" y="2573"/>
                </a:lnTo>
                <a:lnTo>
                  <a:pt x="344457" y="10114"/>
                </a:lnTo>
                <a:lnTo>
                  <a:pt x="299923" y="22357"/>
                </a:lnTo>
                <a:lnTo>
                  <a:pt x="257414" y="39032"/>
                </a:lnTo>
                <a:lnTo>
                  <a:pt x="217198" y="59873"/>
                </a:lnTo>
                <a:lnTo>
                  <a:pt x="179542" y="84612"/>
                </a:lnTo>
                <a:lnTo>
                  <a:pt x="144714" y="112982"/>
                </a:lnTo>
                <a:lnTo>
                  <a:pt x="112982" y="144714"/>
                </a:lnTo>
                <a:lnTo>
                  <a:pt x="84612" y="179542"/>
                </a:lnTo>
                <a:lnTo>
                  <a:pt x="59873" y="217198"/>
                </a:lnTo>
                <a:lnTo>
                  <a:pt x="39032" y="257414"/>
                </a:lnTo>
                <a:lnTo>
                  <a:pt x="22357" y="299923"/>
                </a:lnTo>
                <a:lnTo>
                  <a:pt x="10114" y="344457"/>
                </a:lnTo>
                <a:lnTo>
                  <a:pt x="2573" y="390749"/>
                </a:lnTo>
                <a:lnTo>
                  <a:pt x="0" y="438530"/>
                </a:lnTo>
                <a:lnTo>
                  <a:pt x="2573" y="486312"/>
                </a:lnTo>
                <a:lnTo>
                  <a:pt x="10114" y="532604"/>
                </a:lnTo>
                <a:lnTo>
                  <a:pt x="22357" y="577138"/>
                </a:lnTo>
                <a:lnTo>
                  <a:pt x="39032" y="619647"/>
                </a:lnTo>
                <a:lnTo>
                  <a:pt x="59873" y="659863"/>
                </a:lnTo>
                <a:lnTo>
                  <a:pt x="84612" y="697519"/>
                </a:lnTo>
                <a:lnTo>
                  <a:pt x="112982" y="732347"/>
                </a:lnTo>
                <a:lnTo>
                  <a:pt x="144714" y="764079"/>
                </a:lnTo>
                <a:lnTo>
                  <a:pt x="179542" y="792449"/>
                </a:lnTo>
                <a:lnTo>
                  <a:pt x="217198" y="817188"/>
                </a:lnTo>
                <a:lnTo>
                  <a:pt x="257414" y="838029"/>
                </a:lnTo>
                <a:lnTo>
                  <a:pt x="299923" y="854704"/>
                </a:lnTo>
                <a:lnTo>
                  <a:pt x="344457" y="866947"/>
                </a:lnTo>
                <a:lnTo>
                  <a:pt x="390749" y="874488"/>
                </a:lnTo>
                <a:lnTo>
                  <a:pt x="438531" y="877061"/>
                </a:lnTo>
                <a:lnTo>
                  <a:pt x="4219956" y="877061"/>
                </a:lnTo>
                <a:lnTo>
                  <a:pt x="4219956" y="0"/>
                </a:lnTo>
                <a:close/>
              </a:path>
            </a:pathLst>
          </a:custGeom>
          <a:solidFill>
            <a:srgbClr val="85BB24"/>
          </a:solidFill>
        </p:spPr>
        <p:txBody>
          <a:bodyPr wrap="square" lIns="0" tIns="0" rIns="0" bIns="0" rtlCol="0"/>
          <a:lstStyle/>
          <a:p>
            <a:endParaRPr/>
          </a:p>
        </p:txBody>
      </p:sp>
      <p:sp>
        <p:nvSpPr>
          <p:cNvPr id="3" name="object 3"/>
          <p:cNvSpPr/>
          <p:nvPr/>
        </p:nvSpPr>
        <p:spPr>
          <a:xfrm>
            <a:off x="1770507" y="2474597"/>
            <a:ext cx="4220210" cy="877569"/>
          </a:xfrm>
          <a:custGeom>
            <a:avLst/>
            <a:gdLst/>
            <a:ahLst/>
            <a:cxnLst/>
            <a:rect l="l" t="t" r="r" b="b"/>
            <a:pathLst>
              <a:path w="4220210" h="877570">
                <a:moveTo>
                  <a:pt x="4219956" y="0"/>
                </a:moveTo>
                <a:lnTo>
                  <a:pt x="438531" y="0"/>
                </a:lnTo>
                <a:lnTo>
                  <a:pt x="390749" y="2573"/>
                </a:lnTo>
                <a:lnTo>
                  <a:pt x="344457" y="10114"/>
                </a:lnTo>
                <a:lnTo>
                  <a:pt x="299923" y="22357"/>
                </a:lnTo>
                <a:lnTo>
                  <a:pt x="257414" y="39032"/>
                </a:lnTo>
                <a:lnTo>
                  <a:pt x="217198" y="59873"/>
                </a:lnTo>
                <a:lnTo>
                  <a:pt x="179542" y="84612"/>
                </a:lnTo>
                <a:lnTo>
                  <a:pt x="144714" y="112982"/>
                </a:lnTo>
                <a:lnTo>
                  <a:pt x="112982" y="144714"/>
                </a:lnTo>
                <a:lnTo>
                  <a:pt x="84612" y="179542"/>
                </a:lnTo>
                <a:lnTo>
                  <a:pt x="59873" y="217198"/>
                </a:lnTo>
                <a:lnTo>
                  <a:pt x="39032" y="257414"/>
                </a:lnTo>
                <a:lnTo>
                  <a:pt x="22357" y="299923"/>
                </a:lnTo>
                <a:lnTo>
                  <a:pt x="10114" y="344457"/>
                </a:lnTo>
                <a:lnTo>
                  <a:pt x="2573" y="390749"/>
                </a:lnTo>
                <a:lnTo>
                  <a:pt x="0" y="438531"/>
                </a:lnTo>
                <a:lnTo>
                  <a:pt x="2573" y="486312"/>
                </a:lnTo>
                <a:lnTo>
                  <a:pt x="10114" y="532604"/>
                </a:lnTo>
                <a:lnTo>
                  <a:pt x="22357" y="577138"/>
                </a:lnTo>
                <a:lnTo>
                  <a:pt x="39032" y="619647"/>
                </a:lnTo>
                <a:lnTo>
                  <a:pt x="59873" y="659863"/>
                </a:lnTo>
                <a:lnTo>
                  <a:pt x="84612" y="697519"/>
                </a:lnTo>
                <a:lnTo>
                  <a:pt x="112982" y="732347"/>
                </a:lnTo>
                <a:lnTo>
                  <a:pt x="144714" y="764079"/>
                </a:lnTo>
                <a:lnTo>
                  <a:pt x="179542" y="792449"/>
                </a:lnTo>
                <a:lnTo>
                  <a:pt x="217198" y="817188"/>
                </a:lnTo>
                <a:lnTo>
                  <a:pt x="257414" y="838029"/>
                </a:lnTo>
                <a:lnTo>
                  <a:pt x="299923" y="854704"/>
                </a:lnTo>
                <a:lnTo>
                  <a:pt x="344457" y="866947"/>
                </a:lnTo>
                <a:lnTo>
                  <a:pt x="390749" y="874488"/>
                </a:lnTo>
                <a:lnTo>
                  <a:pt x="438531" y="877062"/>
                </a:lnTo>
                <a:lnTo>
                  <a:pt x="4219956" y="877062"/>
                </a:lnTo>
                <a:lnTo>
                  <a:pt x="4219956" y="0"/>
                </a:lnTo>
                <a:close/>
              </a:path>
            </a:pathLst>
          </a:custGeom>
          <a:solidFill>
            <a:srgbClr val="0096A9"/>
          </a:solidFill>
        </p:spPr>
        <p:txBody>
          <a:bodyPr wrap="square" lIns="0" tIns="0" rIns="0" bIns="0" rtlCol="0"/>
          <a:lstStyle/>
          <a:p>
            <a:endParaRPr/>
          </a:p>
        </p:txBody>
      </p:sp>
      <p:sp>
        <p:nvSpPr>
          <p:cNvPr id="4" name="object 4"/>
          <p:cNvSpPr/>
          <p:nvPr/>
        </p:nvSpPr>
        <p:spPr>
          <a:xfrm>
            <a:off x="1765173" y="1520573"/>
            <a:ext cx="4220210" cy="875665"/>
          </a:xfrm>
          <a:custGeom>
            <a:avLst/>
            <a:gdLst/>
            <a:ahLst/>
            <a:cxnLst/>
            <a:rect l="l" t="t" r="r" b="b"/>
            <a:pathLst>
              <a:path w="4220210" h="875664">
                <a:moveTo>
                  <a:pt x="4219956" y="0"/>
                </a:moveTo>
                <a:lnTo>
                  <a:pt x="437769" y="0"/>
                </a:lnTo>
                <a:lnTo>
                  <a:pt x="390069" y="2568"/>
                </a:lnTo>
                <a:lnTo>
                  <a:pt x="343858" y="10097"/>
                </a:lnTo>
                <a:lnTo>
                  <a:pt x="299401" y="22318"/>
                </a:lnTo>
                <a:lnTo>
                  <a:pt x="256966" y="38964"/>
                </a:lnTo>
                <a:lnTo>
                  <a:pt x="216820" y="59769"/>
                </a:lnTo>
                <a:lnTo>
                  <a:pt x="179229" y="84464"/>
                </a:lnTo>
                <a:lnTo>
                  <a:pt x="144462" y="112785"/>
                </a:lnTo>
                <a:lnTo>
                  <a:pt x="112785" y="144462"/>
                </a:lnTo>
                <a:lnTo>
                  <a:pt x="84464" y="179229"/>
                </a:lnTo>
                <a:lnTo>
                  <a:pt x="59769" y="216820"/>
                </a:lnTo>
                <a:lnTo>
                  <a:pt x="38964" y="256966"/>
                </a:lnTo>
                <a:lnTo>
                  <a:pt x="22318" y="299401"/>
                </a:lnTo>
                <a:lnTo>
                  <a:pt x="10097" y="343858"/>
                </a:lnTo>
                <a:lnTo>
                  <a:pt x="2568" y="390069"/>
                </a:lnTo>
                <a:lnTo>
                  <a:pt x="0" y="437769"/>
                </a:lnTo>
                <a:lnTo>
                  <a:pt x="2568" y="485468"/>
                </a:lnTo>
                <a:lnTo>
                  <a:pt x="10097" y="531679"/>
                </a:lnTo>
                <a:lnTo>
                  <a:pt x="22318" y="576136"/>
                </a:lnTo>
                <a:lnTo>
                  <a:pt x="38964" y="618571"/>
                </a:lnTo>
                <a:lnTo>
                  <a:pt x="59769" y="658717"/>
                </a:lnTo>
                <a:lnTo>
                  <a:pt x="84464" y="696308"/>
                </a:lnTo>
                <a:lnTo>
                  <a:pt x="112785" y="731075"/>
                </a:lnTo>
                <a:lnTo>
                  <a:pt x="144462" y="762752"/>
                </a:lnTo>
                <a:lnTo>
                  <a:pt x="179229" y="791073"/>
                </a:lnTo>
                <a:lnTo>
                  <a:pt x="216820" y="815768"/>
                </a:lnTo>
                <a:lnTo>
                  <a:pt x="256966" y="836573"/>
                </a:lnTo>
                <a:lnTo>
                  <a:pt x="299401" y="853219"/>
                </a:lnTo>
                <a:lnTo>
                  <a:pt x="343858" y="865440"/>
                </a:lnTo>
                <a:lnTo>
                  <a:pt x="390069" y="872969"/>
                </a:lnTo>
                <a:lnTo>
                  <a:pt x="437769" y="875538"/>
                </a:lnTo>
                <a:lnTo>
                  <a:pt x="4219956" y="875538"/>
                </a:lnTo>
                <a:lnTo>
                  <a:pt x="4219956" y="0"/>
                </a:lnTo>
                <a:close/>
              </a:path>
            </a:pathLst>
          </a:custGeom>
          <a:solidFill>
            <a:srgbClr val="61B5E4"/>
          </a:solidFill>
        </p:spPr>
        <p:txBody>
          <a:bodyPr wrap="square" lIns="0" tIns="0" rIns="0" bIns="0" rtlCol="0"/>
          <a:lstStyle/>
          <a:p>
            <a:endParaRPr/>
          </a:p>
        </p:txBody>
      </p:sp>
      <p:sp>
        <p:nvSpPr>
          <p:cNvPr id="5" name="object 5"/>
          <p:cNvSpPr txBox="1"/>
          <p:nvPr/>
        </p:nvSpPr>
        <p:spPr>
          <a:xfrm>
            <a:off x="2206953" y="1813811"/>
            <a:ext cx="3648075" cy="208279"/>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FFFFFF"/>
                </a:solidFill>
                <a:latin typeface="Calibri"/>
                <a:cs typeface="Calibri"/>
              </a:rPr>
              <a:t>Opening</a:t>
            </a:r>
            <a:r>
              <a:rPr sz="1200" b="1" spc="-15" dirty="0">
                <a:solidFill>
                  <a:srgbClr val="FFFFFF"/>
                </a:solidFill>
                <a:latin typeface="Calibri"/>
                <a:cs typeface="Calibri"/>
              </a:rPr>
              <a:t> </a:t>
            </a:r>
            <a:r>
              <a:rPr sz="1200" b="1" dirty="0">
                <a:solidFill>
                  <a:srgbClr val="FFFFFF"/>
                </a:solidFill>
                <a:latin typeface="Calibri"/>
                <a:cs typeface="Calibri"/>
              </a:rPr>
              <a:t>of</a:t>
            </a:r>
            <a:r>
              <a:rPr sz="1200" b="1" spc="-40" dirty="0">
                <a:solidFill>
                  <a:srgbClr val="FFFFFF"/>
                </a:solidFill>
                <a:latin typeface="Calibri"/>
                <a:cs typeface="Calibri"/>
              </a:rPr>
              <a:t> </a:t>
            </a:r>
            <a:r>
              <a:rPr sz="1200" b="1" dirty="0">
                <a:solidFill>
                  <a:srgbClr val="FFFFFF"/>
                </a:solidFill>
                <a:latin typeface="Calibri"/>
                <a:cs typeface="Calibri"/>
              </a:rPr>
              <a:t>Foreign</a:t>
            </a:r>
            <a:r>
              <a:rPr sz="1200" b="1" spc="-35" dirty="0">
                <a:solidFill>
                  <a:srgbClr val="FFFFFF"/>
                </a:solidFill>
                <a:latin typeface="Calibri"/>
                <a:cs typeface="Calibri"/>
              </a:rPr>
              <a:t> </a:t>
            </a:r>
            <a:r>
              <a:rPr sz="1200" b="1" dirty="0">
                <a:solidFill>
                  <a:srgbClr val="FFFFFF"/>
                </a:solidFill>
                <a:latin typeface="Calibri"/>
                <a:cs typeface="Calibri"/>
              </a:rPr>
              <a:t>Currency</a:t>
            </a:r>
            <a:r>
              <a:rPr sz="1200" b="1" spc="-40" dirty="0">
                <a:solidFill>
                  <a:srgbClr val="FFFFFF"/>
                </a:solidFill>
                <a:latin typeface="Calibri"/>
                <a:cs typeface="Calibri"/>
              </a:rPr>
              <a:t> </a:t>
            </a:r>
            <a:r>
              <a:rPr sz="1200" b="1" dirty="0">
                <a:solidFill>
                  <a:srgbClr val="FFFFFF"/>
                </a:solidFill>
                <a:latin typeface="Calibri"/>
                <a:cs typeface="Calibri"/>
              </a:rPr>
              <a:t>Account</a:t>
            </a:r>
            <a:r>
              <a:rPr sz="1200" b="1" spc="-35" dirty="0">
                <a:solidFill>
                  <a:srgbClr val="FFFFFF"/>
                </a:solidFill>
                <a:latin typeface="Calibri"/>
                <a:cs typeface="Calibri"/>
              </a:rPr>
              <a:t> </a:t>
            </a:r>
            <a:r>
              <a:rPr sz="1200" b="1" dirty="0">
                <a:solidFill>
                  <a:srgbClr val="FFFFFF"/>
                </a:solidFill>
                <a:latin typeface="Calibri"/>
                <a:cs typeface="Calibri"/>
              </a:rPr>
              <a:t>abroad</a:t>
            </a:r>
            <a:r>
              <a:rPr sz="1200" b="1" spc="-35" dirty="0">
                <a:solidFill>
                  <a:srgbClr val="FFFFFF"/>
                </a:solidFill>
                <a:latin typeface="Calibri"/>
                <a:cs typeface="Calibri"/>
              </a:rPr>
              <a:t> </a:t>
            </a:r>
            <a:r>
              <a:rPr sz="1200" b="1" dirty="0">
                <a:solidFill>
                  <a:srgbClr val="FFFFFF"/>
                </a:solidFill>
                <a:latin typeface="Calibri"/>
                <a:cs typeface="Calibri"/>
              </a:rPr>
              <a:t>with</a:t>
            </a:r>
            <a:r>
              <a:rPr sz="1200" b="1" spc="-35" dirty="0">
                <a:solidFill>
                  <a:srgbClr val="FFFFFF"/>
                </a:solidFill>
                <a:latin typeface="Calibri"/>
                <a:cs typeface="Calibri"/>
              </a:rPr>
              <a:t> </a:t>
            </a:r>
            <a:r>
              <a:rPr sz="1200" b="1" dirty="0">
                <a:solidFill>
                  <a:srgbClr val="FFFFFF"/>
                </a:solidFill>
                <a:latin typeface="Calibri"/>
                <a:cs typeface="Calibri"/>
              </a:rPr>
              <a:t>a</a:t>
            </a:r>
            <a:r>
              <a:rPr sz="1200" b="1" spc="-40" dirty="0">
                <a:solidFill>
                  <a:srgbClr val="FFFFFF"/>
                </a:solidFill>
                <a:latin typeface="Calibri"/>
                <a:cs typeface="Calibri"/>
              </a:rPr>
              <a:t> </a:t>
            </a:r>
            <a:r>
              <a:rPr sz="1200" b="1" spc="-20" dirty="0">
                <a:solidFill>
                  <a:srgbClr val="FFFFFF"/>
                </a:solidFill>
                <a:latin typeface="Calibri"/>
                <a:cs typeface="Calibri"/>
              </a:rPr>
              <a:t>bank</a:t>
            </a:r>
            <a:endParaRPr sz="1200">
              <a:latin typeface="Calibri"/>
              <a:cs typeface="Calibri"/>
            </a:endParaRPr>
          </a:p>
        </p:txBody>
      </p:sp>
      <p:sp>
        <p:nvSpPr>
          <p:cNvPr id="6" name="object 6"/>
          <p:cNvSpPr/>
          <p:nvPr/>
        </p:nvSpPr>
        <p:spPr>
          <a:xfrm>
            <a:off x="6180963" y="1525907"/>
            <a:ext cx="4220210" cy="877569"/>
          </a:xfrm>
          <a:custGeom>
            <a:avLst/>
            <a:gdLst/>
            <a:ahLst/>
            <a:cxnLst/>
            <a:rect l="l" t="t" r="r" b="b"/>
            <a:pathLst>
              <a:path w="4220209" h="877569">
                <a:moveTo>
                  <a:pt x="3781425" y="0"/>
                </a:moveTo>
                <a:lnTo>
                  <a:pt x="0" y="0"/>
                </a:lnTo>
                <a:lnTo>
                  <a:pt x="0" y="877061"/>
                </a:lnTo>
                <a:lnTo>
                  <a:pt x="3781425" y="877061"/>
                </a:lnTo>
                <a:lnTo>
                  <a:pt x="3829206" y="874488"/>
                </a:lnTo>
                <a:lnTo>
                  <a:pt x="3875498" y="866947"/>
                </a:lnTo>
                <a:lnTo>
                  <a:pt x="3920032" y="854704"/>
                </a:lnTo>
                <a:lnTo>
                  <a:pt x="3962541" y="838029"/>
                </a:lnTo>
                <a:lnTo>
                  <a:pt x="4002757" y="817188"/>
                </a:lnTo>
                <a:lnTo>
                  <a:pt x="4040413" y="792449"/>
                </a:lnTo>
                <a:lnTo>
                  <a:pt x="4075241" y="764079"/>
                </a:lnTo>
                <a:lnTo>
                  <a:pt x="4106973" y="732347"/>
                </a:lnTo>
                <a:lnTo>
                  <a:pt x="4135343" y="697519"/>
                </a:lnTo>
                <a:lnTo>
                  <a:pt x="4160082" y="659863"/>
                </a:lnTo>
                <a:lnTo>
                  <a:pt x="4180923" y="619647"/>
                </a:lnTo>
                <a:lnTo>
                  <a:pt x="4197598" y="577138"/>
                </a:lnTo>
                <a:lnTo>
                  <a:pt x="4209841" y="532604"/>
                </a:lnTo>
                <a:lnTo>
                  <a:pt x="4217382" y="486312"/>
                </a:lnTo>
                <a:lnTo>
                  <a:pt x="4219956" y="438530"/>
                </a:lnTo>
                <a:lnTo>
                  <a:pt x="4217382" y="390749"/>
                </a:lnTo>
                <a:lnTo>
                  <a:pt x="4209841" y="344457"/>
                </a:lnTo>
                <a:lnTo>
                  <a:pt x="4197598" y="299923"/>
                </a:lnTo>
                <a:lnTo>
                  <a:pt x="4180923" y="257414"/>
                </a:lnTo>
                <a:lnTo>
                  <a:pt x="4160082" y="217198"/>
                </a:lnTo>
                <a:lnTo>
                  <a:pt x="4135343" y="179542"/>
                </a:lnTo>
                <a:lnTo>
                  <a:pt x="4106973" y="144714"/>
                </a:lnTo>
                <a:lnTo>
                  <a:pt x="4075241" y="112982"/>
                </a:lnTo>
                <a:lnTo>
                  <a:pt x="4040413" y="84612"/>
                </a:lnTo>
                <a:lnTo>
                  <a:pt x="4002757" y="59873"/>
                </a:lnTo>
                <a:lnTo>
                  <a:pt x="3962541" y="39032"/>
                </a:lnTo>
                <a:lnTo>
                  <a:pt x="3920032" y="22357"/>
                </a:lnTo>
                <a:lnTo>
                  <a:pt x="3875498" y="10114"/>
                </a:lnTo>
                <a:lnTo>
                  <a:pt x="3829206" y="2573"/>
                </a:lnTo>
                <a:lnTo>
                  <a:pt x="3781425" y="0"/>
                </a:lnTo>
                <a:close/>
              </a:path>
            </a:pathLst>
          </a:custGeom>
          <a:solidFill>
            <a:srgbClr val="012069"/>
          </a:solidFill>
        </p:spPr>
        <p:txBody>
          <a:bodyPr wrap="square" lIns="0" tIns="0" rIns="0" bIns="0" rtlCol="0"/>
          <a:lstStyle/>
          <a:p>
            <a:endParaRPr/>
          </a:p>
        </p:txBody>
      </p:sp>
      <p:sp>
        <p:nvSpPr>
          <p:cNvPr id="7" name="object 7"/>
          <p:cNvSpPr/>
          <p:nvPr/>
        </p:nvSpPr>
        <p:spPr>
          <a:xfrm>
            <a:off x="6180963" y="2474597"/>
            <a:ext cx="4220210" cy="877569"/>
          </a:xfrm>
          <a:custGeom>
            <a:avLst/>
            <a:gdLst/>
            <a:ahLst/>
            <a:cxnLst/>
            <a:rect l="l" t="t" r="r" b="b"/>
            <a:pathLst>
              <a:path w="4220209" h="877570">
                <a:moveTo>
                  <a:pt x="3781425" y="0"/>
                </a:moveTo>
                <a:lnTo>
                  <a:pt x="0" y="0"/>
                </a:lnTo>
                <a:lnTo>
                  <a:pt x="0" y="877062"/>
                </a:lnTo>
                <a:lnTo>
                  <a:pt x="3781425" y="877062"/>
                </a:lnTo>
                <a:lnTo>
                  <a:pt x="3829206" y="874488"/>
                </a:lnTo>
                <a:lnTo>
                  <a:pt x="3875498" y="866947"/>
                </a:lnTo>
                <a:lnTo>
                  <a:pt x="3920032" y="854704"/>
                </a:lnTo>
                <a:lnTo>
                  <a:pt x="3962541" y="838029"/>
                </a:lnTo>
                <a:lnTo>
                  <a:pt x="4002757" y="817188"/>
                </a:lnTo>
                <a:lnTo>
                  <a:pt x="4040413" y="792449"/>
                </a:lnTo>
                <a:lnTo>
                  <a:pt x="4075241" y="764079"/>
                </a:lnTo>
                <a:lnTo>
                  <a:pt x="4106973" y="732347"/>
                </a:lnTo>
                <a:lnTo>
                  <a:pt x="4135343" y="697519"/>
                </a:lnTo>
                <a:lnTo>
                  <a:pt x="4160082" y="659863"/>
                </a:lnTo>
                <a:lnTo>
                  <a:pt x="4180923" y="619647"/>
                </a:lnTo>
                <a:lnTo>
                  <a:pt x="4197598" y="577138"/>
                </a:lnTo>
                <a:lnTo>
                  <a:pt x="4209841" y="532604"/>
                </a:lnTo>
                <a:lnTo>
                  <a:pt x="4217382" y="486312"/>
                </a:lnTo>
                <a:lnTo>
                  <a:pt x="4219956" y="438531"/>
                </a:lnTo>
                <a:lnTo>
                  <a:pt x="4217382" y="390749"/>
                </a:lnTo>
                <a:lnTo>
                  <a:pt x="4209841" y="344457"/>
                </a:lnTo>
                <a:lnTo>
                  <a:pt x="4197598" y="299923"/>
                </a:lnTo>
                <a:lnTo>
                  <a:pt x="4180923" y="257414"/>
                </a:lnTo>
                <a:lnTo>
                  <a:pt x="4160082" y="217198"/>
                </a:lnTo>
                <a:lnTo>
                  <a:pt x="4135343" y="179542"/>
                </a:lnTo>
                <a:lnTo>
                  <a:pt x="4106973" y="144714"/>
                </a:lnTo>
                <a:lnTo>
                  <a:pt x="4075241" y="112982"/>
                </a:lnTo>
                <a:lnTo>
                  <a:pt x="4040413" y="84612"/>
                </a:lnTo>
                <a:lnTo>
                  <a:pt x="4002757" y="59873"/>
                </a:lnTo>
                <a:lnTo>
                  <a:pt x="3962541" y="39032"/>
                </a:lnTo>
                <a:lnTo>
                  <a:pt x="3920032" y="22357"/>
                </a:lnTo>
                <a:lnTo>
                  <a:pt x="3875498" y="10114"/>
                </a:lnTo>
                <a:lnTo>
                  <a:pt x="3829206" y="2573"/>
                </a:lnTo>
                <a:lnTo>
                  <a:pt x="3781425" y="0"/>
                </a:lnTo>
                <a:close/>
              </a:path>
            </a:pathLst>
          </a:custGeom>
          <a:solidFill>
            <a:srgbClr val="004A54"/>
          </a:solidFill>
        </p:spPr>
        <p:txBody>
          <a:bodyPr wrap="square" lIns="0" tIns="0" rIns="0" bIns="0" rtlCol="0"/>
          <a:lstStyle/>
          <a:p>
            <a:endParaRPr/>
          </a:p>
        </p:txBody>
      </p:sp>
      <p:sp>
        <p:nvSpPr>
          <p:cNvPr id="8" name="object 8"/>
          <p:cNvSpPr/>
          <p:nvPr/>
        </p:nvSpPr>
        <p:spPr>
          <a:xfrm>
            <a:off x="1770507" y="4402457"/>
            <a:ext cx="4220210" cy="877569"/>
          </a:xfrm>
          <a:custGeom>
            <a:avLst/>
            <a:gdLst/>
            <a:ahLst/>
            <a:cxnLst/>
            <a:rect l="l" t="t" r="r" b="b"/>
            <a:pathLst>
              <a:path w="4220210" h="877570">
                <a:moveTo>
                  <a:pt x="4219956" y="0"/>
                </a:moveTo>
                <a:lnTo>
                  <a:pt x="438531" y="0"/>
                </a:lnTo>
                <a:lnTo>
                  <a:pt x="390749" y="2573"/>
                </a:lnTo>
                <a:lnTo>
                  <a:pt x="344457" y="10114"/>
                </a:lnTo>
                <a:lnTo>
                  <a:pt x="299923" y="22357"/>
                </a:lnTo>
                <a:lnTo>
                  <a:pt x="257414" y="39032"/>
                </a:lnTo>
                <a:lnTo>
                  <a:pt x="217198" y="59873"/>
                </a:lnTo>
                <a:lnTo>
                  <a:pt x="179542" y="84612"/>
                </a:lnTo>
                <a:lnTo>
                  <a:pt x="144714" y="112982"/>
                </a:lnTo>
                <a:lnTo>
                  <a:pt x="112982" y="144714"/>
                </a:lnTo>
                <a:lnTo>
                  <a:pt x="84612" y="179542"/>
                </a:lnTo>
                <a:lnTo>
                  <a:pt x="59873" y="217198"/>
                </a:lnTo>
                <a:lnTo>
                  <a:pt x="39032" y="257414"/>
                </a:lnTo>
                <a:lnTo>
                  <a:pt x="22357" y="299923"/>
                </a:lnTo>
                <a:lnTo>
                  <a:pt x="10114" y="344457"/>
                </a:lnTo>
                <a:lnTo>
                  <a:pt x="2573" y="390749"/>
                </a:lnTo>
                <a:lnTo>
                  <a:pt x="0" y="438530"/>
                </a:lnTo>
                <a:lnTo>
                  <a:pt x="2573" y="486312"/>
                </a:lnTo>
                <a:lnTo>
                  <a:pt x="10114" y="532604"/>
                </a:lnTo>
                <a:lnTo>
                  <a:pt x="22357" y="577138"/>
                </a:lnTo>
                <a:lnTo>
                  <a:pt x="39032" y="619647"/>
                </a:lnTo>
                <a:lnTo>
                  <a:pt x="59873" y="659863"/>
                </a:lnTo>
                <a:lnTo>
                  <a:pt x="84612" y="697519"/>
                </a:lnTo>
                <a:lnTo>
                  <a:pt x="112982" y="732347"/>
                </a:lnTo>
                <a:lnTo>
                  <a:pt x="144714" y="764079"/>
                </a:lnTo>
                <a:lnTo>
                  <a:pt x="179542" y="792449"/>
                </a:lnTo>
                <a:lnTo>
                  <a:pt x="217198" y="817188"/>
                </a:lnTo>
                <a:lnTo>
                  <a:pt x="257414" y="838029"/>
                </a:lnTo>
                <a:lnTo>
                  <a:pt x="299923" y="854704"/>
                </a:lnTo>
                <a:lnTo>
                  <a:pt x="344457" y="866947"/>
                </a:lnTo>
                <a:lnTo>
                  <a:pt x="390749" y="874488"/>
                </a:lnTo>
                <a:lnTo>
                  <a:pt x="438531" y="877061"/>
                </a:lnTo>
                <a:lnTo>
                  <a:pt x="4219956" y="877061"/>
                </a:lnTo>
                <a:lnTo>
                  <a:pt x="4219956" y="0"/>
                </a:lnTo>
                <a:close/>
              </a:path>
            </a:pathLst>
          </a:custGeom>
          <a:solidFill>
            <a:srgbClr val="9D9D99"/>
          </a:solidFill>
        </p:spPr>
        <p:txBody>
          <a:bodyPr wrap="square" lIns="0" tIns="0" rIns="0" bIns="0" rtlCol="0"/>
          <a:lstStyle/>
          <a:p>
            <a:endParaRPr/>
          </a:p>
        </p:txBody>
      </p:sp>
      <p:sp>
        <p:nvSpPr>
          <p:cNvPr id="9" name="object 9"/>
          <p:cNvSpPr/>
          <p:nvPr/>
        </p:nvSpPr>
        <p:spPr>
          <a:xfrm>
            <a:off x="6180963" y="3429383"/>
            <a:ext cx="4220210" cy="877569"/>
          </a:xfrm>
          <a:custGeom>
            <a:avLst/>
            <a:gdLst/>
            <a:ahLst/>
            <a:cxnLst/>
            <a:rect l="l" t="t" r="r" b="b"/>
            <a:pathLst>
              <a:path w="4220209" h="877570">
                <a:moveTo>
                  <a:pt x="3781425" y="0"/>
                </a:moveTo>
                <a:lnTo>
                  <a:pt x="0" y="0"/>
                </a:lnTo>
                <a:lnTo>
                  <a:pt x="0" y="877061"/>
                </a:lnTo>
                <a:lnTo>
                  <a:pt x="3781425" y="877061"/>
                </a:lnTo>
                <a:lnTo>
                  <a:pt x="3829206" y="874488"/>
                </a:lnTo>
                <a:lnTo>
                  <a:pt x="3875498" y="866947"/>
                </a:lnTo>
                <a:lnTo>
                  <a:pt x="3920032" y="854704"/>
                </a:lnTo>
                <a:lnTo>
                  <a:pt x="3962541" y="838029"/>
                </a:lnTo>
                <a:lnTo>
                  <a:pt x="4002757" y="817188"/>
                </a:lnTo>
                <a:lnTo>
                  <a:pt x="4040413" y="792449"/>
                </a:lnTo>
                <a:lnTo>
                  <a:pt x="4075241" y="764079"/>
                </a:lnTo>
                <a:lnTo>
                  <a:pt x="4106973" y="732347"/>
                </a:lnTo>
                <a:lnTo>
                  <a:pt x="4135343" y="697519"/>
                </a:lnTo>
                <a:lnTo>
                  <a:pt x="4160082" y="659863"/>
                </a:lnTo>
                <a:lnTo>
                  <a:pt x="4180923" y="619647"/>
                </a:lnTo>
                <a:lnTo>
                  <a:pt x="4197598" y="577138"/>
                </a:lnTo>
                <a:lnTo>
                  <a:pt x="4209841" y="532604"/>
                </a:lnTo>
                <a:lnTo>
                  <a:pt x="4217382" y="486312"/>
                </a:lnTo>
                <a:lnTo>
                  <a:pt x="4219956" y="438530"/>
                </a:lnTo>
                <a:lnTo>
                  <a:pt x="4217382" y="390749"/>
                </a:lnTo>
                <a:lnTo>
                  <a:pt x="4209841" y="344457"/>
                </a:lnTo>
                <a:lnTo>
                  <a:pt x="4197598" y="299923"/>
                </a:lnTo>
                <a:lnTo>
                  <a:pt x="4180923" y="257414"/>
                </a:lnTo>
                <a:lnTo>
                  <a:pt x="4160082" y="217198"/>
                </a:lnTo>
                <a:lnTo>
                  <a:pt x="4135343" y="179542"/>
                </a:lnTo>
                <a:lnTo>
                  <a:pt x="4106973" y="144714"/>
                </a:lnTo>
                <a:lnTo>
                  <a:pt x="4075241" y="112982"/>
                </a:lnTo>
                <a:lnTo>
                  <a:pt x="4040413" y="84612"/>
                </a:lnTo>
                <a:lnTo>
                  <a:pt x="4002757" y="59873"/>
                </a:lnTo>
                <a:lnTo>
                  <a:pt x="3962541" y="39032"/>
                </a:lnTo>
                <a:lnTo>
                  <a:pt x="3920032" y="22357"/>
                </a:lnTo>
                <a:lnTo>
                  <a:pt x="3875498" y="10114"/>
                </a:lnTo>
                <a:lnTo>
                  <a:pt x="3829206" y="2573"/>
                </a:lnTo>
                <a:lnTo>
                  <a:pt x="3781425" y="0"/>
                </a:lnTo>
                <a:close/>
              </a:path>
            </a:pathLst>
          </a:custGeom>
          <a:solidFill>
            <a:srgbClr val="046A38"/>
          </a:solidFill>
        </p:spPr>
        <p:txBody>
          <a:bodyPr wrap="square" lIns="0" tIns="0" rIns="0" bIns="0" rtlCol="0"/>
          <a:lstStyle/>
          <a:p>
            <a:endParaRPr/>
          </a:p>
        </p:txBody>
      </p:sp>
      <p:sp>
        <p:nvSpPr>
          <p:cNvPr id="10" name="object 10"/>
          <p:cNvSpPr/>
          <p:nvPr/>
        </p:nvSpPr>
        <p:spPr>
          <a:xfrm>
            <a:off x="6180963" y="4402457"/>
            <a:ext cx="4220210" cy="877569"/>
          </a:xfrm>
          <a:custGeom>
            <a:avLst/>
            <a:gdLst/>
            <a:ahLst/>
            <a:cxnLst/>
            <a:rect l="l" t="t" r="r" b="b"/>
            <a:pathLst>
              <a:path w="4220209" h="877570">
                <a:moveTo>
                  <a:pt x="3781425" y="0"/>
                </a:moveTo>
                <a:lnTo>
                  <a:pt x="0" y="0"/>
                </a:lnTo>
                <a:lnTo>
                  <a:pt x="0" y="877061"/>
                </a:lnTo>
                <a:lnTo>
                  <a:pt x="3781425" y="877061"/>
                </a:lnTo>
                <a:lnTo>
                  <a:pt x="3829206" y="874488"/>
                </a:lnTo>
                <a:lnTo>
                  <a:pt x="3875498" y="866947"/>
                </a:lnTo>
                <a:lnTo>
                  <a:pt x="3920032" y="854704"/>
                </a:lnTo>
                <a:lnTo>
                  <a:pt x="3962541" y="838029"/>
                </a:lnTo>
                <a:lnTo>
                  <a:pt x="4002757" y="817188"/>
                </a:lnTo>
                <a:lnTo>
                  <a:pt x="4040413" y="792449"/>
                </a:lnTo>
                <a:lnTo>
                  <a:pt x="4075241" y="764079"/>
                </a:lnTo>
                <a:lnTo>
                  <a:pt x="4106973" y="732347"/>
                </a:lnTo>
                <a:lnTo>
                  <a:pt x="4135343" y="697519"/>
                </a:lnTo>
                <a:lnTo>
                  <a:pt x="4160082" y="659863"/>
                </a:lnTo>
                <a:lnTo>
                  <a:pt x="4180923" y="619647"/>
                </a:lnTo>
                <a:lnTo>
                  <a:pt x="4197598" y="577138"/>
                </a:lnTo>
                <a:lnTo>
                  <a:pt x="4209841" y="532604"/>
                </a:lnTo>
                <a:lnTo>
                  <a:pt x="4217382" y="486312"/>
                </a:lnTo>
                <a:lnTo>
                  <a:pt x="4219956" y="438530"/>
                </a:lnTo>
                <a:lnTo>
                  <a:pt x="4217382" y="390749"/>
                </a:lnTo>
                <a:lnTo>
                  <a:pt x="4209841" y="344457"/>
                </a:lnTo>
                <a:lnTo>
                  <a:pt x="4197598" y="299923"/>
                </a:lnTo>
                <a:lnTo>
                  <a:pt x="4180923" y="257414"/>
                </a:lnTo>
                <a:lnTo>
                  <a:pt x="4160082" y="217198"/>
                </a:lnTo>
                <a:lnTo>
                  <a:pt x="4135343" y="179542"/>
                </a:lnTo>
                <a:lnTo>
                  <a:pt x="4106973" y="144714"/>
                </a:lnTo>
                <a:lnTo>
                  <a:pt x="4075241" y="112982"/>
                </a:lnTo>
                <a:lnTo>
                  <a:pt x="4040413" y="84612"/>
                </a:lnTo>
                <a:lnTo>
                  <a:pt x="4002757" y="59873"/>
                </a:lnTo>
                <a:lnTo>
                  <a:pt x="3962541" y="39032"/>
                </a:lnTo>
                <a:lnTo>
                  <a:pt x="3920032" y="22357"/>
                </a:lnTo>
                <a:lnTo>
                  <a:pt x="3875498" y="10114"/>
                </a:lnTo>
                <a:lnTo>
                  <a:pt x="3829206" y="2573"/>
                </a:lnTo>
                <a:lnTo>
                  <a:pt x="3781425" y="0"/>
                </a:lnTo>
                <a:close/>
              </a:path>
            </a:pathLst>
          </a:custGeom>
          <a:solidFill>
            <a:srgbClr val="353533"/>
          </a:solidFill>
        </p:spPr>
        <p:txBody>
          <a:bodyPr wrap="square" lIns="0" tIns="0" rIns="0" bIns="0" rtlCol="0"/>
          <a:lstStyle/>
          <a:p>
            <a:endParaRPr/>
          </a:p>
        </p:txBody>
      </p:sp>
      <p:sp>
        <p:nvSpPr>
          <p:cNvPr id="11" name="object 11"/>
          <p:cNvSpPr txBox="1"/>
          <p:nvPr/>
        </p:nvSpPr>
        <p:spPr>
          <a:xfrm>
            <a:off x="2206951" y="2750929"/>
            <a:ext cx="3583304" cy="1393825"/>
          </a:xfrm>
          <a:prstGeom prst="rect">
            <a:avLst/>
          </a:prstGeom>
        </p:spPr>
        <p:txBody>
          <a:bodyPr vert="horz" wrap="square" lIns="0" tIns="12700" rIns="0" bIns="0" rtlCol="0">
            <a:spAutoFit/>
          </a:bodyPr>
          <a:lstStyle/>
          <a:p>
            <a:pPr marL="12700" marR="159385">
              <a:lnSpc>
                <a:spcPct val="100000"/>
              </a:lnSpc>
              <a:spcBef>
                <a:spcPts val="100"/>
              </a:spcBef>
            </a:pPr>
            <a:r>
              <a:rPr sz="1200" b="1" dirty="0">
                <a:solidFill>
                  <a:srgbClr val="FFFFFF"/>
                </a:solidFill>
                <a:latin typeface="Calibri"/>
                <a:cs typeface="Calibri"/>
              </a:rPr>
              <a:t>Purchase</a:t>
            </a:r>
            <a:r>
              <a:rPr sz="1200" b="1" spc="-40" dirty="0">
                <a:solidFill>
                  <a:srgbClr val="FFFFFF"/>
                </a:solidFill>
                <a:latin typeface="Calibri"/>
                <a:cs typeface="Calibri"/>
              </a:rPr>
              <a:t> </a:t>
            </a:r>
            <a:r>
              <a:rPr sz="1200" b="1" dirty="0">
                <a:solidFill>
                  <a:srgbClr val="FFFFFF"/>
                </a:solidFill>
                <a:latin typeface="Calibri"/>
                <a:cs typeface="Calibri"/>
              </a:rPr>
              <a:t>of</a:t>
            </a:r>
            <a:r>
              <a:rPr sz="1200" b="1" spc="-40" dirty="0">
                <a:solidFill>
                  <a:srgbClr val="FFFFFF"/>
                </a:solidFill>
                <a:latin typeface="Calibri"/>
                <a:cs typeface="Calibri"/>
              </a:rPr>
              <a:t> </a:t>
            </a:r>
            <a:r>
              <a:rPr sz="1200" b="1" dirty="0">
                <a:solidFill>
                  <a:srgbClr val="FFFFFF"/>
                </a:solidFill>
                <a:latin typeface="Calibri"/>
                <a:cs typeface="Calibri"/>
              </a:rPr>
              <a:t>property</a:t>
            </a:r>
            <a:r>
              <a:rPr sz="1200" b="1" spc="-35" dirty="0">
                <a:solidFill>
                  <a:srgbClr val="FFFFFF"/>
                </a:solidFill>
                <a:latin typeface="Calibri"/>
                <a:cs typeface="Calibri"/>
              </a:rPr>
              <a:t> </a:t>
            </a:r>
            <a:r>
              <a:rPr sz="1200" b="1" dirty="0">
                <a:solidFill>
                  <a:srgbClr val="FFFFFF"/>
                </a:solidFill>
                <a:latin typeface="Calibri"/>
                <a:cs typeface="Calibri"/>
              </a:rPr>
              <a:t>abroad</a:t>
            </a:r>
            <a:r>
              <a:rPr sz="1200" b="1" spc="-30" dirty="0">
                <a:solidFill>
                  <a:srgbClr val="FFFFFF"/>
                </a:solidFill>
                <a:latin typeface="Calibri"/>
                <a:cs typeface="Calibri"/>
              </a:rPr>
              <a:t> </a:t>
            </a:r>
            <a:r>
              <a:rPr sz="1200" b="1" dirty="0">
                <a:solidFill>
                  <a:srgbClr val="FFFFFF"/>
                </a:solidFill>
                <a:latin typeface="Calibri"/>
                <a:cs typeface="Calibri"/>
              </a:rPr>
              <a:t>and</a:t>
            </a:r>
            <a:r>
              <a:rPr sz="1200" b="1" spc="-35" dirty="0">
                <a:solidFill>
                  <a:srgbClr val="FFFFFF"/>
                </a:solidFill>
                <a:latin typeface="Calibri"/>
                <a:cs typeface="Calibri"/>
              </a:rPr>
              <a:t> </a:t>
            </a:r>
            <a:r>
              <a:rPr sz="1200" b="1" dirty="0">
                <a:solidFill>
                  <a:srgbClr val="FFFFFF"/>
                </a:solidFill>
                <a:latin typeface="Calibri"/>
                <a:cs typeface="Calibri"/>
              </a:rPr>
              <a:t>Making</a:t>
            </a:r>
            <a:r>
              <a:rPr sz="1200" b="1" spc="-25" dirty="0">
                <a:solidFill>
                  <a:srgbClr val="FFFFFF"/>
                </a:solidFill>
                <a:latin typeface="Calibri"/>
                <a:cs typeface="Calibri"/>
              </a:rPr>
              <a:t> </a:t>
            </a:r>
            <a:r>
              <a:rPr sz="1200" b="1" spc="-10" dirty="0">
                <a:solidFill>
                  <a:srgbClr val="FFFFFF"/>
                </a:solidFill>
                <a:latin typeface="Calibri"/>
                <a:cs typeface="Calibri"/>
              </a:rPr>
              <a:t>Investments abroad</a:t>
            </a:r>
            <a:endParaRPr sz="1200">
              <a:latin typeface="Calibri"/>
              <a:cs typeface="Calibri"/>
            </a:endParaRPr>
          </a:p>
          <a:p>
            <a:pPr>
              <a:lnSpc>
                <a:spcPct val="100000"/>
              </a:lnSpc>
            </a:pPr>
            <a:endParaRPr sz="1200">
              <a:latin typeface="Calibri"/>
              <a:cs typeface="Calibri"/>
            </a:endParaRPr>
          </a:p>
          <a:p>
            <a:pPr>
              <a:lnSpc>
                <a:spcPct val="100000"/>
              </a:lnSpc>
              <a:spcBef>
                <a:spcPts val="640"/>
              </a:spcBef>
            </a:pPr>
            <a:endParaRPr sz="1200">
              <a:latin typeface="Calibri"/>
              <a:cs typeface="Calibri"/>
            </a:endParaRPr>
          </a:p>
          <a:p>
            <a:pPr marL="12700" marR="5080">
              <a:lnSpc>
                <a:spcPct val="100000"/>
              </a:lnSpc>
            </a:pPr>
            <a:r>
              <a:rPr sz="1200" b="1" dirty="0">
                <a:solidFill>
                  <a:srgbClr val="FFFFFF"/>
                </a:solidFill>
                <a:latin typeface="Calibri"/>
                <a:cs typeface="Calibri"/>
              </a:rPr>
              <a:t>Setting</a:t>
            </a:r>
            <a:r>
              <a:rPr sz="1200" b="1" spc="-30" dirty="0">
                <a:solidFill>
                  <a:srgbClr val="FFFFFF"/>
                </a:solidFill>
                <a:latin typeface="Calibri"/>
                <a:cs typeface="Calibri"/>
              </a:rPr>
              <a:t> </a:t>
            </a:r>
            <a:r>
              <a:rPr sz="1200" b="1" dirty="0">
                <a:solidFill>
                  <a:srgbClr val="FFFFFF"/>
                </a:solidFill>
                <a:latin typeface="Calibri"/>
                <a:cs typeface="Calibri"/>
              </a:rPr>
              <a:t>up</a:t>
            </a:r>
            <a:r>
              <a:rPr sz="1200" b="1" spc="-20" dirty="0">
                <a:solidFill>
                  <a:srgbClr val="FFFFFF"/>
                </a:solidFill>
                <a:latin typeface="Calibri"/>
                <a:cs typeface="Calibri"/>
              </a:rPr>
              <a:t> </a:t>
            </a:r>
            <a:r>
              <a:rPr sz="1200" b="1" dirty="0">
                <a:solidFill>
                  <a:srgbClr val="FFFFFF"/>
                </a:solidFill>
                <a:latin typeface="Calibri"/>
                <a:cs typeface="Calibri"/>
              </a:rPr>
              <a:t>JV</a:t>
            </a:r>
            <a:r>
              <a:rPr sz="1200" b="1" spc="-25" dirty="0">
                <a:solidFill>
                  <a:srgbClr val="FFFFFF"/>
                </a:solidFill>
                <a:latin typeface="Calibri"/>
                <a:cs typeface="Calibri"/>
              </a:rPr>
              <a:t> </a:t>
            </a:r>
            <a:r>
              <a:rPr sz="1200" b="1" dirty="0">
                <a:solidFill>
                  <a:srgbClr val="FFFFFF"/>
                </a:solidFill>
                <a:latin typeface="Calibri"/>
                <a:cs typeface="Calibri"/>
              </a:rPr>
              <a:t>/</a:t>
            </a:r>
            <a:r>
              <a:rPr sz="1200" b="1" spc="-25" dirty="0">
                <a:solidFill>
                  <a:srgbClr val="FFFFFF"/>
                </a:solidFill>
                <a:latin typeface="Calibri"/>
                <a:cs typeface="Calibri"/>
              </a:rPr>
              <a:t> </a:t>
            </a:r>
            <a:r>
              <a:rPr sz="1200" b="1" dirty="0">
                <a:solidFill>
                  <a:srgbClr val="FFFFFF"/>
                </a:solidFill>
                <a:latin typeface="Calibri"/>
                <a:cs typeface="Calibri"/>
              </a:rPr>
              <a:t>WOS</a:t>
            </a:r>
            <a:r>
              <a:rPr sz="1200" b="1" spc="-35" dirty="0">
                <a:solidFill>
                  <a:srgbClr val="FFFFFF"/>
                </a:solidFill>
                <a:latin typeface="Calibri"/>
                <a:cs typeface="Calibri"/>
              </a:rPr>
              <a:t> </a:t>
            </a:r>
            <a:r>
              <a:rPr sz="1200" b="1" dirty="0">
                <a:solidFill>
                  <a:srgbClr val="FFFFFF"/>
                </a:solidFill>
                <a:latin typeface="Calibri"/>
                <a:cs typeface="Calibri"/>
              </a:rPr>
              <a:t>outside</a:t>
            </a:r>
            <a:r>
              <a:rPr sz="1200" b="1" spc="-20" dirty="0">
                <a:solidFill>
                  <a:srgbClr val="FFFFFF"/>
                </a:solidFill>
                <a:latin typeface="Calibri"/>
                <a:cs typeface="Calibri"/>
              </a:rPr>
              <a:t> </a:t>
            </a:r>
            <a:r>
              <a:rPr sz="1200" b="1" dirty="0">
                <a:solidFill>
                  <a:srgbClr val="FFFFFF"/>
                </a:solidFill>
                <a:latin typeface="Calibri"/>
                <a:cs typeface="Calibri"/>
              </a:rPr>
              <a:t>India</a:t>
            </a:r>
            <a:r>
              <a:rPr sz="1200" b="1" spc="245" dirty="0">
                <a:solidFill>
                  <a:srgbClr val="FFFFFF"/>
                </a:solidFill>
                <a:latin typeface="Calibri"/>
                <a:cs typeface="Calibri"/>
              </a:rPr>
              <a:t> </a:t>
            </a:r>
            <a:r>
              <a:rPr sz="1200" b="1" dirty="0">
                <a:solidFill>
                  <a:srgbClr val="FFFFFF"/>
                </a:solidFill>
                <a:latin typeface="Calibri"/>
                <a:cs typeface="Calibri"/>
              </a:rPr>
              <a:t>for</a:t>
            </a:r>
            <a:r>
              <a:rPr sz="1200" b="1" spc="-35" dirty="0">
                <a:solidFill>
                  <a:srgbClr val="FFFFFF"/>
                </a:solidFill>
                <a:latin typeface="Calibri"/>
                <a:cs typeface="Calibri"/>
              </a:rPr>
              <a:t> </a:t>
            </a:r>
            <a:r>
              <a:rPr sz="1200" b="1" dirty="0">
                <a:solidFill>
                  <a:srgbClr val="FFFFFF"/>
                </a:solidFill>
                <a:latin typeface="Calibri"/>
                <a:cs typeface="Calibri"/>
              </a:rPr>
              <a:t>bonafide</a:t>
            </a:r>
            <a:r>
              <a:rPr sz="1200" b="1" spc="-10" dirty="0">
                <a:solidFill>
                  <a:srgbClr val="FFFFFF"/>
                </a:solidFill>
                <a:latin typeface="Calibri"/>
                <a:cs typeface="Calibri"/>
              </a:rPr>
              <a:t> business </a:t>
            </a:r>
            <a:r>
              <a:rPr sz="1200" b="1" dirty="0">
                <a:solidFill>
                  <a:srgbClr val="FFFFFF"/>
                </a:solidFill>
                <a:latin typeface="Calibri"/>
                <a:cs typeface="Calibri"/>
              </a:rPr>
              <a:t>subject</a:t>
            </a:r>
            <a:r>
              <a:rPr sz="1200" b="1" spc="-15" dirty="0">
                <a:solidFill>
                  <a:srgbClr val="FFFFFF"/>
                </a:solidFill>
                <a:latin typeface="Calibri"/>
                <a:cs typeface="Calibri"/>
              </a:rPr>
              <a:t> </a:t>
            </a:r>
            <a:r>
              <a:rPr sz="1200" b="1" dirty="0">
                <a:solidFill>
                  <a:srgbClr val="FFFFFF"/>
                </a:solidFill>
                <a:latin typeface="Calibri"/>
                <a:cs typeface="Calibri"/>
              </a:rPr>
              <a:t>to</a:t>
            </a:r>
            <a:r>
              <a:rPr sz="1200" b="1" spc="245" dirty="0">
                <a:solidFill>
                  <a:srgbClr val="FFFFFF"/>
                </a:solidFill>
                <a:latin typeface="Calibri"/>
                <a:cs typeface="Calibri"/>
              </a:rPr>
              <a:t> </a:t>
            </a:r>
            <a:r>
              <a:rPr sz="1200" b="1" dirty="0">
                <a:solidFill>
                  <a:srgbClr val="FFFFFF"/>
                </a:solidFill>
                <a:latin typeface="Calibri"/>
                <a:cs typeface="Calibri"/>
              </a:rPr>
              <a:t>terms</a:t>
            </a:r>
            <a:r>
              <a:rPr sz="1200" b="1" spc="-40" dirty="0">
                <a:solidFill>
                  <a:srgbClr val="FFFFFF"/>
                </a:solidFill>
                <a:latin typeface="Calibri"/>
                <a:cs typeface="Calibri"/>
              </a:rPr>
              <a:t> </a:t>
            </a:r>
            <a:r>
              <a:rPr sz="1200" b="1" dirty="0">
                <a:solidFill>
                  <a:srgbClr val="FFFFFF"/>
                </a:solidFill>
                <a:latin typeface="Calibri"/>
                <a:cs typeface="Calibri"/>
              </a:rPr>
              <a:t>&amp;</a:t>
            </a:r>
            <a:r>
              <a:rPr sz="1200" b="1" spc="-10" dirty="0">
                <a:solidFill>
                  <a:srgbClr val="FFFFFF"/>
                </a:solidFill>
                <a:latin typeface="Calibri"/>
                <a:cs typeface="Calibri"/>
              </a:rPr>
              <a:t> conditions</a:t>
            </a:r>
            <a:endParaRPr sz="1200">
              <a:latin typeface="Calibri"/>
              <a:cs typeface="Calibri"/>
            </a:endParaRPr>
          </a:p>
          <a:p>
            <a:pPr marL="12700">
              <a:lnSpc>
                <a:spcPct val="100000"/>
              </a:lnSpc>
            </a:pPr>
            <a:r>
              <a:rPr sz="1200" i="1" dirty="0">
                <a:solidFill>
                  <a:srgbClr val="FFFFFF"/>
                </a:solidFill>
                <a:latin typeface="Calibri"/>
                <a:cs typeface="Calibri"/>
              </a:rPr>
              <a:t>(with</a:t>
            </a:r>
            <a:r>
              <a:rPr sz="1200" i="1" spc="-25" dirty="0">
                <a:solidFill>
                  <a:srgbClr val="FFFFFF"/>
                </a:solidFill>
                <a:latin typeface="Calibri"/>
                <a:cs typeface="Calibri"/>
              </a:rPr>
              <a:t> </a:t>
            </a:r>
            <a:r>
              <a:rPr sz="1200" i="1" dirty="0">
                <a:solidFill>
                  <a:srgbClr val="FFFFFF"/>
                </a:solidFill>
                <a:latin typeface="Calibri"/>
                <a:cs typeface="Calibri"/>
              </a:rPr>
              <a:t>effect</a:t>
            </a:r>
            <a:r>
              <a:rPr sz="1200" i="1" spc="-35" dirty="0">
                <a:solidFill>
                  <a:srgbClr val="FFFFFF"/>
                </a:solidFill>
                <a:latin typeface="Calibri"/>
                <a:cs typeface="Calibri"/>
              </a:rPr>
              <a:t> </a:t>
            </a:r>
            <a:r>
              <a:rPr sz="1200" i="1" dirty="0">
                <a:solidFill>
                  <a:srgbClr val="FFFFFF"/>
                </a:solidFill>
                <a:latin typeface="Calibri"/>
                <a:cs typeface="Calibri"/>
              </a:rPr>
              <a:t>from</a:t>
            </a:r>
            <a:r>
              <a:rPr sz="1200" i="1" spc="-25" dirty="0">
                <a:solidFill>
                  <a:srgbClr val="FFFFFF"/>
                </a:solidFill>
                <a:latin typeface="Calibri"/>
                <a:cs typeface="Calibri"/>
              </a:rPr>
              <a:t> </a:t>
            </a:r>
            <a:r>
              <a:rPr sz="1200" i="1" dirty="0">
                <a:solidFill>
                  <a:srgbClr val="FFFFFF"/>
                </a:solidFill>
                <a:latin typeface="Calibri"/>
                <a:cs typeface="Calibri"/>
              </a:rPr>
              <a:t>August</a:t>
            </a:r>
            <a:r>
              <a:rPr sz="1200" i="1" spc="-35" dirty="0">
                <a:solidFill>
                  <a:srgbClr val="FFFFFF"/>
                </a:solidFill>
                <a:latin typeface="Calibri"/>
                <a:cs typeface="Calibri"/>
              </a:rPr>
              <a:t> </a:t>
            </a:r>
            <a:r>
              <a:rPr sz="1200" i="1" dirty="0">
                <a:solidFill>
                  <a:srgbClr val="FFFFFF"/>
                </a:solidFill>
                <a:latin typeface="Calibri"/>
                <a:cs typeface="Calibri"/>
              </a:rPr>
              <a:t>05,</a:t>
            </a:r>
            <a:r>
              <a:rPr sz="1200" i="1" spc="-5" dirty="0">
                <a:solidFill>
                  <a:srgbClr val="FFFFFF"/>
                </a:solidFill>
                <a:latin typeface="Calibri"/>
                <a:cs typeface="Calibri"/>
              </a:rPr>
              <a:t> </a:t>
            </a:r>
            <a:r>
              <a:rPr sz="1200" i="1" spc="-10" dirty="0">
                <a:solidFill>
                  <a:srgbClr val="FFFFFF"/>
                </a:solidFill>
                <a:latin typeface="Calibri"/>
                <a:cs typeface="Calibri"/>
              </a:rPr>
              <a:t>2013)</a:t>
            </a:r>
            <a:endParaRPr sz="1200">
              <a:latin typeface="Calibri"/>
              <a:cs typeface="Calibri"/>
            </a:endParaRPr>
          </a:p>
        </p:txBody>
      </p:sp>
      <p:sp>
        <p:nvSpPr>
          <p:cNvPr id="18" name="object 18"/>
          <p:cNvSpPr txBox="1"/>
          <p:nvPr/>
        </p:nvSpPr>
        <p:spPr>
          <a:xfrm>
            <a:off x="488951" y="6463104"/>
            <a:ext cx="1465580" cy="123825"/>
          </a:xfrm>
          <a:prstGeom prst="rect">
            <a:avLst/>
          </a:prstGeom>
        </p:spPr>
        <p:txBody>
          <a:bodyPr vert="horz" wrap="square" lIns="0" tIns="17780" rIns="0" bIns="0" rtlCol="0">
            <a:spAutoFit/>
          </a:bodyPr>
          <a:lstStyle/>
          <a:p>
            <a:pPr marL="12700">
              <a:lnSpc>
                <a:spcPct val="100000"/>
              </a:lnSpc>
              <a:spcBef>
                <a:spcPts val="140"/>
              </a:spcBef>
            </a:pPr>
            <a:r>
              <a:rPr sz="600" dirty="0">
                <a:latin typeface="Verdana"/>
                <a:cs typeface="Verdana"/>
              </a:rPr>
              <a:t>©2022</a:t>
            </a:r>
            <a:r>
              <a:rPr sz="600" spc="85" dirty="0">
                <a:latin typeface="Verdana"/>
                <a:cs typeface="Verdana"/>
              </a:rPr>
              <a:t> </a:t>
            </a:r>
            <a:r>
              <a:rPr sz="600" dirty="0">
                <a:latin typeface="Verdana"/>
                <a:cs typeface="Verdana"/>
              </a:rPr>
              <a:t>Deloitte</a:t>
            </a:r>
            <a:r>
              <a:rPr sz="600" spc="75" dirty="0">
                <a:latin typeface="Verdana"/>
                <a:cs typeface="Verdana"/>
              </a:rPr>
              <a:t> </a:t>
            </a:r>
            <a:r>
              <a:rPr sz="600" dirty="0">
                <a:latin typeface="Verdana"/>
                <a:cs typeface="Verdana"/>
              </a:rPr>
              <a:t>Haskins</a:t>
            </a:r>
            <a:r>
              <a:rPr sz="600" spc="75" dirty="0">
                <a:latin typeface="Verdana"/>
                <a:cs typeface="Verdana"/>
              </a:rPr>
              <a:t> </a:t>
            </a:r>
            <a:r>
              <a:rPr sz="600" dirty="0">
                <a:latin typeface="Verdana"/>
                <a:cs typeface="Verdana"/>
              </a:rPr>
              <a:t>&amp;</a:t>
            </a:r>
            <a:r>
              <a:rPr sz="600" spc="110" dirty="0">
                <a:latin typeface="Verdana"/>
                <a:cs typeface="Verdana"/>
              </a:rPr>
              <a:t> </a:t>
            </a:r>
            <a:r>
              <a:rPr sz="600" dirty="0">
                <a:latin typeface="Verdana"/>
                <a:cs typeface="Verdana"/>
              </a:rPr>
              <a:t>Sells</a:t>
            </a:r>
            <a:r>
              <a:rPr sz="600" spc="85" dirty="0">
                <a:latin typeface="Verdana"/>
                <a:cs typeface="Verdana"/>
              </a:rPr>
              <a:t> </a:t>
            </a:r>
            <a:r>
              <a:rPr sz="600" spc="-25" dirty="0">
                <a:latin typeface="Verdana"/>
                <a:cs typeface="Verdana"/>
              </a:rPr>
              <a:t>LLP</a:t>
            </a:r>
            <a:endParaRPr sz="600">
              <a:latin typeface="Verdana"/>
              <a:cs typeface="Verdana"/>
            </a:endParaRPr>
          </a:p>
        </p:txBody>
      </p:sp>
      <p:sp>
        <p:nvSpPr>
          <p:cNvPr id="12" name="object 12"/>
          <p:cNvSpPr txBox="1"/>
          <p:nvPr/>
        </p:nvSpPr>
        <p:spPr>
          <a:xfrm>
            <a:off x="2206951" y="4630173"/>
            <a:ext cx="3598545" cy="391160"/>
          </a:xfrm>
          <a:prstGeom prst="rect">
            <a:avLst/>
          </a:prstGeom>
        </p:spPr>
        <p:txBody>
          <a:bodyPr vert="horz" wrap="square" lIns="0" tIns="12700" rIns="0" bIns="0" rtlCol="0">
            <a:spAutoFit/>
          </a:bodyPr>
          <a:lstStyle/>
          <a:p>
            <a:pPr marL="12700" marR="5080">
              <a:lnSpc>
                <a:spcPct val="100000"/>
              </a:lnSpc>
              <a:spcBef>
                <a:spcPts val="100"/>
              </a:spcBef>
            </a:pPr>
            <a:r>
              <a:rPr sz="1200" b="1" dirty="0">
                <a:solidFill>
                  <a:srgbClr val="FFFFFF"/>
                </a:solidFill>
                <a:latin typeface="Calibri"/>
                <a:cs typeface="Calibri"/>
              </a:rPr>
              <a:t>Extending</a:t>
            </a:r>
            <a:r>
              <a:rPr sz="1200" b="1" spc="-25" dirty="0">
                <a:solidFill>
                  <a:srgbClr val="FFFFFF"/>
                </a:solidFill>
                <a:latin typeface="Calibri"/>
                <a:cs typeface="Calibri"/>
              </a:rPr>
              <a:t> </a:t>
            </a:r>
            <a:r>
              <a:rPr sz="1200" b="1" dirty="0">
                <a:solidFill>
                  <a:srgbClr val="FFFFFF"/>
                </a:solidFill>
                <a:latin typeface="Calibri"/>
                <a:cs typeface="Calibri"/>
              </a:rPr>
              <a:t>loans</a:t>
            </a:r>
            <a:r>
              <a:rPr sz="1200" b="1" spc="-35" dirty="0">
                <a:solidFill>
                  <a:srgbClr val="FFFFFF"/>
                </a:solidFill>
                <a:latin typeface="Calibri"/>
                <a:cs typeface="Calibri"/>
              </a:rPr>
              <a:t> </a:t>
            </a:r>
            <a:r>
              <a:rPr sz="1200" b="1" dirty="0">
                <a:solidFill>
                  <a:srgbClr val="FFFFFF"/>
                </a:solidFill>
                <a:latin typeface="Calibri"/>
                <a:cs typeface="Calibri"/>
              </a:rPr>
              <a:t>including</a:t>
            </a:r>
            <a:r>
              <a:rPr sz="1200" b="1" spc="-15" dirty="0">
                <a:solidFill>
                  <a:srgbClr val="FFFFFF"/>
                </a:solidFill>
                <a:latin typeface="Calibri"/>
                <a:cs typeface="Calibri"/>
              </a:rPr>
              <a:t> </a:t>
            </a:r>
            <a:r>
              <a:rPr sz="1200" b="1" dirty="0">
                <a:solidFill>
                  <a:srgbClr val="FFFFFF"/>
                </a:solidFill>
                <a:latin typeface="Calibri"/>
                <a:cs typeface="Calibri"/>
              </a:rPr>
              <a:t>loans</a:t>
            </a:r>
            <a:r>
              <a:rPr sz="1200" b="1" spc="-35" dirty="0">
                <a:solidFill>
                  <a:srgbClr val="FFFFFF"/>
                </a:solidFill>
                <a:latin typeface="Calibri"/>
                <a:cs typeface="Calibri"/>
              </a:rPr>
              <a:t> </a:t>
            </a:r>
            <a:r>
              <a:rPr sz="1200" b="1" dirty="0">
                <a:solidFill>
                  <a:srgbClr val="FFFFFF"/>
                </a:solidFill>
                <a:latin typeface="Calibri"/>
                <a:cs typeface="Calibri"/>
              </a:rPr>
              <a:t>in</a:t>
            </a:r>
            <a:r>
              <a:rPr sz="1200" b="1" spc="-35" dirty="0">
                <a:solidFill>
                  <a:srgbClr val="FFFFFF"/>
                </a:solidFill>
                <a:latin typeface="Calibri"/>
                <a:cs typeface="Calibri"/>
              </a:rPr>
              <a:t> </a:t>
            </a:r>
            <a:r>
              <a:rPr sz="1200" b="1" dirty="0">
                <a:solidFill>
                  <a:srgbClr val="FFFFFF"/>
                </a:solidFill>
                <a:latin typeface="Calibri"/>
                <a:cs typeface="Calibri"/>
              </a:rPr>
              <a:t>Indian</a:t>
            </a:r>
            <a:r>
              <a:rPr sz="1200" b="1" spc="-20" dirty="0">
                <a:solidFill>
                  <a:srgbClr val="FFFFFF"/>
                </a:solidFill>
                <a:latin typeface="Calibri"/>
                <a:cs typeface="Calibri"/>
              </a:rPr>
              <a:t> </a:t>
            </a:r>
            <a:r>
              <a:rPr sz="1200" b="1" dirty="0">
                <a:solidFill>
                  <a:srgbClr val="FFFFFF"/>
                </a:solidFill>
                <a:latin typeface="Calibri"/>
                <a:cs typeface="Calibri"/>
              </a:rPr>
              <a:t>Rupees</a:t>
            </a:r>
            <a:r>
              <a:rPr sz="1200" b="1" spc="-40" dirty="0">
                <a:solidFill>
                  <a:srgbClr val="FFFFFF"/>
                </a:solidFill>
                <a:latin typeface="Calibri"/>
                <a:cs typeface="Calibri"/>
              </a:rPr>
              <a:t> </a:t>
            </a:r>
            <a:r>
              <a:rPr sz="1200" b="1" dirty="0">
                <a:solidFill>
                  <a:srgbClr val="FFFFFF"/>
                </a:solidFill>
                <a:latin typeface="Calibri"/>
                <a:cs typeface="Calibri"/>
              </a:rPr>
              <a:t>to</a:t>
            </a:r>
            <a:r>
              <a:rPr sz="1200" b="1" spc="-40" dirty="0">
                <a:solidFill>
                  <a:srgbClr val="FFFFFF"/>
                </a:solidFill>
                <a:latin typeface="Calibri"/>
                <a:cs typeface="Calibri"/>
              </a:rPr>
              <a:t> </a:t>
            </a:r>
            <a:r>
              <a:rPr sz="1200" b="1" spc="-20" dirty="0">
                <a:solidFill>
                  <a:srgbClr val="FFFFFF"/>
                </a:solidFill>
                <a:latin typeface="Calibri"/>
                <a:cs typeface="Calibri"/>
              </a:rPr>
              <a:t>NRIs </a:t>
            </a:r>
            <a:r>
              <a:rPr sz="1200" b="1" dirty="0">
                <a:solidFill>
                  <a:srgbClr val="FFFFFF"/>
                </a:solidFill>
                <a:latin typeface="Calibri"/>
                <a:cs typeface="Calibri"/>
              </a:rPr>
              <a:t>who are</a:t>
            </a:r>
            <a:r>
              <a:rPr sz="1200" b="1" spc="-40" dirty="0">
                <a:solidFill>
                  <a:srgbClr val="FFFFFF"/>
                </a:solidFill>
                <a:latin typeface="Calibri"/>
                <a:cs typeface="Calibri"/>
              </a:rPr>
              <a:t> </a:t>
            </a:r>
            <a:r>
              <a:rPr sz="1200" b="1" spc="-10" dirty="0">
                <a:solidFill>
                  <a:srgbClr val="FFFFFF"/>
                </a:solidFill>
                <a:latin typeface="Calibri"/>
                <a:cs typeface="Calibri"/>
              </a:rPr>
              <a:t>relatives</a:t>
            </a:r>
            <a:r>
              <a:rPr sz="1200" b="1" spc="-30" dirty="0">
                <a:solidFill>
                  <a:srgbClr val="FFFFFF"/>
                </a:solidFill>
                <a:latin typeface="Calibri"/>
                <a:cs typeface="Calibri"/>
              </a:rPr>
              <a:t> </a:t>
            </a:r>
            <a:r>
              <a:rPr sz="1200" b="1" dirty="0">
                <a:solidFill>
                  <a:srgbClr val="FFFFFF"/>
                </a:solidFill>
                <a:latin typeface="Calibri"/>
                <a:cs typeface="Calibri"/>
              </a:rPr>
              <a:t>as</a:t>
            </a:r>
            <a:r>
              <a:rPr sz="1200" b="1" spc="-30" dirty="0">
                <a:solidFill>
                  <a:srgbClr val="FFFFFF"/>
                </a:solidFill>
                <a:latin typeface="Calibri"/>
                <a:cs typeface="Calibri"/>
              </a:rPr>
              <a:t> </a:t>
            </a:r>
            <a:r>
              <a:rPr sz="1200" b="1" dirty="0">
                <a:solidFill>
                  <a:srgbClr val="FFFFFF"/>
                </a:solidFill>
                <a:latin typeface="Calibri"/>
                <a:cs typeface="Calibri"/>
              </a:rPr>
              <a:t>defined</a:t>
            </a:r>
            <a:r>
              <a:rPr sz="1200" b="1" spc="-20" dirty="0">
                <a:solidFill>
                  <a:srgbClr val="FFFFFF"/>
                </a:solidFill>
                <a:latin typeface="Calibri"/>
                <a:cs typeface="Calibri"/>
              </a:rPr>
              <a:t> </a:t>
            </a:r>
            <a:r>
              <a:rPr sz="1200" b="1" dirty="0">
                <a:solidFill>
                  <a:srgbClr val="FFFFFF"/>
                </a:solidFill>
                <a:latin typeface="Calibri"/>
                <a:cs typeface="Calibri"/>
              </a:rPr>
              <a:t>in</a:t>
            </a:r>
            <a:r>
              <a:rPr sz="1200" b="1" spc="-10" dirty="0">
                <a:solidFill>
                  <a:srgbClr val="FFFFFF"/>
                </a:solidFill>
                <a:latin typeface="Calibri"/>
                <a:cs typeface="Calibri"/>
              </a:rPr>
              <a:t> </a:t>
            </a:r>
            <a:r>
              <a:rPr sz="1200" b="1" dirty="0">
                <a:solidFill>
                  <a:srgbClr val="FFFFFF"/>
                </a:solidFill>
                <a:latin typeface="Calibri"/>
                <a:cs typeface="Calibri"/>
              </a:rPr>
              <a:t>Companies</a:t>
            </a:r>
            <a:r>
              <a:rPr sz="1200" b="1" spc="-15" dirty="0">
                <a:solidFill>
                  <a:srgbClr val="FFFFFF"/>
                </a:solidFill>
                <a:latin typeface="Calibri"/>
                <a:cs typeface="Calibri"/>
              </a:rPr>
              <a:t> </a:t>
            </a:r>
            <a:r>
              <a:rPr sz="1200" b="1" dirty="0">
                <a:solidFill>
                  <a:srgbClr val="FFFFFF"/>
                </a:solidFill>
                <a:latin typeface="Calibri"/>
                <a:cs typeface="Calibri"/>
              </a:rPr>
              <a:t>Act,</a:t>
            </a:r>
            <a:r>
              <a:rPr sz="1200" b="1" spc="-25" dirty="0">
                <a:solidFill>
                  <a:srgbClr val="FFFFFF"/>
                </a:solidFill>
                <a:latin typeface="Calibri"/>
                <a:cs typeface="Calibri"/>
              </a:rPr>
              <a:t> </a:t>
            </a:r>
            <a:r>
              <a:rPr sz="1200" b="1" spc="-20" dirty="0">
                <a:solidFill>
                  <a:srgbClr val="FFFFFF"/>
                </a:solidFill>
                <a:latin typeface="Calibri"/>
                <a:cs typeface="Calibri"/>
              </a:rPr>
              <a:t>2013</a:t>
            </a:r>
            <a:endParaRPr sz="1200">
              <a:latin typeface="Calibri"/>
              <a:cs typeface="Calibri"/>
            </a:endParaRPr>
          </a:p>
        </p:txBody>
      </p:sp>
      <p:sp>
        <p:nvSpPr>
          <p:cNvPr id="13" name="object 13"/>
          <p:cNvSpPr txBox="1"/>
          <p:nvPr/>
        </p:nvSpPr>
        <p:spPr>
          <a:xfrm>
            <a:off x="6426907" y="1723295"/>
            <a:ext cx="3699510" cy="391160"/>
          </a:xfrm>
          <a:prstGeom prst="rect">
            <a:avLst/>
          </a:prstGeom>
        </p:spPr>
        <p:txBody>
          <a:bodyPr vert="horz" wrap="square" lIns="0" tIns="12700" rIns="0" bIns="0" rtlCol="0">
            <a:spAutoFit/>
          </a:bodyPr>
          <a:lstStyle/>
          <a:p>
            <a:pPr marL="12700" marR="5080" indent="34925">
              <a:lnSpc>
                <a:spcPct val="100000"/>
              </a:lnSpc>
              <a:spcBef>
                <a:spcPts val="100"/>
              </a:spcBef>
            </a:pPr>
            <a:r>
              <a:rPr sz="1200" b="1" dirty="0">
                <a:solidFill>
                  <a:srgbClr val="FFFFFF"/>
                </a:solidFill>
                <a:latin typeface="Calibri"/>
                <a:cs typeface="Calibri"/>
              </a:rPr>
              <a:t>Acquisition</a:t>
            </a:r>
            <a:r>
              <a:rPr sz="1200" b="1" spc="-15" dirty="0">
                <a:solidFill>
                  <a:srgbClr val="FFFFFF"/>
                </a:solidFill>
                <a:latin typeface="Calibri"/>
                <a:cs typeface="Calibri"/>
              </a:rPr>
              <a:t> </a:t>
            </a:r>
            <a:r>
              <a:rPr sz="1200" b="1" dirty="0">
                <a:solidFill>
                  <a:srgbClr val="FFFFFF"/>
                </a:solidFill>
                <a:latin typeface="Calibri"/>
                <a:cs typeface="Calibri"/>
              </a:rPr>
              <a:t>and</a:t>
            </a:r>
            <a:r>
              <a:rPr sz="1200" b="1" spc="-30" dirty="0">
                <a:solidFill>
                  <a:srgbClr val="FFFFFF"/>
                </a:solidFill>
                <a:latin typeface="Calibri"/>
                <a:cs typeface="Calibri"/>
              </a:rPr>
              <a:t> </a:t>
            </a:r>
            <a:r>
              <a:rPr sz="1200" b="1" dirty="0">
                <a:solidFill>
                  <a:srgbClr val="FFFFFF"/>
                </a:solidFill>
                <a:latin typeface="Calibri"/>
                <a:cs typeface="Calibri"/>
              </a:rPr>
              <a:t>holding</a:t>
            </a:r>
            <a:r>
              <a:rPr sz="1200" b="1" spc="-10" dirty="0">
                <a:solidFill>
                  <a:srgbClr val="FFFFFF"/>
                </a:solidFill>
                <a:latin typeface="Calibri"/>
                <a:cs typeface="Calibri"/>
              </a:rPr>
              <a:t> </a:t>
            </a:r>
            <a:r>
              <a:rPr sz="1200" b="1" dirty="0">
                <a:solidFill>
                  <a:srgbClr val="FFFFFF"/>
                </a:solidFill>
                <a:latin typeface="Calibri"/>
                <a:cs typeface="Calibri"/>
              </a:rPr>
              <a:t>shares</a:t>
            </a:r>
            <a:r>
              <a:rPr sz="1200" b="1" spc="-50" dirty="0">
                <a:solidFill>
                  <a:srgbClr val="FFFFFF"/>
                </a:solidFill>
                <a:latin typeface="Calibri"/>
                <a:cs typeface="Calibri"/>
              </a:rPr>
              <a:t> </a:t>
            </a:r>
            <a:r>
              <a:rPr sz="1200" b="1" dirty="0">
                <a:solidFill>
                  <a:srgbClr val="FFFFFF"/>
                </a:solidFill>
                <a:latin typeface="Calibri"/>
                <a:cs typeface="Calibri"/>
              </a:rPr>
              <a:t>of</a:t>
            </a:r>
            <a:r>
              <a:rPr sz="1200" b="1" spc="-45" dirty="0">
                <a:solidFill>
                  <a:srgbClr val="FFFFFF"/>
                </a:solidFill>
                <a:latin typeface="Calibri"/>
                <a:cs typeface="Calibri"/>
              </a:rPr>
              <a:t> </a:t>
            </a:r>
            <a:r>
              <a:rPr sz="1200" b="1" dirty="0">
                <a:solidFill>
                  <a:srgbClr val="FFFFFF"/>
                </a:solidFill>
                <a:latin typeface="Calibri"/>
                <a:cs typeface="Calibri"/>
              </a:rPr>
              <a:t>both</a:t>
            </a:r>
            <a:r>
              <a:rPr sz="1200" b="1" spc="-20" dirty="0">
                <a:solidFill>
                  <a:srgbClr val="FFFFFF"/>
                </a:solidFill>
                <a:latin typeface="Calibri"/>
                <a:cs typeface="Calibri"/>
              </a:rPr>
              <a:t> </a:t>
            </a:r>
            <a:r>
              <a:rPr sz="1200" b="1" dirty="0">
                <a:solidFill>
                  <a:srgbClr val="FFFFFF"/>
                </a:solidFill>
                <a:latin typeface="Calibri"/>
                <a:cs typeface="Calibri"/>
              </a:rPr>
              <a:t>listed</a:t>
            </a:r>
            <a:r>
              <a:rPr sz="1200" b="1" spc="-40" dirty="0">
                <a:solidFill>
                  <a:srgbClr val="FFFFFF"/>
                </a:solidFill>
                <a:latin typeface="Calibri"/>
                <a:cs typeface="Calibri"/>
              </a:rPr>
              <a:t> </a:t>
            </a:r>
            <a:r>
              <a:rPr sz="1200" b="1" dirty="0">
                <a:solidFill>
                  <a:srgbClr val="FFFFFF"/>
                </a:solidFill>
                <a:latin typeface="Calibri"/>
                <a:cs typeface="Calibri"/>
              </a:rPr>
              <a:t>and</a:t>
            </a:r>
            <a:r>
              <a:rPr sz="1200" b="1" spc="-30" dirty="0">
                <a:solidFill>
                  <a:srgbClr val="FFFFFF"/>
                </a:solidFill>
                <a:latin typeface="Calibri"/>
                <a:cs typeface="Calibri"/>
              </a:rPr>
              <a:t> </a:t>
            </a:r>
            <a:r>
              <a:rPr sz="1200" b="1" spc="-10" dirty="0">
                <a:solidFill>
                  <a:srgbClr val="FFFFFF"/>
                </a:solidFill>
                <a:latin typeface="Calibri"/>
                <a:cs typeface="Calibri"/>
              </a:rPr>
              <a:t>unlisted </a:t>
            </a:r>
            <a:r>
              <a:rPr sz="1200" b="1" dirty="0">
                <a:solidFill>
                  <a:srgbClr val="FFFFFF"/>
                </a:solidFill>
                <a:latin typeface="Calibri"/>
                <a:cs typeface="Calibri"/>
              </a:rPr>
              <a:t>overseas</a:t>
            </a:r>
            <a:r>
              <a:rPr sz="1200" b="1" spc="-30" dirty="0">
                <a:solidFill>
                  <a:srgbClr val="FFFFFF"/>
                </a:solidFill>
                <a:latin typeface="Calibri"/>
                <a:cs typeface="Calibri"/>
              </a:rPr>
              <a:t> </a:t>
            </a:r>
            <a:r>
              <a:rPr sz="1200" b="1" spc="-10" dirty="0">
                <a:solidFill>
                  <a:srgbClr val="FFFFFF"/>
                </a:solidFill>
                <a:latin typeface="Calibri"/>
                <a:cs typeface="Calibri"/>
              </a:rPr>
              <a:t>company</a:t>
            </a:r>
            <a:r>
              <a:rPr sz="1200" b="1" spc="-30" dirty="0">
                <a:solidFill>
                  <a:srgbClr val="FFFFFF"/>
                </a:solidFill>
                <a:latin typeface="Calibri"/>
                <a:cs typeface="Calibri"/>
              </a:rPr>
              <a:t> </a:t>
            </a:r>
            <a:r>
              <a:rPr sz="1200" b="1" dirty="0">
                <a:solidFill>
                  <a:srgbClr val="FFFFFF"/>
                </a:solidFill>
                <a:latin typeface="Calibri"/>
                <a:cs typeface="Calibri"/>
              </a:rPr>
              <a:t>or</a:t>
            </a:r>
            <a:r>
              <a:rPr sz="1200" b="1" spc="-20" dirty="0">
                <a:solidFill>
                  <a:srgbClr val="FFFFFF"/>
                </a:solidFill>
                <a:latin typeface="Calibri"/>
                <a:cs typeface="Calibri"/>
              </a:rPr>
              <a:t> </a:t>
            </a:r>
            <a:r>
              <a:rPr sz="1200" b="1" dirty="0">
                <a:solidFill>
                  <a:srgbClr val="FFFFFF"/>
                </a:solidFill>
                <a:latin typeface="Calibri"/>
                <a:cs typeface="Calibri"/>
              </a:rPr>
              <a:t>debt</a:t>
            </a:r>
            <a:r>
              <a:rPr sz="1200" b="1" spc="-15" dirty="0">
                <a:solidFill>
                  <a:srgbClr val="FFFFFF"/>
                </a:solidFill>
                <a:latin typeface="Calibri"/>
                <a:cs typeface="Calibri"/>
              </a:rPr>
              <a:t> </a:t>
            </a:r>
            <a:r>
              <a:rPr sz="1200" b="1" spc="-10" dirty="0">
                <a:solidFill>
                  <a:srgbClr val="FFFFFF"/>
                </a:solidFill>
                <a:latin typeface="Calibri"/>
                <a:cs typeface="Calibri"/>
              </a:rPr>
              <a:t>instruments</a:t>
            </a:r>
            <a:endParaRPr sz="1200">
              <a:latin typeface="Calibri"/>
              <a:cs typeface="Calibri"/>
            </a:endParaRPr>
          </a:p>
        </p:txBody>
      </p:sp>
      <p:sp>
        <p:nvSpPr>
          <p:cNvPr id="14" name="object 14"/>
          <p:cNvSpPr txBox="1"/>
          <p:nvPr/>
        </p:nvSpPr>
        <p:spPr>
          <a:xfrm>
            <a:off x="6426907" y="2632819"/>
            <a:ext cx="3547110" cy="574040"/>
          </a:xfrm>
          <a:prstGeom prst="rect">
            <a:avLst/>
          </a:prstGeom>
        </p:spPr>
        <p:txBody>
          <a:bodyPr vert="horz" wrap="square" lIns="0" tIns="12700" rIns="0" bIns="0" rtlCol="0">
            <a:spAutoFit/>
          </a:bodyPr>
          <a:lstStyle/>
          <a:p>
            <a:pPr marL="12700" marR="5080">
              <a:lnSpc>
                <a:spcPct val="100000"/>
              </a:lnSpc>
              <a:spcBef>
                <a:spcPts val="100"/>
              </a:spcBef>
            </a:pPr>
            <a:r>
              <a:rPr sz="1200" b="1" spc="-10" dirty="0">
                <a:solidFill>
                  <a:srgbClr val="FFFFFF"/>
                </a:solidFill>
                <a:latin typeface="Calibri"/>
                <a:cs typeface="Calibri"/>
              </a:rPr>
              <a:t>Qualification</a:t>
            </a:r>
            <a:r>
              <a:rPr sz="1200" b="1" spc="5" dirty="0">
                <a:solidFill>
                  <a:srgbClr val="FFFFFF"/>
                </a:solidFill>
                <a:latin typeface="Calibri"/>
                <a:cs typeface="Calibri"/>
              </a:rPr>
              <a:t> </a:t>
            </a:r>
            <a:r>
              <a:rPr sz="1200" b="1" dirty="0">
                <a:solidFill>
                  <a:srgbClr val="FFFFFF"/>
                </a:solidFill>
                <a:latin typeface="Calibri"/>
                <a:cs typeface="Calibri"/>
              </a:rPr>
              <a:t>shares</a:t>
            </a:r>
            <a:r>
              <a:rPr sz="1200" b="1" spc="-35" dirty="0">
                <a:solidFill>
                  <a:srgbClr val="FFFFFF"/>
                </a:solidFill>
                <a:latin typeface="Calibri"/>
                <a:cs typeface="Calibri"/>
              </a:rPr>
              <a:t> </a:t>
            </a:r>
            <a:r>
              <a:rPr sz="1200" b="1" dirty="0">
                <a:solidFill>
                  <a:srgbClr val="FFFFFF"/>
                </a:solidFill>
                <a:latin typeface="Calibri"/>
                <a:cs typeface="Calibri"/>
              </a:rPr>
              <a:t>for</a:t>
            </a:r>
            <a:r>
              <a:rPr sz="1200" b="1" spc="-20" dirty="0">
                <a:solidFill>
                  <a:srgbClr val="FFFFFF"/>
                </a:solidFill>
                <a:latin typeface="Calibri"/>
                <a:cs typeface="Calibri"/>
              </a:rPr>
              <a:t> </a:t>
            </a:r>
            <a:r>
              <a:rPr sz="1200" b="1" dirty="0">
                <a:solidFill>
                  <a:srgbClr val="FFFFFF"/>
                </a:solidFill>
                <a:latin typeface="Calibri"/>
                <a:cs typeface="Calibri"/>
              </a:rPr>
              <a:t>holding</a:t>
            </a:r>
            <a:r>
              <a:rPr sz="1200" b="1" spc="15" dirty="0">
                <a:solidFill>
                  <a:srgbClr val="FFFFFF"/>
                </a:solidFill>
                <a:latin typeface="Calibri"/>
                <a:cs typeface="Calibri"/>
              </a:rPr>
              <a:t> </a:t>
            </a:r>
            <a:r>
              <a:rPr sz="1200" b="1" dirty="0">
                <a:solidFill>
                  <a:srgbClr val="FFFFFF"/>
                </a:solidFill>
                <a:latin typeface="Calibri"/>
                <a:cs typeface="Calibri"/>
              </a:rPr>
              <a:t>post</a:t>
            </a:r>
            <a:r>
              <a:rPr sz="1200" b="1" spc="-20" dirty="0">
                <a:solidFill>
                  <a:srgbClr val="FFFFFF"/>
                </a:solidFill>
                <a:latin typeface="Calibri"/>
                <a:cs typeface="Calibri"/>
              </a:rPr>
              <a:t> </a:t>
            </a:r>
            <a:r>
              <a:rPr sz="1200" b="1" dirty="0">
                <a:solidFill>
                  <a:srgbClr val="FFFFFF"/>
                </a:solidFill>
                <a:latin typeface="Calibri"/>
                <a:cs typeface="Calibri"/>
              </a:rPr>
              <a:t>of</a:t>
            </a:r>
            <a:r>
              <a:rPr sz="1200" b="1" spc="-15" dirty="0">
                <a:solidFill>
                  <a:srgbClr val="FFFFFF"/>
                </a:solidFill>
                <a:latin typeface="Calibri"/>
                <a:cs typeface="Calibri"/>
              </a:rPr>
              <a:t> </a:t>
            </a:r>
            <a:r>
              <a:rPr sz="1200" b="1" spc="-10" dirty="0">
                <a:solidFill>
                  <a:srgbClr val="FFFFFF"/>
                </a:solidFill>
                <a:latin typeface="Calibri"/>
                <a:cs typeface="Calibri"/>
              </a:rPr>
              <a:t>Director/</a:t>
            </a:r>
            <a:r>
              <a:rPr sz="1200" b="1" spc="-20" dirty="0">
                <a:solidFill>
                  <a:srgbClr val="FFFFFF"/>
                </a:solidFill>
                <a:latin typeface="Calibri"/>
                <a:cs typeface="Calibri"/>
              </a:rPr>
              <a:t> </a:t>
            </a:r>
            <a:r>
              <a:rPr sz="1200" b="1" spc="-10" dirty="0">
                <a:solidFill>
                  <a:srgbClr val="FFFFFF"/>
                </a:solidFill>
                <a:latin typeface="Calibri"/>
                <a:cs typeface="Calibri"/>
              </a:rPr>
              <a:t>shares towards professional</a:t>
            </a:r>
            <a:r>
              <a:rPr sz="1200" b="1" spc="5" dirty="0">
                <a:solidFill>
                  <a:srgbClr val="FFFFFF"/>
                </a:solidFill>
                <a:latin typeface="Calibri"/>
                <a:cs typeface="Calibri"/>
              </a:rPr>
              <a:t> </a:t>
            </a:r>
            <a:r>
              <a:rPr sz="1200" b="1" dirty="0">
                <a:solidFill>
                  <a:srgbClr val="FFFFFF"/>
                </a:solidFill>
                <a:latin typeface="Calibri"/>
                <a:cs typeface="Calibri"/>
              </a:rPr>
              <a:t>services</a:t>
            </a:r>
            <a:r>
              <a:rPr sz="1200" b="1" spc="-15" dirty="0">
                <a:solidFill>
                  <a:srgbClr val="FFFFFF"/>
                </a:solidFill>
                <a:latin typeface="Calibri"/>
                <a:cs typeface="Calibri"/>
              </a:rPr>
              <a:t> </a:t>
            </a:r>
            <a:r>
              <a:rPr sz="1200" b="1" dirty="0">
                <a:solidFill>
                  <a:srgbClr val="FFFFFF"/>
                </a:solidFill>
                <a:latin typeface="Calibri"/>
                <a:cs typeface="Calibri"/>
              </a:rPr>
              <a:t>or</a:t>
            </a:r>
            <a:r>
              <a:rPr sz="1200" b="1" spc="-15" dirty="0">
                <a:solidFill>
                  <a:srgbClr val="FFFFFF"/>
                </a:solidFill>
                <a:latin typeface="Calibri"/>
                <a:cs typeface="Calibri"/>
              </a:rPr>
              <a:t> </a:t>
            </a:r>
            <a:r>
              <a:rPr sz="1200" b="1" dirty="0">
                <a:solidFill>
                  <a:srgbClr val="FFFFFF"/>
                </a:solidFill>
                <a:latin typeface="Calibri"/>
                <a:cs typeface="Calibri"/>
              </a:rPr>
              <a:t>in lie</a:t>
            </a:r>
            <a:r>
              <a:rPr sz="1200" b="1" spc="5" dirty="0">
                <a:solidFill>
                  <a:srgbClr val="FFFFFF"/>
                </a:solidFill>
                <a:latin typeface="Calibri"/>
                <a:cs typeface="Calibri"/>
              </a:rPr>
              <a:t> </a:t>
            </a:r>
            <a:r>
              <a:rPr sz="1200" b="1" dirty="0">
                <a:solidFill>
                  <a:srgbClr val="FFFFFF"/>
                </a:solidFill>
                <a:latin typeface="Calibri"/>
                <a:cs typeface="Calibri"/>
              </a:rPr>
              <a:t>of</a:t>
            </a:r>
            <a:r>
              <a:rPr sz="1200" b="1" spc="-5" dirty="0">
                <a:solidFill>
                  <a:srgbClr val="FFFFFF"/>
                </a:solidFill>
                <a:latin typeface="Calibri"/>
                <a:cs typeface="Calibri"/>
              </a:rPr>
              <a:t> </a:t>
            </a:r>
            <a:r>
              <a:rPr sz="1200" b="1" spc="-10" dirty="0">
                <a:solidFill>
                  <a:srgbClr val="FFFFFF"/>
                </a:solidFill>
                <a:latin typeface="Calibri"/>
                <a:cs typeface="Calibri"/>
              </a:rPr>
              <a:t>director remuneration</a:t>
            </a:r>
            <a:endParaRPr sz="1200">
              <a:latin typeface="Calibri"/>
              <a:cs typeface="Calibri"/>
            </a:endParaRPr>
          </a:p>
        </p:txBody>
      </p:sp>
      <p:sp>
        <p:nvSpPr>
          <p:cNvPr id="15" name="object 15"/>
          <p:cNvSpPr txBox="1"/>
          <p:nvPr/>
        </p:nvSpPr>
        <p:spPr>
          <a:xfrm>
            <a:off x="6426907" y="4632459"/>
            <a:ext cx="3696335" cy="391160"/>
          </a:xfrm>
          <a:prstGeom prst="rect">
            <a:avLst/>
          </a:prstGeom>
        </p:spPr>
        <p:txBody>
          <a:bodyPr vert="horz" wrap="square" lIns="0" tIns="12700" rIns="0" bIns="0" rtlCol="0">
            <a:spAutoFit/>
          </a:bodyPr>
          <a:lstStyle/>
          <a:p>
            <a:pPr marL="12700" marR="5080">
              <a:lnSpc>
                <a:spcPct val="100000"/>
              </a:lnSpc>
              <a:spcBef>
                <a:spcPts val="100"/>
              </a:spcBef>
            </a:pPr>
            <a:r>
              <a:rPr sz="1200" b="1" spc="-10" dirty="0">
                <a:solidFill>
                  <a:srgbClr val="FFFFFF"/>
                </a:solidFill>
                <a:latin typeface="Calibri"/>
                <a:cs typeface="Calibri"/>
              </a:rPr>
              <a:t>Venture</a:t>
            </a:r>
            <a:r>
              <a:rPr sz="1200" b="1" spc="-40" dirty="0">
                <a:solidFill>
                  <a:srgbClr val="FFFFFF"/>
                </a:solidFill>
                <a:latin typeface="Calibri"/>
                <a:cs typeface="Calibri"/>
              </a:rPr>
              <a:t> </a:t>
            </a:r>
            <a:r>
              <a:rPr sz="1200" b="1" dirty="0">
                <a:solidFill>
                  <a:srgbClr val="FFFFFF"/>
                </a:solidFill>
                <a:latin typeface="Calibri"/>
                <a:cs typeface="Calibri"/>
              </a:rPr>
              <a:t>capital</a:t>
            </a:r>
            <a:r>
              <a:rPr sz="1200" b="1" spc="-40" dirty="0">
                <a:solidFill>
                  <a:srgbClr val="FFFFFF"/>
                </a:solidFill>
                <a:latin typeface="Calibri"/>
                <a:cs typeface="Calibri"/>
              </a:rPr>
              <a:t> </a:t>
            </a:r>
            <a:r>
              <a:rPr sz="1200" b="1" dirty="0">
                <a:solidFill>
                  <a:srgbClr val="FFFFFF"/>
                </a:solidFill>
                <a:latin typeface="Calibri"/>
                <a:cs typeface="Calibri"/>
              </a:rPr>
              <a:t>funds,</a:t>
            </a:r>
            <a:r>
              <a:rPr sz="1200" b="1" spc="-30" dirty="0">
                <a:solidFill>
                  <a:srgbClr val="FFFFFF"/>
                </a:solidFill>
                <a:latin typeface="Calibri"/>
                <a:cs typeface="Calibri"/>
              </a:rPr>
              <a:t> </a:t>
            </a:r>
            <a:r>
              <a:rPr sz="1200" b="1" spc="-10" dirty="0">
                <a:solidFill>
                  <a:srgbClr val="FFFFFF"/>
                </a:solidFill>
                <a:latin typeface="Calibri"/>
                <a:cs typeface="Calibri"/>
              </a:rPr>
              <a:t>unrated</a:t>
            </a:r>
            <a:r>
              <a:rPr sz="1200" b="1" spc="-40" dirty="0">
                <a:solidFill>
                  <a:srgbClr val="FFFFFF"/>
                </a:solidFill>
                <a:latin typeface="Calibri"/>
                <a:cs typeface="Calibri"/>
              </a:rPr>
              <a:t> </a:t>
            </a:r>
            <a:r>
              <a:rPr sz="1200" b="1" dirty="0">
                <a:solidFill>
                  <a:srgbClr val="FFFFFF"/>
                </a:solidFill>
                <a:latin typeface="Calibri"/>
                <a:cs typeface="Calibri"/>
              </a:rPr>
              <a:t>debt</a:t>
            </a:r>
            <a:r>
              <a:rPr sz="1200" b="1" spc="-40" dirty="0">
                <a:solidFill>
                  <a:srgbClr val="FFFFFF"/>
                </a:solidFill>
                <a:latin typeface="Calibri"/>
                <a:cs typeface="Calibri"/>
              </a:rPr>
              <a:t> </a:t>
            </a:r>
            <a:r>
              <a:rPr sz="1200" b="1" dirty="0">
                <a:solidFill>
                  <a:srgbClr val="FFFFFF"/>
                </a:solidFill>
                <a:latin typeface="Calibri"/>
                <a:cs typeface="Calibri"/>
              </a:rPr>
              <a:t>securities,</a:t>
            </a:r>
            <a:r>
              <a:rPr sz="1200" b="1" spc="-45" dirty="0">
                <a:solidFill>
                  <a:srgbClr val="FFFFFF"/>
                </a:solidFill>
                <a:latin typeface="Calibri"/>
                <a:cs typeface="Calibri"/>
              </a:rPr>
              <a:t> </a:t>
            </a:r>
            <a:r>
              <a:rPr sz="1200" b="1" spc="-10" dirty="0">
                <a:solidFill>
                  <a:srgbClr val="FFFFFF"/>
                </a:solidFill>
                <a:latin typeface="Calibri"/>
                <a:cs typeface="Calibri"/>
              </a:rPr>
              <a:t>promissory </a:t>
            </a:r>
            <a:r>
              <a:rPr sz="1200" b="1" spc="-20" dirty="0">
                <a:solidFill>
                  <a:srgbClr val="FFFFFF"/>
                </a:solidFill>
                <a:latin typeface="Calibri"/>
                <a:cs typeface="Calibri"/>
              </a:rPr>
              <a:t>notes</a:t>
            </a:r>
            <a:endParaRPr sz="1200">
              <a:latin typeface="Calibri"/>
              <a:cs typeface="Calibri"/>
            </a:endParaRPr>
          </a:p>
        </p:txBody>
      </p:sp>
      <p:sp>
        <p:nvSpPr>
          <p:cNvPr id="16" name="object 16"/>
          <p:cNvSpPr txBox="1"/>
          <p:nvPr/>
        </p:nvSpPr>
        <p:spPr>
          <a:xfrm>
            <a:off x="6426907" y="3752959"/>
            <a:ext cx="2286635"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FFFFFF"/>
                </a:solidFill>
                <a:latin typeface="Calibri"/>
                <a:cs typeface="Calibri"/>
              </a:rPr>
              <a:t>Investment</a:t>
            </a:r>
            <a:r>
              <a:rPr sz="1200" b="1" spc="-30" dirty="0">
                <a:solidFill>
                  <a:srgbClr val="FFFFFF"/>
                </a:solidFill>
                <a:latin typeface="Calibri"/>
                <a:cs typeface="Calibri"/>
              </a:rPr>
              <a:t> </a:t>
            </a:r>
            <a:r>
              <a:rPr sz="1200" b="1" dirty="0">
                <a:solidFill>
                  <a:srgbClr val="FFFFFF"/>
                </a:solidFill>
                <a:latin typeface="Calibri"/>
                <a:cs typeface="Calibri"/>
              </a:rPr>
              <a:t>in</a:t>
            </a:r>
            <a:r>
              <a:rPr sz="1200" b="1" spc="-10" dirty="0">
                <a:solidFill>
                  <a:srgbClr val="FFFFFF"/>
                </a:solidFill>
                <a:latin typeface="Calibri"/>
                <a:cs typeface="Calibri"/>
              </a:rPr>
              <a:t> </a:t>
            </a:r>
            <a:r>
              <a:rPr sz="1200" b="1" dirty="0">
                <a:solidFill>
                  <a:srgbClr val="FFFFFF"/>
                </a:solidFill>
                <a:latin typeface="Calibri"/>
                <a:cs typeface="Calibri"/>
              </a:rPr>
              <a:t>units</a:t>
            </a:r>
            <a:r>
              <a:rPr sz="1200" b="1" spc="-10" dirty="0">
                <a:solidFill>
                  <a:srgbClr val="FFFFFF"/>
                </a:solidFill>
                <a:latin typeface="Calibri"/>
                <a:cs typeface="Calibri"/>
              </a:rPr>
              <a:t> </a:t>
            </a:r>
            <a:r>
              <a:rPr sz="1200" b="1" dirty="0">
                <a:solidFill>
                  <a:srgbClr val="FFFFFF"/>
                </a:solidFill>
                <a:latin typeface="Calibri"/>
                <a:cs typeface="Calibri"/>
              </a:rPr>
              <a:t>of</a:t>
            </a:r>
            <a:r>
              <a:rPr sz="1200" b="1" spc="-20" dirty="0">
                <a:solidFill>
                  <a:srgbClr val="FFFFFF"/>
                </a:solidFill>
                <a:latin typeface="Calibri"/>
                <a:cs typeface="Calibri"/>
              </a:rPr>
              <a:t> </a:t>
            </a:r>
            <a:r>
              <a:rPr sz="1200" b="1" dirty="0">
                <a:solidFill>
                  <a:srgbClr val="FFFFFF"/>
                </a:solidFill>
                <a:latin typeface="Calibri"/>
                <a:cs typeface="Calibri"/>
              </a:rPr>
              <a:t>mutual</a:t>
            </a:r>
            <a:r>
              <a:rPr sz="1200" b="1" spc="-10" dirty="0">
                <a:solidFill>
                  <a:srgbClr val="FFFFFF"/>
                </a:solidFill>
                <a:latin typeface="Calibri"/>
                <a:cs typeface="Calibri"/>
              </a:rPr>
              <a:t> funds</a:t>
            </a:r>
            <a:endParaRPr sz="1200">
              <a:latin typeface="Calibri"/>
              <a:cs typeface="Calibri"/>
            </a:endParaRPr>
          </a:p>
        </p:txBody>
      </p:sp>
      <p:sp>
        <p:nvSpPr>
          <p:cNvPr id="17" name="object 17"/>
          <p:cNvSpPr txBox="1">
            <a:spLocks noGrp="1"/>
          </p:cNvSpPr>
          <p:nvPr>
            <p:ph type="title"/>
          </p:nvPr>
        </p:nvSpPr>
        <p:spPr>
          <a:xfrm>
            <a:off x="489000" y="288163"/>
            <a:ext cx="11213998" cy="351378"/>
          </a:xfrm>
          <a:prstGeom prst="rect">
            <a:avLst/>
          </a:prstGeom>
        </p:spPr>
        <p:txBody>
          <a:bodyPr vert="horz" wrap="square" lIns="0" tIns="12700" rIns="0" bIns="0" rtlCol="0">
            <a:spAutoFit/>
          </a:bodyPr>
          <a:lstStyle/>
          <a:p>
            <a:pPr marL="25400">
              <a:lnSpc>
                <a:spcPct val="100000"/>
              </a:lnSpc>
              <a:spcBef>
                <a:spcPts val="100"/>
              </a:spcBef>
            </a:pPr>
            <a:r>
              <a:rPr sz="2200" b="1" dirty="0">
                <a:solidFill>
                  <a:schemeClr val="accent4"/>
                </a:solidFill>
                <a:latin typeface="+mn-lt"/>
                <a:cs typeface="Calibri Light" panose="020F0302020204030204" pitchFamily="34" charset="0"/>
              </a:rPr>
              <a:t>Permitted Capital Account Transactions</a:t>
            </a:r>
          </a:p>
        </p:txBody>
      </p:sp>
    </p:spTree>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8KEztrqPu0.ccF8qdOw.L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GK8.aFC3p0ils54GIHuZgw"/>
</p:tagLst>
</file>

<file path=ppt/theme/theme1.xml><?xml version="1.0" encoding="utf-8"?>
<a:theme xmlns:a="http://schemas.openxmlformats.org/drawingml/2006/main" name="1_Deloitte 16_9 onscreen">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eloitte_4_3_Onscreen.potx" id="{300F3ED9-9C4C-4838-B157-107BB206E623}" vid="{ABD9136E-862F-4680-B56C-E8832C898BE1}"/>
    </a:ext>
  </a:extLst>
</a:theme>
</file>

<file path=ppt/theme/theme2.xml><?xml version="1.0" encoding="utf-8"?>
<a:theme xmlns:a="http://schemas.openxmlformats.org/drawingml/2006/main" name="5_Deloitte 16_9 onscreen">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eloitte_4_3_Onscreen.potx" id="{300F3ED9-9C4C-4838-B157-107BB206E623}" vid="{ABD9136E-862F-4680-B56C-E8832C898BE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7C0B5E8C28FBB4DB6BB6E6547CA8A70" ma:contentTypeVersion="14" ma:contentTypeDescription="Create a new document." ma:contentTypeScope="" ma:versionID="4c6617896dbd6066d418e5883b6ed562">
  <xsd:schema xmlns:xsd="http://www.w3.org/2001/XMLSchema" xmlns:xs="http://www.w3.org/2001/XMLSchema" xmlns:p="http://schemas.microsoft.com/office/2006/metadata/properties" xmlns:ns3="8f1e2369-70da-40d7-b978-99d0855b91b8" xmlns:ns4="8ee28f6f-733e-446a-845c-015b8614e1f7" targetNamespace="http://schemas.microsoft.com/office/2006/metadata/properties" ma:root="true" ma:fieldsID="7beb73ffafaeb73ea273bd43962ac528" ns3:_="" ns4:_="">
    <xsd:import namespace="8f1e2369-70da-40d7-b978-99d0855b91b8"/>
    <xsd:import namespace="8ee28f6f-733e-446a-845c-015b8614e1f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4:SharedWithUsers" minOccurs="0"/>
                <xsd:element ref="ns4:SharedWithDetails" minOccurs="0"/>
                <xsd:element ref="ns4:SharingHintHash"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1e2369-70da-40d7-b978-99d0855b91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ee28f6f-733e-446a-845c-015b8614e1f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6733A4-93AF-4934-A5DC-8C070E6AFE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f1e2369-70da-40d7-b978-99d0855b91b8"/>
    <ds:schemaRef ds:uri="8ee28f6f-733e-446a-845c-015b8614e1f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EEE0193-3346-4FA1-A6C3-2BE7C7DE3BC4}">
  <ds:schemaRefs>
    <ds:schemaRef ds:uri="http://purl.org/dc/elements/1.1/"/>
    <ds:schemaRef ds:uri="http://www.w3.org/XML/1998/namespace"/>
    <ds:schemaRef ds:uri="http://schemas.microsoft.com/office/infopath/2007/PartnerControls"/>
    <ds:schemaRef ds:uri="http://schemas.microsoft.com/office/2006/documentManagement/types"/>
    <ds:schemaRef ds:uri="http://purl.org/dc/terms/"/>
    <ds:schemaRef ds:uri="http://purl.org/dc/dcmitype/"/>
    <ds:schemaRef ds:uri="http://schemas.openxmlformats.org/package/2006/metadata/core-properties"/>
    <ds:schemaRef ds:uri="8ee28f6f-733e-446a-845c-015b8614e1f7"/>
    <ds:schemaRef ds:uri="8f1e2369-70da-40d7-b978-99d0855b91b8"/>
    <ds:schemaRef ds:uri="http://schemas.microsoft.com/office/2006/metadata/properties"/>
  </ds:schemaRefs>
</ds:datastoreItem>
</file>

<file path=customXml/itemProps3.xml><?xml version="1.0" encoding="utf-8"?>
<ds:datastoreItem xmlns:ds="http://schemas.openxmlformats.org/officeDocument/2006/customXml" ds:itemID="{141B0BFA-154F-4FE6-8C46-2B0CF6A6ECED}">
  <ds:schemaRefs>
    <ds:schemaRef ds:uri="http://schemas.microsoft.com/sharepoint/v3/contenttype/forms"/>
  </ds:schemaRefs>
</ds:datastoreItem>
</file>

<file path=docMetadata/LabelInfo.xml><?xml version="1.0" encoding="utf-8"?>
<clbl:labelList xmlns:clbl="http://schemas.microsoft.com/office/2020/mipLabelMetadata">
  <clbl:label id="{ea60d57e-af5b-4752-ac57-3e4f28ca11dc}" enabled="1" method="Standard" siteId="{36da45f1-dd2c-4d1f-af13-5abe46b99921}" contentBits="0" removed="0"/>
</clbl:labelList>
</file>

<file path=docProps/app.xml><?xml version="1.0" encoding="utf-8"?>
<Properties xmlns="http://schemas.openxmlformats.org/officeDocument/2006/extended-properties" xmlns:vt="http://schemas.openxmlformats.org/officeDocument/2006/docPropsVTypes">
  <Template>Deloitte Brand Theme</Template>
  <TotalTime>0</TotalTime>
  <Words>5116</Words>
  <Application>Microsoft Office PowerPoint</Application>
  <PresentationFormat>Widescreen</PresentationFormat>
  <Paragraphs>530</Paragraphs>
  <Slides>31</Slides>
  <Notes>14</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31</vt:i4>
      </vt:variant>
    </vt:vector>
  </HeadingPairs>
  <TitlesOfParts>
    <vt:vector size="41" baseType="lpstr">
      <vt:lpstr>Arial</vt:lpstr>
      <vt:lpstr>Calibri</vt:lpstr>
      <vt:lpstr>Calibri Light</vt:lpstr>
      <vt:lpstr>Carlito</vt:lpstr>
      <vt:lpstr>Verdana</vt:lpstr>
      <vt:lpstr>Wingdings</vt:lpstr>
      <vt:lpstr>Wingdings 2</vt:lpstr>
      <vt:lpstr>1_Deloitte 16_9 onscreen</vt:lpstr>
      <vt:lpstr>5_Deloitte 16_9 onscreen</vt:lpstr>
      <vt:lpstr>think-cell Slide</vt:lpstr>
      <vt:lpstr>PowerPoint Presentation</vt:lpstr>
      <vt:lpstr>Contents</vt:lpstr>
      <vt:lpstr>PowerPoint Presentation</vt:lpstr>
      <vt:lpstr>Regulatory Structure of FEMA</vt:lpstr>
      <vt:lpstr>FEMA - Structure  </vt:lpstr>
      <vt:lpstr>PowerPoint Presentation</vt:lpstr>
      <vt:lpstr>Key definitions </vt:lpstr>
      <vt:lpstr>Key definitions contd….. </vt:lpstr>
      <vt:lpstr>Permitted Capital Account Transactions</vt:lpstr>
      <vt:lpstr>Prohibited Remittances</vt:lpstr>
      <vt:lpstr>PowerPoint Presentation</vt:lpstr>
      <vt:lpstr>Foreign Direct  Investment (‘FDI’)</vt:lpstr>
      <vt:lpstr>PowerPoint Presentation</vt:lpstr>
      <vt:lpstr>PowerPoint Presentation</vt:lpstr>
      <vt:lpstr>PowerPoint Presentation</vt:lpstr>
      <vt:lpstr>Eligible Investor &amp; Type of Instrument</vt:lpstr>
      <vt:lpstr>PowerPoint Presentation</vt:lpstr>
      <vt:lpstr>PowerPoint Presentation</vt:lpstr>
      <vt:lpstr>PowerPoint Presentation</vt:lpstr>
      <vt:lpstr>Downstream investment</vt:lpstr>
      <vt:lpstr>Merger-Demerger-Compromise and Arrangement</vt:lpstr>
      <vt:lpstr>PowerPoint Presentation</vt:lpstr>
      <vt:lpstr>PowerPoint Presentation</vt:lpstr>
      <vt:lpstr>PowerPoint Presentation</vt:lpstr>
      <vt:lpstr>PowerPoint Presentation</vt:lpstr>
      <vt:lpstr>PowerPoint Presentation</vt:lpstr>
      <vt:lpstr>PowerPoint Presentation</vt:lpstr>
      <vt:lpstr>Pre-requisite for Compounding Process and Indicative Factors for CA</vt:lpstr>
      <vt:lpstr>PowerPoint Presentation</vt:lpstr>
      <vt:lpstr>Effect of Compounding Order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2020-04-09T19:50:51Z</dcterms:created>
  <dcterms:modified xsi:type="dcterms:W3CDTF">2025-12-27T03:03:50Z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2021-04-30T22:39:53Z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db8dcbfc-9da1-4960-b70d-4d360a6d5a6c</vt:lpwstr>
  </property>
  <property fmtid="{D5CDD505-2E9C-101B-9397-08002B2CF9AE}" pid="8" name="MSIP_Label_ea60d57e-af5b-4752-ac57-3e4f28ca11dc_ContentBits">
    <vt:lpwstr>0</vt:lpwstr>
  </property>
  <property fmtid="{D5CDD505-2E9C-101B-9397-08002B2CF9AE}" pid="9" name="ContentTypeId">
    <vt:lpwstr>0x01010097C0B5E8C28FBB4DB6BB6E6547CA8A70</vt:lpwstr>
  </property>
</Properties>
</file>